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0"/>
  </p:notesMasterIdLst>
  <p:handoutMasterIdLst>
    <p:handoutMasterId r:id="rId91"/>
  </p:handoutMasterIdLst>
  <p:sldIdLst>
    <p:sldId id="256" r:id="rId2"/>
    <p:sldId id="258" r:id="rId3"/>
    <p:sldId id="309" r:id="rId4"/>
    <p:sldId id="259" r:id="rId5"/>
    <p:sldId id="257" r:id="rId6"/>
    <p:sldId id="286" r:id="rId7"/>
    <p:sldId id="263" r:id="rId8"/>
    <p:sldId id="273" r:id="rId9"/>
    <p:sldId id="262" r:id="rId10"/>
    <p:sldId id="276" r:id="rId11"/>
    <p:sldId id="264" r:id="rId12"/>
    <p:sldId id="272" r:id="rId13"/>
    <p:sldId id="275" r:id="rId14"/>
    <p:sldId id="277" r:id="rId15"/>
    <p:sldId id="278" r:id="rId16"/>
    <p:sldId id="279" r:id="rId17"/>
    <p:sldId id="280" r:id="rId18"/>
    <p:sldId id="281" r:id="rId19"/>
    <p:sldId id="285" r:id="rId20"/>
    <p:sldId id="302" r:id="rId21"/>
    <p:sldId id="308" r:id="rId22"/>
    <p:sldId id="283" r:id="rId23"/>
    <p:sldId id="288" r:id="rId24"/>
    <p:sldId id="287" r:id="rId25"/>
    <p:sldId id="290" r:id="rId26"/>
    <p:sldId id="289" r:id="rId27"/>
    <p:sldId id="312" r:id="rId28"/>
    <p:sldId id="313" r:id="rId29"/>
    <p:sldId id="291" r:id="rId30"/>
    <p:sldId id="292" r:id="rId31"/>
    <p:sldId id="295" r:id="rId32"/>
    <p:sldId id="297" r:id="rId33"/>
    <p:sldId id="293" r:id="rId34"/>
    <p:sldId id="334" r:id="rId35"/>
    <p:sldId id="300" r:id="rId36"/>
    <p:sldId id="303" r:id="rId37"/>
    <p:sldId id="299" r:id="rId38"/>
    <p:sldId id="301" r:id="rId39"/>
    <p:sldId id="304" r:id="rId40"/>
    <p:sldId id="314" r:id="rId41"/>
    <p:sldId id="315" r:id="rId42"/>
    <p:sldId id="316" r:id="rId43"/>
    <p:sldId id="320" r:id="rId44"/>
    <p:sldId id="317" r:id="rId45"/>
    <p:sldId id="321" r:id="rId46"/>
    <p:sldId id="318" r:id="rId47"/>
    <p:sldId id="322" r:id="rId48"/>
    <p:sldId id="319" r:id="rId49"/>
    <p:sldId id="323" r:id="rId50"/>
    <p:sldId id="324" r:id="rId51"/>
    <p:sldId id="333" r:id="rId52"/>
    <p:sldId id="326" r:id="rId53"/>
    <p:sldId id="328" r:id="rId54"/>
    <p:sldId id="329" r:id="rId55"/>
    <p:sldId id="331" r:id="rId56"/>
    <p:sldId id="332" r:id="rId57"/>
    <p:sldId id="310" r:id="rId58"/>
    <p:sldId id="335" r:id="rId59"/>
    <p:sldId id="305" r:id="rId60"/>
    <p:sldId id="338" r:id="rId61"/>
    <p:sldId id="339" r:id="rId62"/>
    <p:sldId id="336" r:id="rId63"/>
    <p:sldId id="349" r:id="rId64"/>
    <p:sldId id="340" r:id="rId65"/>
    <p:sldId id="351" r:id="rId66"/>
    <p:sldId id="342" r:id="rId67"/>
    <p:sldId id="343" r:id="rId68"/>
    <p:sldId id="344" r:id="rId69"/>
    <p:sldId id="345" r:id="rId70"/>
    <p:sldId id="354" r:id="rId71"/>
    <p:sldId id="346" r:id="rId72"/>
    <p:sldId id="364" r:id="rId73"/>
    <p:sldId id="365" r:id="rId74"/>
    <p:sldId id="347" r:id="rId75"/>
    <p:sldId id="363" r:id="rId76"/>
    <p:sldId id="356" r:id="rId77"/>
    <p:sldId id="357" r:id="rId78"/>
    <p:sldId id="358" r:id="rId79"/>
    <p:sldId id="359" r:id="rId80"/>
    <p:sldId id="360" r:id="rId81"/>
    <p:sldId id="361" r:id="rId82"/>
    <p:sldId id="362" r:id="rId83"/>
    <p:sldId id="366" r:id="rId84"/>
    <p:sldId id="367" r:id="rId85"/>
    <p:sldId id="307" r:id="rId86"/>
    <p:sldId id="341" r:id="rId87"/>
    <p:sldId id="368" r:id="rId88"/>
    <p:sldId id="352" r:id="rId89"/>
  </p:sldIdLst>
  <p:sldSz cx="9144000" cy="6858000" type="screen4x3"/>
  <p:notesSz cx="6797675" cy="987425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FFFF00"/>
    <a:srgbClr val="000099"/>
    <a:srgbClr val="800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44" autoAdjust="0"/>
    <p:restoredTop sz="94581" autoAdjust="0"/>
  </p:normalViewPr>
  <p:slideViewPr>
    <p:cSldViewPr>
      <p:cViewPr>
        <p:scale>
          <a:sx n="75" d="100"/>
          <a:sy n="75" d="100"/>
        </p:scale>
        <p:origin x="-11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134147" name="Rectangle 3"/>
          <p:cNvSpPr>
            <a:spLocks noGrp="1" noChangeArrowheads="1"/>
          </p:cNvSpPr>
          <p:nvPr>
            <p:ph type="dt" sz="quarter" idx="1"/>
          </p:nvPr>
        </p:nvSpPr>
        <p:spPr bwMode="auto">
          <a:xfrm>
            <a:off x="3849688"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134148" name="Rectangle 4"/>
          <p:cNvSpPr>
            <a:spLocks noGrp="1" noChangeArrowheads="1"/>
          </p:cNvSpPr>
          <p:nvPr>
            <p:ph type="ftr" sz="quarter" idx="2"/>
          </p:nvPr>
        </p:nvSpPr>
        <p:spPr bwMode="auto">
          <a:xfrm>
            <a:off x="0"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134149" name="Rectangle 5"/>
          <p:cNvSpPr>
            <a:spLocks noGrp="1" noChangeArrowheads="1"/>
          </p:cNvSpPr>
          <p:nvPr>
            <p:ph type="sldNum" sz="quarter" idx="3"/>
          </p:nvPr>
        </p:nvSpPr>
        <p:spPr bwMode="auto">
          <a:xfrm>
            <a:off x="3849688"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4FEC250-178B-4827-B44B-C837BBB0BC2F}" type="slidenum">
              <a:rPr lang="en-GB"/>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3075" name="Rectangle 3"/>
          <p:cNvSpPr>
            <a:spLocks noGrp="1" noChangeArrowheads="1"/>
          </p:cNvSpPr>
          <p:nvPr>
            <p:ph type="dt" idx="1"/>
          </p:nvPr>
        </p:nvSpPr>
        <p:spPr bwMode="auto">
          <a:xfrm>
            <a:off x="3849688"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3076" name="Rectangle 4"/>
          <p:cNvSpPr>
            <a:spLocks noRot="1" noChangeArrowheads="1" noTextEdit="1"/>
          </p:cNvSpPr>
          <p:nvPr>
            <p:ph type="sldImg" idx="2"/>
          </p:nvPr>
        </p:nvSpPr>
        <p:spPr bwMode="auto">
          <a:xfrm>
            <a:off x="931863" y="741363"/>
            <a:ext cx="4935537" cy="370205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79450" y="4691063"/>
            <a:ext cx="5438775" cy="4443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3078" name="Rectangle 6"/>
          <p:cNvSpPr>
            <a:spLocks noGrp="1" noChangeArrowheads="1"/>
          </p:cNvSpPr>
          <p:nvPr>
            <p:ph type="ftr" sz="quarter" idx="4"/>
          </p:nvPr>
        </p:nvSpPr>
        <p:spPr bwMode="auto">
          <a:xfrm>
            <a:off x="0"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3079" name="Rectangle 7"/>
          <p:cNvSpPr>
            <a:spLocks noGrp="1" noChangeArrowheads="1"/>
          </p:cNvSpPr>
          <p:nvPr>
            <p:ph type="sldNum" sz="quarter" idx="5"/>
          </p:nvPr>
        </p:nvSpPr>
        <p:spPr bwMode="auto">
          <a:xfrm>
            <a:off x="3849688"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B129822-AC95-47F3-BCC9-9ECF6BEF0EE0}"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08C49-7CD0-4FF9-8151-FD8020C1FF50}" type="slidenum">
              <a:rPr lang="en-GB"/>
              <a:pPr/>
              <a:t>1</a:t>
            </a:fld>
            <a:endParaRPr lang="en-GB"/>
          </a:p>
        </p:txBody>
      </p:sp>
      <p:sp>
        <p:nvSpPr>
          <p:cNvPr id="4098" name="Rectangle 2"/>
          <p:cNvSpPr>
            <a:spLocks noRo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1E29F1-B6A3-4327-87D6-53F0D598B3B7}" type="slidenum">
              <a:rPr lang="en-GB"/>
              <a:pPr/>
              <a:t>10</a:t>
            </a:fld>
            <a:endParaRPr lang="en-GB"/>
          </a:p>
        </p:txBody>
      </p:sp>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35883A-7DD9-486F-ADCB-F094C8556021}" type="slidenum">
              <a:rPr lang="en-GB"/>
              <a:pPr/>
              <a:t>11</a:t>
            </a:fld>
            <a:endParaRPr lang="en-GB"/>
          </a:p>
        </p:txBody>
      </p:sp>
      <p:sp>
        <p:nvSpPr>
          <p:cNvPr id="24578" name="Rectangle 2"/>
          <p:cNvSpPr>
            <a:spLocks noRo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0FD62F-102A-4095-AA46-41E622C60439}" type="slidenum">
              <a:rPr lang="en-GB"/>
              <a:pPr/>
              <a:t>12</a:t>
            </a:fld>
            <a:endParaRPr lang="en-GB"/>
          </a:p>
        </p:txBody>
      </p:sp>
      <p:sp>
        <p:nvSpPr>
          <p:cNvPr id="40962" name="Rectangle 2"/>
          <p:cNvSpPr>
            <a:spLocks noRo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3BA2B8-7BD4-4AC3-B57B-87D56046761F}" type="slidenum">
              <a:rPr lang="en-GB"/>
              <a:pPr/>
              <a:t>13</a:t>
            </a:fld>
            <a:endParaRPr lang="en-GB"/>
          </a:p>
        </p:txBody>
      </p:sp>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1357BC-84DC-4F1F-BA5A-DF12B085A26B}" type="slidenum">
              <a:rPr lang="en-GB"/>
              <a:pPr/>
              <a:t>14</a:t>
            </a:fld>
            <a:endParaRPr lang="en-GB"/>
          </a:p>
        </p:txBody>
      </p:sp>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E49D63-C235-48D7-BDD1-9CEBACF133FB}" type="slidenum">
              <a:rPr lang="en-GB"/>
              <a:pPr/>
              <a:t>15</a:t>
            </a:fld>
            <a:endParaRPr lang="en-GB"/>
          </a:p>
        </p:txBody>
      </p:sp>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DAAE1D-C83D-4B16-8727-FA23495C0271}" type="slidenum">
              <a:rPr lang="en-GB"/>
              <a:pPr/>
              <a:t>16</a:t>
            </a:fld>
            <a:endParaRPr lang="en-GB"/>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857368-702F-49B5-8B0F-C32FC2404FD9}" type="slidenum">
              <a:rPr lang="en-GB"/>
              <a:pPr/>
              <a:t>17</a:t>
            </a:fld>
            <a:endParaRPr lang="en-GB"/>
          </a:p>
        </p:txBody>
      </p:sp>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C1263A-3297-41C8-93C6-0BFF84875097}" type="slidenum">
              <a:rPr lang="en-GB"/>
              <a:pPr/>
              <a:t>18</a:t>
            </a:fld>
            <a:endParaRPr lang="en-GB"/>
          </a:p>
        </p:txBody>
      </p:sp>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D1179C-C18D-4908-AC83-90F8031605C0}" type="slidenum">
              <a:rPr lang="en-GB"/>
              <a:pPr/>
              <a:t>19</a:t>
            </a:fld>
            <a:endParaRPr lang="en-GB"/>
          </a:p>
        </p:txBody>
      </p:sp>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A647B9-F0AA-423F-BB27-7A9D958514E5}" type="slidenum">
              <a:rPr lang="en-GB"/>
              <a:pPr/>
              <a:t>2</a:t>
            </a:fld>
            <a:endParaRPr lang="en-GB"/>
          </a:p>
        </p:txBody>
      </p:sp>
      <p:sp>
        <p:nvSpPr>
          <p:cNvPr id="12290" name="Rectangle 2"/>
          <p:cNvSpPr>
            <a:spLocks noRo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006962-AC1F-4F3B-80C3-C7C44D040B23}" type="slidenum">
              <a:rPr lang="en-GB"/>
              <a:pPr/>
              <a:t>20</a:t>
            </a:fld>
            <a:endParaRPr lang="en-GB"/>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331B20-61A2-449C-A030-5707DF0FAC9C}" type="slidenum">
              <a:rPr lang="en-GB"/>
              <a:pPr/>
              <a:t>21</a:t>
            </a:fld>
            <a:endParaRPr lang="en-GB"/>
          </a:p>
        </p:txBody>
      </p:sp>
      <p:sp>
        <p:nvSpPr>
          <p:cNvPr id="129026" name="Rectangle 2"/>
          <p:cNvSpPr>
            <a:spLocks noRo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305280-D4A5-49AE-BD02-7180CF3BA3E3}" type="slidenum">
              <a:rPr lang="en-GB"/>
              <a:pPr/>
              <a:t>22</a:t>
            </a:fld>
            <a:endParaRPr lang="en-GB"/>
          </a:p>
        </p:txBody>
      </p:sp>
      <p:sp>
        <p:nvSpPr>
          <p:cNvPr id="65538" name="Rectangle 2"/>
          <p:cNvSpPr>
            <a:spLocks noRo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5024DF-D084-4553-8CA9-DB7C02F06DFE}" type="slidenum">
              <a:rPr lang="en-GB"/>
              <a:pPr/>
              <a:t>23</a:t>
            </a:fld>
            <a:endParaRPr lang="en-GB"/>
          </a:p>
        </p:txBody>
      </p:sp>
      <p:sp>
        <p:nvSpPr>
          <p:cNvPr id="77826" name="Rectangle 2"/>
          <p:cNvSpPr>
            <a:spLocks noRo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765635-8994-4AB8-932B-3B0EF9400F74}" type="slidenum">
              <a:rPr lang="en-GB"/>
              <a:pPr/>
              <a:t>24</a:t>
            </a:fld>
            <a:endParaRPr lang="en-GB"/>
          </a:p>
        </p:txBody>
      </p:sp>
      <p:sp>
        <p:nvSpPr>
          <p:cNvPr id="75778" name="Rectangle 2"/>
          <p:cNvSpPr>
            <a:spLocks noRot="1" noChangeArrowheads="1" noTextEdit="1"/>
          </p:cNvSpPr>
          <p:nvPr>
            <p:ph type="sldImg"/>
          </p:nvPr>
        </p:nvSpPr>
        <p:spPr>
          <a:ln/>
        </p:spPr>
      </p:sp>
      <p:sp>
        <p:nvSpPr>
          <p:cNvPr id="7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C73124-64AA-4463-B5C8-32A5C1F47B8B}" type="slidenum">
              <a:rPr lang="en-GB"/>
              <a:pPr/>
              <a:t>25</a:t>
            </a:fld>
            <a:endParaRPr lang="en-GB"/>
          </a:p>
        </p:txBody>
      </p:sp>
      <p:sp>
        <p:nvSpPr>
          <p:cNvPr id="81922" name="Rectangle 2"/>
          <p:cNvSpPr>
            <a:spLocks noRo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E80A38-DDAE-474B-9C1E-7371B166F86B}" type="slidenum">
              <a:rPr lang="en-GB"/>
              <a:pPr/>
              <a:t>26</a:t>
            </a:fld>
            <a:endParaRPr lang="en-GB"/>
          </a:p>
        </p:txBody>
      </p:sp>
      <p:sp>
        <p:nvSpPr>
          <p:cNvPr id="79874" name="Rectangle 2"/>
          <p:cNvSpPr>
            <a:spLocks noRo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3F0D6D-1AF0-47ED-97CF-BFFE46B75253}" type="slidenum">
              <a:rPr lang="en-GB"/>
              <a:pPr/>
              <a:t>27</a:t>
            </a:fld>
            <a:endParaRPr lang="en-GB"/>
          </a:p>
        </p:txBody>
      </p:sp>
      <p:sp>
        <p:nvSpPr>
          <p:cNvPr id="139266" name="Rectangle 2"/>
          <p:cNvSpPr>
            <a:spLocks noRot="1" noChangeArrowheads="1" noTextEdit="1"/>
          </p:cNvSpPr>
          <p:nvPr>
            <p:ph type="sldImg"/>
          </p:nvPr>
        </p:nvSpPr>
        <p:spPr>
          <a:ln/>
        </p:spPr>
      </p:sp>
      <p:sp>
        <p:nvSpPr>
          <p:cNvPr id="139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18E0EA-6A70-49AF-87AA-157B00436D68}" type="slidenum">
              <a:rPr lang="en-GB"/>
              <a:pPr/>
              <a:t>28</a:t>
            </a:fld>
            <a:endParaRPr lang="en-GB"/>
          </a:p>
        </p:txBody>
      </p:sp>
      <p:sp>
        <p:nvSpPr>
          <p:cNvPr id="141314" name="Rectangle 2"/>
          <p:cNvSpPr>
            <a:spLocks noRot="1" noChangeArrowheads="1" noTextEdit="1"/>
          </p:cNvSpPr>
          <p:nvPr>
            <p:ph type="sldImg"/>
          </p:nvPr>
        </p:nvSpPr>
        <p:spPr>
          <a:ln/>
        </p:spPr>
      </p:sp>
      <p:sp>
        <p:nvSpPr>
          <p:cNvPr id="141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58E0B-26DF-4BE6-9264-8C5FC4A7D3A6}" type="slidenum">
              <a:rPr lang="en-GB"/>
              <a:pPr/>
              <a:t>29</a:t>
            </a:fld>
            <a:endParaRPr lang="en-GB"/>
          </a:p>
        </p:txBody>
      </p:sp>
      <p:sp>
        <p:nvSpPr>
          <p:cNvPr id="83970" name="Rectangle 2"/>
          <p:cNvSpPr>
            <a:spLocks noRo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7C8269-2E35-431F-9F18-3108ED3C5395}" type="slidenum">
              <a:rPr lang="en-GB"/>
              <a:pPr/>
              <a:t>3</a:t>
            </a:fld>
            <a:endParaRPr lang="en-GB"/>
          </a:p>
        </p:txBody>
      </p:sp>
      <p:sp>
        <p:nvSpPr>
          <p:cNvPr id="131074" name="Rectangle 2"/>
          <p:cNvSpPr>
            <a:spLocks noRo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F199F4-D0EC-4728-AC0A-E8748DE58CED}" type="slidenum">
              <a:rPr lang="en-GB"/>
              <a:pPr/>
              <a:t>30</a:t>
            </a:fld>
            <a:endParaRPr lang="en-GB"/>
          </a:p>
        </p:txBody>
      </p:sp>
      <p:sp>
        <p:nvSpPr>
          <p:cNvPr id="86018" name="Rectangle 2"/>
          <p:cNvSpPr>
            <a:spLocks noRo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D229EA-8DC1-4E3A-A947-754250FAD9DD}" type="slidenum">
              <a:rPr lang="en-GB"/>
              <a:pPr/>
              <a:t>31</a:t>
            </a:fld>
            <a:endParaRPr lang="en-GB"/>
          </a:p>
        </p:txBody>
      </p:sp>
      <p:sp>
        <p:nvSpPr>
          <p:cNvPr id="92162" name="Rectangle 2"/>
          <p:cNvSpPr>
            <a:spLocks noRo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7FE98B-988E-4CFB-BA12-E3C33D3D5B8C}" type="slidenum">
              <a:rPr lang="en-GB"/>
              <a:pPr/>
              <a:t>32</a:t>
            </a:fld>
            <a:endParaRPr lang="en-GB"/>
          </a:p>
        </p:txBody>
      </p:sp>
      <p:sp>
        <p:nvSpPr>
          <p:cNvPr id="98306" name="Rectangle 2"/>
          <p:cNvSpPr>
            <a:spLocks noRo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2018F9-5947-48C9-9DCB-A55F61143E78}" type="slidenum">
              <a:rPr lang="en-GB"/>
              <a:pPr/>
              <a:t>33</a:t>
            </a:fld>
            <a:endParaRPr lang="en-GB"/>
          </a:p>
        </p:txBody>
      </p:sp>
      <p:sp>
        <p:nvSpPr>
          <p:cNvPr id="88066" name="Rectangle 2"/>
          <p:cNvSpPr>
            <a:spLocks noRo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A323A8-2D8D-4CCB-80BD-45610D9F6A0C}" type="slidenum">
              <a:rPr lang="en-GB"/>
              <a:pPr/>
              <a:t>34</a:t>
            </a:fld>
            <a:endParaRPr lang="en-GB"/>
          </a:p>
        </p:txBody>
      </p:sp>
      <p:sp>
        <p:nvSpPr>
          <p:cNvPr id="189442" name="Rectangle 2"/>
          <p:cNvSpPr>
            <a:spLocks noRot="1" noChangeArrowheads="1" noTextEdit="1"/>
          </p:cNvSpPr>
          <p:nvPr>
            <p:ph type="sldImg"/>
          </p:nvPr>
        </p:nvSpPr>
        <p:spPr>
          <a:ln/>
        </p:spPr>
      </p:sp>
      <p:sp>
        <p:nvSpPr>
          <p:cNvPr id="189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5FB9C3-6F9E-4EC6-9126-C69D49FCC68E}" type="slidenum">
              <a:rPr lang="en-GB"/>
              <a:pPr/>
              <a:t>35</a:t>
            </a:fld>
            <a:endParaRPr lang="en-GB"/>
          </a:p>
        </p:txBody>
      </p:sp>
      <p:sp>
        <p:nvSpPr>
          <p:cNvPr id="106498" name="Rectangle 2"/>
          <p:cNvSpPr>
            <a:spLocks noRo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5E354C-F6DA-45E2-B7CF-5882EF813F05}" type="slidenum">
              <a:rPr lang="en-GB"/>
              <a:pPr/>
              <a:t>36</a:t>
            </a:fld>
            <a:endParaRPr lang="en-GB"/>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422637-BE66-4D8A-BF9D-C3AAB4B5A266}" type="slidenum">
              <a:rPr lang="en-GB"/>
              <a:pPr/>
              <a:t>37</a:t>
            </a:fld>
            <a:endParaRPr lang="en-GB"/>
          </a:p>
        </p:txBody>
      </p:sp>
      <p:sp>
        <p:nvSpPr>
          <p:cNvPr id="102402" name="Rectangle 2"/>
          <p:cNvSpPr>
            <a:spLocks noRo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7EA2B1-AF83-4B6D-B4F5-D68F7DC3DC57}" type="slidenum">
              <a:rPr lang="en-GB"/>
              <a:pPr/>
              <a:t>38</a:t>
            </a:fld>
            <a:endParaRPr lang="en-GB"/>
          </a:p>
        </p:txBody>
      </p:sp>
      <p:sp>
        <p:nvSpPr>
          <p:cNvPr id="108546" name="Rectangle 2"/>
          <p:cNvSpPr>
            <a:spLocks noRo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303B84-6365-4C73-BAE0-728ABA90350F}" type="slidenum">
              <a:rPr lang="en-GB"/>
              <a:pPr/>
              <a:t>39</a:t>
            </a:fld>
            <a:endParaRPr lang="en-GB"/>
          </a:p>
        </p:txBody>
      </p:sp>
      <p:sp>
        <p:nvSpPr>
          <p:cNvPr id="118786" name="Rectangle 2"/>
          <p:cNvSpPr>
            <a:spLocks noRo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C57A33-111E-47E3-9970-B6309323EDB8}" type="slidenum">
              <a:rPr lang="en-GB"/>
              <a:pPr/>
              <a:t>4</a:t>
            </a:fld>
            <a:endParaRPr lang="en-GB"/>
          </a:p>
        </p:txBody>
      </p:sp>
      <p:sp>
        <p:nvSpPr>
          <p:cNvPr id="14338" name="Rectangle 2"/>
          <p:cNvSpPr>
            <a:spLocks noRot="1"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694070-C8A9-4787-8628-D0D888EE02C2}" type="slidenum">
              <a:rPr lang="en-GB"/>
              <a:pPr/>
              <a:t>40</a:t>
            </a:fld>
            <a:endParaRPr lang="en-GB"/>
          </a:p>
        </p:txBody>
      </p:sp>
      <p:sp>
        <p:nvSpPr>
          <p:cNvPr id="145410" name="Rectangle 2"/>
          <p:cNvSpPr>
            <a:spLocks noRot="1" noChangeArrowheads="1" noTextEdit="1"/>
          </p:cNvSpPr>
          <p:nvPr>
            <p:ph type="sldImg"/>
          </p:nvPr>
        </p:nvSpPr>
        <p:spPr>
          <a:ln/>
        </p:spPr>
      </p:sp>
      <p:sp>
        <p:nvSpPr>
          <p:cNvPr id="145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4C5E7D-1D9E-461F-B70F-C6700C3E8E01}" type="slidenum">
              <a:rPr lang="en-GB"/>
              <a:pPr/>
              <a:t>41</a:t>
            </a:fld>
            <a:endParaRPr lang="en-GB"/>
          </a:p>
        </p:txBody>
      </p:sp>
      <p:sp>
        <p:nvSpPr>
          <p:cNvPr id="147458" name="Rectangle 2"/>
          <p:cNvSpPr>
            <a:spLocks noRot="1" noChangeArrowheads="1" noTextEdit="1"/>
          </p:cNvSpPr>
          <p:nvPr>
            <p:ph type="sldImg"/>
          </p:nvPr>
        </p:nvSpPr>
        <p:spPr>
          <a:ln/>
        </p:spPr>
      </p:sp>
      <p:sp>
        <p:nvSpPr>
          <p:cNvPr id="147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A18A6A-265B-47E1-8831-55183DBB1CF9}" type="slidenum">
              <a:rPr lang="en-GB"/>
              <a:pPr/>
              <a:t>42</a:t>
            </a:fld>
            <a:endParaRPr lang="en-GB"/>
          </a:p>
        </p:txBody>
      </p:sp>
      <p:sp>
        <p:nvSpPr>
          <p:cNvPr id="149506" name="Rectangle 2"/>
          <p:cNvSpPr>
            <a:spLocks noRot="1" noChangeArrowheads="1" noTextEdit="1"/>
          </p:cNvSpPr>
          <p:nvPr>
            <p:ph type="sldImg"/>
          </p:nvPr>
        </p:nvSpPr>
        <p:spPr>
          <a:ln/>
        </p:spPr>
      </p:sp>
      <p:sp>
        <p:nvSpPr>
          <p:cNvPr id="149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69AFBE-FBED-45D3-85EC-5204D24F9153}" type="slidenum">
              <a:rPr lang="en-GB"/>
              <a:pPr/>
              <a:t>43</a:t>
            </a:fld>
            <a:endParaRPr lang="en-GB"/>
          </a:p>
        </p:txBody>
      </p:sp>
      <p:sp>
        <p:nvSpPr>
          <p:cNvPr id="159746" name="Rectangle 2"/>
          <p:cNvSpPr>
            <a:spLocks noRot="1" noChangeArrowheads="1" noTextEdit="1"/>
          </p:cNvSpPr>
          <p:nvPr>
            <p:ph type="sldImg"/>
          </p:nvPr>
        </p:nvSpPr>
        <p:spPr>
          <a:ln/>
        </p:spPr>
      </p:sp>
      <p:sp>
        <p:nvSpPr>
          <p:cNvPr id="159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11025-0376-4633-B293-AC16CA75B983}" type="slidenum">
              <a:rPr lang="en-GB"/>
              <a:pPr/>
              <a:t>44</a:t>
            </a:fld>
            <a:endParaRPr lang="en-GB"/>
          </a:p>
        </p:txBody>
      </p:sp>
      <p:sp>
        <p:nvSpPr>
          <p:cNvPr id="151554" name="Rectangle 2"/>
          <p:cNvSpPr>
            <a:spLocks noRot="1" noChangeArrowheads="1" noTextEdit="1"/>
          </p:cNvSpPr>
          <p:nvPr>
            <p:ph type="sldImg"/>
          </p:nvPr>
        </p:nvSpPr>
        <p:spPr>
          <a:ln/>
        </p:spPr>
      </p:sp>
      <p:sp>
        <p:nvSpPr>
          <p:cNvPr id="151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147DAE-822F-4CBD-AA94-3761B612C917}" type="slidenum">
              <a:rPr lang="en-GB"/>
              <a:pPr/>
              <a:t>45</a:t>
            </a:fld>
            <a:endParaRPr lang="en-GB"/>
          </a:p>
        </p:txBody>
      </p:sp>
      <p:sp>
        <p:nvSpPr>
          <p:cNvPr id="161794" name="Rectangle 2"/>
          <p:cNvSpPr>
            <a:spLocks noRo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5393FD-80F6-4FE9-9BD8-C86B3466970F}" type="slidenum">
              <a:rPr lang="en-GB"/>
              <a:pPr/>
              <a:t>46</a:t>
            </a:fld>
            <a:endParaRPr lang="en-GB"/>
          </a:p>
        </p:txBody>
      </p:sp>
      <p:sp>
        <p:nvSpPr>
          <p:cNvPr id="153602" name="Rectangle 2"/>
          <p:cNvSpPr>
            <a:spLocks noRot="1" noChangeArrowheads="1" noTextEdit="1"/>
          </p:cNvSpPr>
          <p:nvPr>
            <p:ph type="sldImg"/>
          </p:nvPr>
        </p:nvSpPr>
        <p:spPr>
          <a:ln/>
        </p:spPr>
      </p:sp>
      <p:sp>
        <p:nvSpPr>
          <p:cNvPr id="153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387217-3B77-459A-8513-760CBD480348}" type="slidenum">
              <a:rPr lang="en-GB"/>
              <a:pPr/>
              <a:t>47</a:t>
            </a:fld>
            <a:endParaRPr lang="en-GB"/>
          </a:p>
        </p:txBody>
      </p:sp>
      <p:sp>
        <p:nvSpPr>
          <p:cNvPr id="163842" name="Rectangle 2"/>
          <p:cNvSpPr>
            <a:spLocks noRot="1" noChangeArrowheads="1" noTextEdit="1"/>
          </p:cNvSpPr>
          <p:nvPr>
            <p:ph type="sldImg"/>
          </p:nvPr>
        </p:nvSpPr>
        <p:spPr>
          <a:ln/>
        </p:spPr>
      </p:sp>
      <p:sp>
        <p:nvSpPr>
          <p:cNvPr id="163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05E034-9E2C-446B-9447-464690BDCFC0}" type="slidenum">
              <a:rPr lang="en-GB"/>
              <a:pPr/>
              <a:t>48</a:t>
            </a:fld>
            <a:endParaRPr lang="en-GB"/>
          </a:p>
        </p:txBody>
      </p:sp>
      <p:sp>
        <p:nvSpPr>
          <p:cNvPr id="155650" name="Rectangle 2"/>
          <p:cNvSpPr>
            <a:spLocks noRot="1" noChangeArrowheads="1" noTextEdit="1"/>
          </p:cNvSpPr>
          <p:nvPr>
            <p:ph type="sldImg"/>
          </p:nvPr>
        </p:nvSpPr>
        <p:spPr>
          <a:ln/>
        </p:spPr>
      </p:sp>
      <p:sp>
        <p:nvSpPr>
          <p:cNvPr id="155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6ED572-210E-4C03-9BFD-0AAE543C8BA6}" type="slidenum">
              <a:rPr lang="en-GB"/>
              <a:pPr/>
              <a:t>49</a:t>
            </a:fld>
            <a:endParaRPr lang="en-GB"/>
          </a:p>
        </p:txBody>
      </p:sp>
      <p:sp>
        <p:nvSpPr>
          <p:cNvPr id="165890" name="Rectangle 2"/>
          <p:cNvSpPr>
            <a:spLocks noRo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0CF4D8-CB91-4B26-BC64-7794076AA0B4}" type="slidenum">
              <a:rPr lang="en-GB"/>
              <a:pPr/>
              <a:t>5</a:t>
            </a:fld>
            <a:endParaRPr lang="en-GB"/>
          </a:p>
        </p:txBody>
      </p:sp>
      <p:sp>
        <p:nvSpPr>
          <p:cNvPr id="10242" name="Rectangle 2"/>
          <p:cNvSpPr>
            <a:spLocks noRot="1"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91E7C3-0C5B-40D3-A1CB-2589C28F18ED}" type="slidenum">
              <a:rPr lang="en-GB"/>
              <a:pPr/>
              <a:t>50</a:t>
            </a:fld>
            <a:endParaRPr lang="en-GB"/>
          </a:p>
        </p:txBody>
      </p:sp>
      <p:sp>
        <p:nvSpPr>
          <p:cNvPr id="167938" name="Rectangle 2"/>
          <p:cNvSpPr>
            <a:spLocks noRo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714D5B-A449-4931-8C03-B0876D373F5C}" type="slidenum">
              <a:rPr lang="en-GB"/>
              <a:pPr/>
              <a:t>51</a:t>
            </a:fld>
            <a:endParaRPr lang="en-GB"/>
          </a:p>
        </p:txBody>
      </p:sp>
      <p:sp>
        <p:nvSpPr>
          <p:cNvPr id="187394" name="Rectangle 2"/>
          <p:cNvSpPr>
            <a:spLocks noRot="1" noChangeArrowheads="1" noTextEdit="1"/>
          </p:cNvSpPr>
          <p:nvPr>
            <p:ph type="sldImg"/>
          </p:nvPr>
        </p:nvSpPr>
        <p:spPr>
          <a:ln/>
        </p:spPr>
      </p:sp>
      <p:sp>
        <p:nvSpPr>
          <p:cNvPr id="187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AFF232-3248-4670-AD79-47608EC2DBF7}" type="slidenum">
              <a:rPr lang="en-GB"/>
              <a:pPr/>
              <a:t>52</a:t>
            </a:fld>
            <a:endParaRPr lang="en-GB"/>
          </a:p>
        </p:txBody>
      </p:sp>
      <p:sp>
        <p:nvSpPr>
          <p:cNvPr id="172034" name="Rectangle 2"/>
          <p:cNvSpPr>
            <a:spLocks noRot="1" noChangeArrowheads="1" noTextEdit="1"/>
          </p:cNvSpPr>
          <p:nvPr>
            <p:ph type="sldImg"/>
          </p:nvPr>
        </p:nvSpPr>
        <p:spPr>
          <a:ln/>
        </p:spPr>
      </p:sp>
      <p:sp>
        <p:nvSpPr>
          <p:cNvPr id="172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A807C1-EE71-4F5B-93CC-B8BD15FDFD26}" type="slidenum">
              <a:rPr lang="en-GB"/>
              <a:pPr/>
              <a:t>53</a:t>
            </a:fld>
            <a:endParaRPr lang="en-GB"/>
          </a:p>
        </p:txBody>
      </p:sp>
      <p:sp>
        <p:nvSpPr>
          <p:cNvPr id="176130" name="Rectangle 2"/>
          <p:cNvSpPr>
            <a:spLocks noRot="1" noChangeArrowheads="1" noTextEdit="1"/>
          </p:cNvSpPr>
          <p:nvPr>
            <p:ph type="sldImg"/>
          </p:nvPr>
        </p:nvSpPr>
        <p:spPr>
          <a:ln/>
        </p:spPr>
      </p:sp>
      <p:sp>
        <p:nvSpPr>
          <p:cNvPr id="176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4B9DA0-B894-4A8A-8A78-76F65B84EA7A}" type="slidenum">
              <a:rPr lang="en-GB"/>
              <a:pPr/>
              <a:t>54</a:t>
            </a:fld>
            <a:endParaRPr lang="en-GB"/>
          </a:p>
        </p:txBody>
      </p:sp>
      <p:sp>
        <p:nvSpPr>
          <p:cNvPr id="178178" name="Rectangle 2"/>
          <p:cNvSpPr>
            <a:spLocks noRot="1" noChangeArrowheads="1" noTextEdit="1"/>
          </p:cNvSpPr>
          <p:nvPr>
            <p:ph type="sldImg"/>
          </p:nvPr>
        </p:nvSpPr>
        <p:spPr>
          <a:ln/>
        </p:spPr>
      </p:sp>
      <p:sp>
        <p:nvSpPr>
          <p:cNvPr id="178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9DE71A-1B00-4A74-9BB1-DF6EEC6E7EBA}" type="slidenum">
              <a:rPr lang="en-GB"/>
              <a:pPr/>
              <a:t>55</a:t>
            </a:fld>
            <a:endParaRPr lang="en-GB"/>
          </a:p>
        </p:txBody>
      </p:sp>
      <p:sp>
        <p:nvSpPr>
          <p:cNvPr id="182274" name="Rectangle 2"/>
          <p:cNvSpPr>
            <a:spLocks noRot="1" noChangeArrowheads="1" noTextEdit="1"/>
          </p:cNvSpPr>
          <p:nvPr>
            <p:ph type="sldImg"/>
          </p:nvPr>
        </p:nvSpPr>
        <p:spPr>
          <a:ln/>
        </p:spPr>
      </p:sp>
      <p:sp>
        <p:nvSpPr>
          <p:cNvPr id="182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B032B2-FD3E-4FDC-911C-ABF0A87695DF}" type="slidenum">
              <a:rPr lang="en-GB"/>
              <a:pPr/>
              <a:t>56</a:t>
            </a:fld>
            <a:endParaRPr lang="en-GB"/>
          </a:p>
        </p:txBody>
      </p:sp>
      <p:sp>
        <p:nvSpPr>
          <p:cNvPr id="184322" name="Rectangle 2"/>
          <p:cNvSpPr>
            <a:spLocks noRot="1" noChangeArrowheads="1" noTextEdit="1"/>
          </p:cNvSpPr>
          <p:nvPr>
            <p:ph type="sldImg"/>
          </p:nvPr>
        </p:nvSpPr>
        <p:spPr>
          <a:ln/>
        </p:spPr>
      </p:sp>
      <p:sp>
        <p:nvSpPr>
          <p:cNvPr id="184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EE0960-24EC-41E3-9BAC-D3E5709C023A}" type="slidenum">
              <a:rPr lang="en-GB"/>
              <a:pPr/>
              <a:t>57</a:t>
            </a:fld>
            <a:endParaRPr lang="en-GB"/>
          </a:p>
        </p:txBody>
      </p:sp>
      <p:sp>
        <p:nvSpPr>
          <p:cNvPr id="133122" name="Rectangle 2"/>
          <p:cNvSpPr>
            <a:spLocks noRo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14F828-7082-48CF-BAF1-8C214E7D732C}" type="slidenum">
              <a:rPr lang="en-GB"/>
              <a:pPr/>
              <a:t>58</a:t>
            </a:fld>
            <a:endParaRPr lang="en-GB"/>
          </a:p>
        </p:txBody>
      </p:sp>
      <p:sp>
        <p:nvSpPr>
          <p:cNvPr id="191490" name="Rectangle 2"/>
          <p:cNvSpPr>
            <a:spLocks noRo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D394FF-5A1A-4F8C-AEAE-E4FE915CC2E2}" type="slidenum">
              <a:rPr lang="en-GB"/>
              <a:pPr/>
              <a:t>59</a:t>
            </a:fld>
            <a:endParaRPr lang="en-GB"/>
          </a:p>
        </p:txBody>
      </p:sp>
      <p:sp>
        <p:nvSpPr>
          <p:cNvPr id="120834" name="Rectangle 2"/>
          <p:cNvSpPr>
            <a:spLocks noRo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ED6D0E-E672-4116-999A-0D5615D3EACE}" type="slidenum">
              <a:rPr lang="en-GB"/>
              <a:pPr/>
              <a:t>6</a:t>
            </a:fld>
            <a:endParaRPr lang="en-GB"/>
          </a:p>
        </p:txBody>
      </p:sp>
      <p:sp>
        <p:nvSpPr>
          <p:cNvPr id="71682" name="Rectangle 2"/>
          <p:cNvSpPr>
            <a:spLocks noRo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24F3EB-FCBF-46EC-A211-68B6F6CEFF6D}" type="slidenum">
              <a:rPr lang="en-GB"/>
              <a:pPr/>
              <a:t>60</a:t>
            </a:fld>
            <a:endParaRPr lang="en-GB"/>
          </a:p>
        </p:txBody>
      </p:sp>
      <p:sp>
        <p:nvSpPr>
          <p:cNvPr id="197634" name="Rectangle 2"/>
          <p:cNvSpPr>
            <a:spLocks noRot="1" noChangeArrowheads="1" noTextEdit="1"/>
          </p:cNvSpPr>
          <p:nvPr>
            <p:ph type="sldImg"/>
          </p:nvPr>
        </p:nvSpPr>
        <p:spPr>
          <a:ln/>
        </p:spPr>
      </p:sp>
      <p:sp>
        <p:nvSpPr>
          <p:cNvPr id="197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3E9F78-306A-41A0-AB50-4160CC2A41CC}" type="slidenum">
              <a:rPr lang="en-GB"/>
              <a:pPr/>
              <a:t>61</a:t>
            </a:fld>
            <a:endParaRPr lang="en-GB"/>
          </a:p>
        </p:txBody>
      </p:sp>
      <p:sp>
        <p:nvSpPr>
          <p:cNvPr id="199682" name="Rectangle 2"/>
          <p:cNvSpPr>
            <a:spLocks noRot="1" noChangeArrowheads="1" noTextEdit="1"/>
          </p:cNvSpPr>
          <p:nvPr>
            <p:ph type="sldImg"/>
          </p:nvPr>
        </p:nvSpPr>
        <p:spPr>
          <a:ln/>
        </p:spPr>
      </p:sp>
      <p:sp>
        <p:nvSpPr>
          <p:cNvPr id="199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3314E3-AF52-4CC6-9BDF-C96305B6C7C1}" type="slidenum">
              <a:rPr lang="en-GB"/>
              <a:pPr/>
              <a:t>62</a:t>
            </a:fld>
            <a:endParaRPr lang="en-GB"/>
          </a:p>
        </p:txBody>
      </p:sp>
      <p:sp>
        <p:nvSpPr>
          <p:cNvPr id="193538" name="Rectangle 2"/>
          <p:cNvSpPr>
            <a:spLocks noRot="1" noChangeArrowheads="1" noTextEdit="1"/>
          </p:cNvSpPr>
          <p:nvPr>
            <p:ph type="sldImg"/>
          </p:nvPr>
        </p:nvSpPr>
        <p:spPr>
          <a:ln/>
        </p:spPr>
      </p:sp>
      <p:sp>
        <p:nvSpPr>
          <p:cNvPr id="19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E70EF8-F1FF-42C7-918B-BB481E516B5D}" type="slidenum">
              <a:rPr lang="en-GB"/>
              <a:pPr/>
              <a:t>63</a:t>
            </a:fld>
            <a:endParaRPr lang="en-GB"/>
          </a:p>
        </p:txBody>
      </p:sp>
      <p:sp>
        <p:nvSpPr>
          <p:cNvPr id="221186" name="Rectangle 2"/>
          <p:cNvSpPr>
            <a:spLocks noRot="1" noChangeArrowheads="1" noTextEdit="1"/>
          </p:cNvSpPr>
          <p:nvPr>
            <p:ph type="sldImg"/>
          </p:nvPr>
        </p:nvSpPr>
        <p:spPr>
          <a:ln/>
        </p:spPr>
      </p:sp>
      <p:sp>
        <p:nvSpPr>
          <p:cNvPr id="221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57CBD6-4277-4B57-A358-D4CF9C0F5499}" type="slidenum">
              <a:rPr lang="en-GB"/>
              <a:pPr/>
              <a:t>64</a:t>
            </a:fld>
            <a:endParaRPr lang="en-GB"/>
          </a:p>
        </p:txBody>
      </p:sp>
      <p:sp>
        <p:nvSpPr>
          <p:cNvPr id="201730" name="Rectangle 2"/>
          <p:cNvSpPr>
            <a:spLocks noRot="1" noChangeArrowheads="1" noTextEdit="1"/>
          </p:cNvSpPr>
          <p:nvPr>
            <p:ph type="sldImg"/>
          </p:nvPr>
        </p:nvSpPr>
        <p:spPr>
          <a:ln/>
        </p:spPr>
      </p:sp>
      <p:sp>
        <p:nvSpPr>
          <p:cNvPr id="201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EE5D8D-1D46-4EA5-AD0D-58EEA7FA9BF2}" type="slidenum">
              <a:rPr lang="en-GB"/>
              <a:pPr/>
              <a:t>65</a:t>
            </a:fld>
            <a:endParaRPr lang="en-GB"/>
          </a:p>
        </p:txBody>
      </p:sp>
      <p:sp>
        <p:nvSpPr>
          <p:cNvPr id="225282" name="Rectangle 2"/>
          <p:cNvSpPr>
            <a:spLocks noRot="1" noChangeArrowheads="1" noTextEdit="1"/>
          </p:cNvSpPr>
          <p:nvPr>
            <p:ph type="sldImg"/>
          </p:nvPr>
        </p:nvSpPr>
        <p:spPr>
          <a:ln/>
        </p:spPr>
      </p:sp>
      <p:sp>
        <p:nvSpPr>
          <p:cNvPr id="225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E7EBA2-0CE3-4E21-A0F5-067643BAAF5F}" type="slidenum">
              <a:rPr lang="en-GB"/>
              <a:pPr/>
              <a:t>66</a:t>
            </a:fld>
            <a:endParaRPr lang="en-GB"/>
          </a:p>
        </p:txBody>
      </p:sp>
      <p:sp>
        <p:nvSpPr>
          <p:cNvPr id="205826" name="Rectangle 2"/>
          <p:cNvSpPr>
            <a:spLocks noRot="1" noChangeArrowheads="1" noTextEdit="1"/>
          </p:cNvSpPr>
          <p:nvPr>
            <p:ph type="sldImg"/>
          </p:nvPr>
        </p:nvSpPr>
        <p:spPr>
          <a:ln/>
        </p:spPr>
      </p:sp>
      <p:sp>
        <p:nvSpPr>
          <p:cNvPr id="205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4ABE52-547E-4651-B276-B3B4592AABBD}" type="slidenum">
              <a:rPr lang="en-GB"/>
              <a:pPr/>
              <a:t>67</a:t>
            </a:fld>
            <a:endParaRPr lang="en-GB"/>
          </a:p>
        </p:txBody>
      </p:sp>
      <p:sp>
        <p:nvSpPr>
          <p:cNvPr id="207874" name="Rectangle 2"/>
          <p:cNvSpPr>
            <a:spLocks noRo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65637D-6BCC-404F-ACC8-E346044A900D}" type="slidenum">
              <a:rPr lang="en-GB"/>
              <a:pPr/>
              <a:t>68</a:t>
            </a:fld>
            <a:endParaRPr lang="en-GB"/>
          </a:p>
        </p:txBody>
      </p:sp>
      <p:sp>
        <p:nvSpPr>
          <p:cNvPr id="209922" name="Rectangle 2"/>
          <p:cNvSpPr>
            <a:spLocks noRot="1" noChangeArrowheads="1" noTextEdit="1"/>
          </p:cNvSpPr>
          <p:nvPr>
            <p:ph type="sldImg"/>
          </p:nvPr>
        </p:nvSpPr>
        <p:spPr>
          <a:ln/>
        </p:spPr>
      </p:sp>
      <p:sp>
        <p:nvSpPr>
          <p:cNvPr id="209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232104-D774-4CA7-9614-6424A011F5BE}" type="slidenum">
              <a:rPr lang="en-GB"/>
              <a:pPr/>
              <a:t>69</a:t>
            </a:fld>
            <a:endParaRPr lang="en-GB"/>
          </a:p>
        </p:txBody>
      </p:sp>
      <p:sp>
        <p:nvSpPr>
          <p:cNvPr id="211970" name="Rectangle 2"/>
          <p:cNvSpPr>
            <a:spLocks noRot="1" noChangeArrowheads="1" noTextEdit="1"/>
          </p:cNvSpPr>
          <p:nvPr>
            <p:ph type="sldImg"/>
          </p:nvPr>
        </p:nvSpPr>
        <p:spPr>
          <a:ln/>
        </p:spPr>
      </p:sp>
      <p:sp>
        <p:nvSpPr>
          <p:cNvPr id="21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D7EB37-DCBB-421F-A4EB-C349886EABC6}" type="slidenum">
              <a:rPr lang="en-GB"/>
              <a:pPr/>
              <a:t>7</a:t>
            </a:fld>
            <a:endParaRPr lang="en-GB"/>
          </a:p>
        </p:txBody>
      </p:sp>
      <p:sp>
        <p:nvSpPr>
          <p:cNvPr id="22530" name="Rectangle 2"/>
          <p:cNvSpPr>
            <a:spLocks noRo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4AAFBC-9B32-4ABE-A49A-4E451EAC7BD1}" type="slidenum">
              <a:rPr lang="en-GB"/>
              <a:pPr/>
              <a:t>70</a:t>
            </a:fld>
            <a:endParaRPr lang="en-GB"/>
          </a:p>
        </p:txBody>
      </p:sp>
      <p:sp>
        <p:nvSpPr>
          <p:cNvPr id="231426" name="Rectangle 2"/>
          <p:cNvSpPr>
            <a:spLocks noRo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9EA079-EB76-48C0-BB55-C07509745C98}" type="slidenum">
              <a:rPr lang="en-GB"/>
              <a:pPr/>
              <a:t>71</a:t>
            </a:fld>
            <a:endParaRPr lang="en-GB"/>
          </a:p>
        </p:txBody>
      </p:sp>
      <p:sp>
        <p:nvSpPr>
          <p:cNvPr id="214018" name="Rectangle 2"/>
          <p:cNvSpPr>
            <a:spLocks noRot="1" noChangeArrowheads="1" noTextEdit="1"/>
          </p:cNvSpPr>
          <p:nvPr>
            <p:ph type="sldImg"/>
          </p:nvPr>
        </p:nvSpPr>
        <p:spPr>
          <a:ln/>
        </p:spPr>
      </p:sp>
      <p:sp>
        <p:nvSpPr>
          <p:cNvPr id="214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AE9EEB-FE4D-4E76-91FA-3E0912DF13E2}" type="slidenum">
              <a:rPr lang="en-GB"/>
              <a:pPr/>
              <a:t>72</a:t>
            </a:fld>
            <a:endParaRPr lang="en-GB"/>
          </a:p>
        </p:txBody>
      </p:sp>
      <p:sp>
        <p:nvSpPr>
          <p:cNvPr id="251906" name="Rectangle 2"/>
          <p:cNvSpPr>
            <a:spLocks noRot="1" noChangeArrowheads="1" noTextEdit="1"/>
          </p:cNvSpPr>
          <p:nvPr>
            <p:ph type="sldImg"/>
          </p:nvPr>
        </p:nvSpPr>
        <p:spPr>
          <a:ln/>
        </p:spPr>
      </p:sp>
      <p:sp>
        <p:nvSpPr>
          <p:cNvPr id="251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F940D0-5E6C-45EE-915D-8C66D59E4F1D}" type="slidenum">
              <a:rPr lang="en-GB"/>
              <a:pPr/>
              <a:t>73</a:t>
            </a:fld>
            <a:endParaRPr lang="en-GB"/>
          </a:p>
        </p:txBody>
      </p:sp>
      <p:sp>
        <p:nvSpPr>
          <p:cNvPr id="253954" name="Rectangle 2"/>
          <p:cNvSpPr>
            <a:spLocks noRo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615BF5-D166-4D87-942B-065C4552C090}" type="slidenum">
              <a:rPr lang="en-GB"/>
              <a:pPr/>
              <a:t>74</a:t>
            </a:fld>
            <a:endParaRPr lang="en-GB"/>
          </a:p>
        </p:txBody>
      </p:sp>
      <p:sp>
        <p:nvSpPr>
          <p:cNvPr id="216066" name="Rectangle 2"/>
          <p:cNvSpPr>
            <a:spLocks noRot="1" noChangeArrowheads="1" noTextEdit="1"/>
          </p:cNvSpPr>
          <p:nvPr>
            <p:ph type="sldImg"/>
          </p:nvPr>
        </p:nvSpPr>
        <p:spPr>
          <a:ln/>
        </p:spPr>
      </p:sp>
      <p:sp>
        <p:nvSpPr>
          <p:cNvPr id="21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13C622-3698-4D1E-9BD9-A1D1A57FE46D}" type="slidenum">
              <a:rPr lang="en-GB"/>
              <a:pPr/>
              <a:t>75</a:t>
            </a:fld>
            <a:endParaRPr lang="en-GB"/>
          </a:p>
        </p:txBody>
      </p:sp>
      <p:sp>
        <p:nvSpPr>
          <p:cNvPr id="249858" name="Rectangle 2"/>
          <p:cNvSpPr>
            <a:spLocks noRot="1" noChangeArrowheads="1" noTextEdit="1"/>
          </p:cNvSpPr>
          <p:nvPr>
            <p:ph type="sldImg"/>
          </p:nvPr>
        </p:nvSpPr>
        <p:spPr>
          <a:ln/>
        </p:spPr>
      </p:sp>
      <p:sp>
        <p:nvSpPr>
          <p:cNvPr id="249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6D2810-2AD3-4890-B82F-9D828368CA09}" type="slidenum">
              <a:rPr lang="en-GB"/>
              <a:pPr/>
              <a:t>76</a:t>
            </a:fld>
            <a:endParaRPr lang="en-GB"/>
          </a:p>
        </p:txBody>
      </p:sp>
      <p:sp>
        <p:nvSpPr>
          <p:cNvPr id="235522" name="Rectangle 2"/>
          <p:cNvSpPr>
            <a:spLocks noRot="1" noChangeArrowheads="1" noTextEdit="1"/>
          </p:cNvSpPr>
          <p:nvPr>
            <p:ph type="sldImg"/>
          </p:nvPr>
        </p:nvSpPr>
        <p:spPr>
          <a:ln/>
        </p:spPr>
      </p:sp>
      <p:sp>
        <p:nvSpPr>
          <p:cNvPr id="235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A6C8D5-825C-4CEB-A89A-AB481A3589A4}" type="slidenum">
              <a:rPr lang="en-GB"/>
              <a:pPr/>
              <a:t>77</a:t>
            </a:fld>
            <a:endParaRPr lang="en-GB"/>
          </a:p>
        </p:txBody>
      </p:sp>
      <p:sp>
        <p:nvSpPr>
          <p:cNvPr id="237570" name="Rectangle 2"/>
          <p:cNvSpPr>
            <a:spLocks noRot="1"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F40755-D7DE-4806-9FE2-C332C2BA40E7}" type="slidenum">
              <a:rPr lang="en-GB"/>
              <a:pPr/>
              <a:t>78</a:t>
            </a:fld>
            <a:endParaRPr lang="en-GB"/>
          </a:p>
        </p:txBody>
      </p:sp>
      <p:sp>
        <p:nvSpPr>
          <p:cNvPr id="239618" name="Rectangle 2"/>
          <p:cNvSpPr>
            <a:spLocks noRo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6EBB0E-FEA1-4F66-9319-E615D9A2A596}" type="slidenum">
              <a:rPr lang="en-GB"/>
              <a:pPr/>
              <a:t>79</a:t>
            </a:fld>
            <a:endParaRPr lang="en-GB"/>
          </a:p>
        </p:txBody>
      </p:sp>
      <p:sp>
        <p:nvSpPr>
          <p:cNvPr id="241666" name="Rectangle 2"/>
          <p:cNvSpPr>
            <a:spLocks noRot="1"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AC6012-15FC-410A-AE7C-9965E91B45F3}" type="slidenum">
              <a:rPr lang="en-GB"/>
              <a:pPr/>
              <a:t>8</a:t>
            </a:fld>
            <a:endParaRPr lang="en-GB"/>
          </a:p>
        </p:txBody>
      </p:sp>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364607-FF43-46A3-A20E-0170917DD968}" type="slidenum">
              <a:rPr lang="en-GB"/>
              <a:pPr/>
              <a:t>80</a:t>
            </a:fld>
            <a:endParaRPr lang="en-GB"/>
          </a:p>
        </p:txBody>
      </p:sp>
      <p:sp>
        <p:nvSpPr>
          <p:cNvPr id="243714" name="Rectangle 2"/>
          <p:cNvSpPr>
            <a:spLocks noRo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789552-BAC4-4425-B70D-71EBF7E89A49}" type="slidenum">
              <a:rPr lang="en-GB"/>
              <a:pPr/>
              <a:t>81</a:t>
            </a:fld>
            <a:endParaRPr lang="en-GB"/>
          </a:p>
        </p:txBody>
      </p:sp>
      <p:sp>
        <p:nvSpPr>
          <p:cNvPr id="245762" name="Rectangle 2"/>
          <p:cNvSpPr>
            <a:spLocks noRot="1" noChangeArrowheads="1" noTextEdit="1"/>
          </p:cNvSpPr>
          <p:nvPr>
            <p:ph type="sldImg"/>
          </p:nvPr>
        </p:nvSpPr>
        <p:spPr>
          <a:ln/>
        </p:spPr>
      </p:sp>
      <p:sp>
        <p:nvSpPr>
          <p:cNvPr id="245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8BEA97-3353-426C-9AB2-EE6E099A0498}" type="slidenum">
              <a:rPr lang="en-GB"/>
              <a:pPr/>
              <a:t>82</a:t>
            </a:fld>
            <a:endParaRPr lang="en-GB"/>
          </a:p>
        </p:txBody>
      </p:sp>
      <p:sp>
        <p:nvSpPr>
          <p:cNvPr id="247810" name="Rectangle 2"/>
          <p:cNvSpPr>
            <a:spLocks noRot="1" noChangeArrowheads="1" noTextEdit="1"/>
          </p:cNvSpPr>
          <p:nvPr>
            <p:ph type="sldImg"/>
          </p:nvPr>
        </p:nvSpPr>
        <p:spPr>
          <a:ln/>
        </p:spPr>
      </p:sp>
      <p:sp>
        <p:nvSpPr>
          <p:cNvPr id="247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60C4A9-78B6-4A2C-94E5-05631F5EC7B4}" type="slidenum">
              <a:rPr lang="en-GB"/>
              <a:pPr/>
              <a:t>83</a:t>
            </a:fld>
            <a:endParaRPr lang="en-GB"/>
          </a:p>
        </p:txBody>
      </p:sp>
      <p:sp>
        <p:nvSpPr>
          <p:cNvPr id="258050" name="Rectangle 2"/>
          <p:cNvSpPr>
            <a:spLocks noRot="1" noChangeArrowheads="1" noTextEdit="1"/>
          </p:cNvSpPr>
          <p:nvPr>
            <p:ph type="sldImg"/>
          </p:nvPr>
        </p:nvSpPr>
        <p:spPr>
          <a:ln/>
        </p:spPr>
      </p:sp>
      <p:sp>
        <p:nvSpPr>
          <p:cNvPr id="258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D1DD27-3EEA-4F0E-B875-2E34D6A50E8E}" type="slidenum">
              <a:rPr lang="en-GB"/>
              <a:pPr/>
              <a:t>84</a:t>
            </a:fld>
            <a:endParaRPr lang="en-GB"/>
          </a:p>
        </p:txBody>
      </p:sp>
      <p:sp>
        <p:nvSpPr>
          <p:cNvPr id="260098" name="Rectangle 2"/>
          <p:cNvSpPr>
            <a:spLocks noRot="1" noChangeArrowheads="1" noTextEdit="1"/>
          </p:cNvSpPr>
          <p:nvPr>
            <p:ph type="sldImg"/>
          </p:nvPr>
        </p:nvSpPr>
        <p:spPr>
          <a:ln/>
        </p:spPr>
      </p:sp>
      <p:sp>
        <p:nvSpPr>
          <p:cNvPr id="260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230C7A-388D-4A27-B008-B2B1AF562391}" type="slidenum">
              <a:rPr lang="en-GB"/>
              <a:pPr/>
              <a:t>85</a:t>
            </a:fld>
            <a:endParaRPr lang="en-GB"/>
          </a:p>
        </p:txBody>
      </p:sp>
      <p:sp>
        <p:nvSpPr>
          <p:cNvPr id="124930" name="Rectangle 2"/>
          <p:cNvSpPr>
            <a:spLocks noRo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F19E31-8992-43CF-B443-444E41C127CB}" type="slidenum">
              <a:rPr lang="en-GB"/>
              <a:pPr/>
              <a:t>86</a:t>
            </a:fld>
            <a:endParaRPr lang="en-GB"/>
          </a:p>
        </p:txBody>
      </p:sp>
      <p:sp>
        <p:nvSpPr>
          <p:cNvPr id="203778" name="Rectangle 2"/>
          <p:cNvSpPr>
            <a:spLocks noRot="1" noChangeArrowheads="1" noTextEdit="1"/>
          </p:cNvSpPr>
          <p:nvPr>
            <p:ph type="sldImg"/>
          </p:nvPr>
        </p:nvSpPr>
        <p:spPr>
          <a:ln/>
        </p:spPr>
      </p:sp>
      <p:sp>
        <p:nvSpPr>
          <p:cNvPr id="203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143210-9BDE-4C76-93E1-856857576320}" type="slidenum">
              <a:rPr lang="en-GB"/>
              <a:pPr/>
              <a:t>87</a:t>
            </a:fld>
            <a:endParaRPr lang="en-GB"/>
          </a:p>
        </p:txBody>
      </p:sp>
      <p:sp>
        <p:nvSpPr>
          <p:cNvPr id="262146" name="Rectangle 2"/>
          <p:cNvSpPr>
            <a:spLocks noRot="1" noChangeArrowheads="1" noTextEdit="1"/>
          </p:cNvSpPr>
          <p:nvPr>
            <p:ph type="sldImg"/>
          </p:nvPr>
        </p:nvSpPr>
        <p:spPr>
          <a:ln/>
        </p:spPr>
      </p:sp>
      <p:sp>
        <p:nvSpPr>
          <p:cNvPr id="262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34EC0A-39EB-4F88-808B-DD3BF44B4E74}" type="slidenum">
              <a:rPr lang="en-GB"/>
              <a:pPr/>
              <a:t>88</a:t>
            </a:fld>
            <a:endParaRPr lang="en-GB"/>
          </a:p>
        </p:txBody>
      </p:sp>
      <p:sp>
        <p:nvSpPr>
          <p:cNvPr id="227330" name="Rectangle 2"/>
          <p:cNvSpPr>
            <a:spLocks noRo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6C4068-348B-4249-A706-32DBE191AF96}" type="slidenum">
              <a:rPr lang="en-GB"/>
              <a:pPr/>
              <a:t>9</a:t>
            </a:fld>
            <a:endParaRPr lang="en-GB"/>
          </a:p>
        </p:txBody>
      </p:sp>
      <p:sp>
        <p:nvSpPr>
          <p:cNvPr id="20482" name="Rectangle 2"/>
          <p:cNvSpPr>
            <a:spLocks noRot="1" noChangeArrowheads="1" noTextEdit="1"/>
          </p:cNvSpPr>
          <p:nvPr>
            <p:ph type="sldImg"/>
          </p:nvPr>
        </p:nvSpPr>
        <p:spPr>
          <a:ln/>
        </p:spPr>
      </p:sp>
      <p:sp>
        <p:nvSpPr>
          <p:cNvPr id="204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170" name="Group 2"/>
          <p:cNvGrpSpPr>
            <a:grpSpLocks/>
          </p:cNvGrpSpPr>
          <p:nvPr/>
        </p:nvGrpSpPr>
        <p:grpSpPr bwMode="auto">
          <a:xfrm>
            <a:off x="0" y="927100"/>
            <a:ext cx="8991600" cy="4495800"/>
            <a:chOff x="0" y="584"/>
            <a:chExt cx="5664" cy="2832"/>
          </a:xfrm>
        </p:grpSpPr>
        <p:sp>
          <p:nvSpPr>
            <p:cNvPr id="7171"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ffectLst/>
          </p:spPr>
          <p:txBody>
            <a:bodyPr wrap="none" anchor="ctr"/>
            <a:lstStyle/>
            <a:p>
              <a:pPr algn="ctr"/>
              <a:endParaRPr lang="en-US" sz="2400">
                <a:latin typeface="Times New Roman" pitchFamily="18" charset="0"/>
              </a:endParaRPr>
            </a:p>
          </p:txBody>
        </p:sp>
        <p:sp>
          <p:nvSpPr>
            <p:cNvPr id="7172"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a:effectLst/>
          </p:spPr>
          <p:txBody>
            <a:bodyPr wrap="none" anchor="ctr"/>
            <a:lstStyle/>
            <a:p>
              <a:pPr algn="ctr"/>
              <a:endParaRPr lang="en-US" sz="2400">
                <a:latin typeface="Times New Roman" pitchFamily="18" charset="0"/>
              </a:endParaRPr>
            </a:p>
          </p:txBody>
        </p:sp>
        <p:sp>
          <p:nvSpPr>
            <p:cNvPr id="7173" name="AutoShape 5"/>
            <p:cNvSpPr>
              <a:spLocks noChangeArrowheads="1"/>
            </p:cNvSpPr>
            <p:nvPr userDrawn="1"/>
          </p:nvSpPr>
          <p:spPr bwMode="blackWhite">
            <a:xfrm>
              <a:off x="0" y="872"/>
              <a:ext cx="5664" cy="1152"/>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4416" y="0"/>
                </a:cxn>
                <a:cxn ang="0">
                  <a:pos x="4917" y="500"/>
                </a:cxn>
                <a:cxn ang="0">
                  <a:pos x="4417" y="1000"/>
                </a:cxn>
                <a:cxn ang="0">
                  <a:pos x="0" y="1000"/>
                </a:cxn>
              </a:cxnLst>
              <a:rect l="T0" t="T1" r="T2" b="T3"/>
              <a:pathLst>
                <a:path w="4917" h="1000">
                  <a:moveTo>
                    <a:pt x="0" y="0"/>
                  </a:moveTo>
                  <a:lnTo>
                    <a:pt x="4416" y="0"/>
                  </a:lnTo>
                  <a:cubicBezTo>
                    <a:pt x="4693" y="0"/>
                    <a:pt x="4917" y="223"/>
                    <a:pt x="4917" y="500"/>
                  </a:cubicBezTo>
                  <a:cubicBezTo>
                    <a:pt x="4917" y="776"/>
                    <a:pt x="4693" y="999"/>
                    <a:pt x="4417" y="1000"/>
                  </a:cubicBezTo>
                  <a:lnTo>
                    <a:pt x="0" y="1000"/>
                  </a:lnTo>
                  <a:close/>
                </a:path>
              </a:pathLst>
            </a:custGeom>
            <a:solidFill>
              <a:schemeClr val="folHlink"/>
            </a:solidFill>
            <a:ln w="9525">
              <a:noFill/>
              <a:miter lim="800000"/>
              <a:headEnd/>
              <a:tailEnd/>
            </a:ln>
          </p:spPr>
          <p:txBody>
            <a:bodyPr/>
            <a:lstStyle/>
            <a:p>
              <a:endParaRPr lang="en-US" sz="2400">
                <a:latin typeface="Times New Roman" pitchFamily="18" charset="0"/>
              </a:endParaRPr>
            </a:p>
          </p:txBody>
        </p:sp>
        <p:sp>
          <p:nvSpPr>
            <p:cNvPr id="7174" name="Line 6"/>
            <p:cNvSpPr>
              <a:spLocks noChangeShapeType="1"/>
            </p:cNvSpPr>
            <p:nvPr userDrawn="1"/>
          </p:nvSpPr>
          <p:spPr bwMode="auto">
            <a:xfrm>
              <a:off x="0" y="1928"/>
              <a:ext cx="5232" cy="0"/>
            </a:xfrm>
            <a:prstGeom prst="line">
              <a:avLst/>
            </a:prstGeom>
            <a:noFill/>
            <a:ln w="50800">
              <a:solidFill>
                <a:schemeClr val="bg1"/>
              </a:solidFill>
              <a:round/>
              <a:headEnd/>
              <a:tailEnd/>
            </a:ln>
            <a:effectLst/>
          </p:spPr>
          <p:txBody>
            <a:bodyPr/>
            <a:lstStyle/>
            <a:p>
              <a:endParaRPr lang="en-US"/>
            </a:p>
          </p:txBody>
        </p:sp>
      </p:grpSp>
      <p:sp>
        <p:nvSpPr>
          <p:cNvPr id="7175" name="Rectangle 7"/>
          <p:cNvSpPr>
            <a:spLocks noGrp="1" noChangeArrowheads="1"/>
          </p:cNvSpPr>
          <p:nvPr>
            <p:ph type="ctrTitle"/>
          </p:nvPr>
        </p:nvSpPr>
        <p:spPr>
          <a:xfrm>
            <a:off x="228600" y="1427163"/>
            <a:ext cx="8077200" cy="1609725"/>
          </a:xfrm>
        </p:spPr>
        <p:txBody>
          <a:bodyPr/>
          <a:lstStyle>
            <a:lvl1pPr>
              <a:defRPr sz="4600"/>
            </a:lvl1pPr>
          </a:lstStyle>
          <a:p>
            <a:r>
              <a:rPr lang="en-GB"/>
              <a:t>Click to edit Master title style</a:t>
            </a:r>
          </a:p>
        </p:txBody>
      </p:sp>
      <p:sp>
        <p:nvSpPr>
          <p:cNvPr id="7176"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n-GB"/>
              <a:t>Click to edit Master subtitle style</a:t>
            </a:r>
          </a:p>
        </p:txBody>
      </p:sp>
      <p:sp>
        <p:nvSpPr>
          <p:cNvPr id="7177" name="Rectangle 9"/>
          <p:cNvSpPr>
            <a:spLocks noGrp="1" noChangeArrowheads="1"/>
          </p:cNvSpPr>
          <p:nvPr>
            <p:ph type="dt" sz="half" idx="2"/>
          </p:nvPr>
        </p:nvSpPr>
        <p:spPr>
          <a:xfrm>
            <a:off x="457200" y="6248400"/>
            <a:ext cx="2133600" cy="471488"/>
          </a:xfrm>
        </p:spPr>
        <p:txBody>
          <a:bodyPr/>
          <a:lstStyle>
            <a:lvl1pPr>
              <a:defRPr/>
            </a:lvl1pPr>
          </a:lstStyle>
          <a:p>
            <a:endParaRPr lang="en-GB"/>
          </a:p>
        </p:txBody>
      </p:sp>
      <p:sp>
        <p:nvSpPr>
          <p:cNvPr id="7178" name="Rectangle 10"/>
          <p:cNvSpPr>
            <a:spLocks noGrp="1" noChangeArrowheads="1"/>
          </p:cNvSpPr>
          <p:nvPr>
            <p:ph type="ftr" sz="quarter" idx="3"/>
          </p:nvPr>
        </p:nvSpPr>
        <p:spPr>
          <a:xfrm>
            <a:off x="3124200" y="6253163"/>
            <a:ext cx="2895600" cy="457200"/>
          </a:xfrm>
        </p:spPr>
        <p:txBody>
          <a:bodyPr/>
          <a:lstStyle>
            <a:lvl1pPr>
              <a:defRPr/>
            </a:lvl1pPr>
          </a:lstStyle>
          <a:p>
            <a:endParaRPr lang="en-GB"/>
          </a:p>
        </p:txBody>
      </p:sp>
      <p:sp>
        <p:nvSpPr>
          <p:cNvPr id="7179" name="Rectangle 11"/>
          <p:cNvSpPr>
            <a:spLocks noGrp="1" noChangeArrowheads="1"/>
          </p:cNvSpPr>
          <p:nvPr>
            <p:ph type="sldNum" sz="quarter" idx="4"/>
          </p:nvPr>
        </p:nvSpPr>
        <p:spPr>
          <a:xfrm>
            <a:off x="6553200" y="6248400"/>
            <a:ext cx="2133600" cy="471488"/>
          </a:xfrm>
        </p:spPr>
        <p:txBody>
          <a:bodyPr/>
          <a:lstStyle>
            <a:lvl1pPr>
              <a:defRPr/>
            </a:lvl1pPr>
          </a:lstStyle>
          <a:p>
            <a:fld id="{3DC4B299-C3D0-4288-B807-6D31AB23BF0A}"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42556B69-001D-405B-9E0F-8A8BCE060AD6}"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0013" y="228600"/>
            <a:ext cx="2084387"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5263" y="228600"/>
            <a:ext cx="61023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84B39A57-1077-4D42-8C28-6B29095E374B}"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838BE827-FB91-410B-AC08-7E0B60910191}"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1AFD3C75-C465-46F7-88F2-7CDB4DABAE38}"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544EE641-E4E0-44D8-897B-2545B24CF81D}"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5EB1CB87-9AB8-407E-8045-E5127F9CF80E}"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3FAA2225-4DEA-47F0-9C55-9A1680F5184B}"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6FC7C055-20AB-4AEF-9E14-0E12E762AFB9}"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32CD91E5-6315-4CDE-9C52-283B568F4E8D}"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23FAAC2A-1FA5-4BCB-B287-059AE501FF3D}"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6" name="Group 2"/>
          <p:cNvGrpSpPr>
            <a:grpSpLocks/>
          </p:cNvGrpSpPr>
          <p:nvPr/>
        </p:nvGrpSpPr>
        <p:grpSpPr bwMode="auto">
          <a:xfrm>
            <a:off x="0" y="152400"/>
            <a:ext cx="8686800" cy="6096000"/>
            <a:chOff x="0" y="96"/>
            <a:chExt cx="5472" cy="3840"/>
          </a:xfrm>
        </p:grpSpPr>
        <p:sp>
          <p:nvSpPr>
            <p:cNvPr id="6147"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ffectLst/>
          </p:spPr>
          <p:txBody>
            <a:bodyPr wrap="none" anchor="ctr"/>
            <a:lstStyle/>
            <a:p>
              <a:pPr algn="ctr"/>
              <a:endParaRPr lang="en-US" sz="2400">
                <a:latin typeface="Times New Roman" pitchFamily="18" charset="0"/>
              </a:endParaRPr>
            </a:p>
          </p:txBody>
        </p:sp>
        <p:sp>
          <p:nvSpPr>
            <p:cNvPr id="6148" name="AutoShape 4"/>
            <p:cNvSpPr>
              <a:spLocks noChangeArrowheads="1"/>
            </p:cNvSpPr>
            <p:nvPr/>
          </p:nvSpPr>
          <p:spPr bwMode="blackWhite">
            <a:xfrm>
              <a:off x="0" y="96"/>
              <a:ext cx="5376" cy="768"/>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6499" y="0"/>
                </a:cxn>
                <a:cxn ang="0">
                  <a:pos x="7000" y="500"/>
                </a:cxn>
                <a:cxn ang="0">
                  <a:pos x="6500" y="1000"/>
                </a:cxn>
                <a:cxn ang="0">
                  <a:pos x="0" y="1000"/>
                </a:cxn>
              </a:cxnLst>
              <a:rect l="T0" t="T1" r="T2" b="T3"/>
              <a:pathLst>
                <a:path w="7000" h="1000">
                  <a:moveTo>
                    <a:pt x="0" y="0"/>
                  </a:moveTo>
                  <a:lnTo>
                    <a:pt x="6499" y="0"/>
                  </a:lnTo>
                  <a:cubicBezTo>
                    <a:pt x="6776" y="0"/>
                    <a:pt x="7000" y="223"/>
                    <a:pt x="7000" y="500"/>
                  </a:cubicBezTo>
                  <a:cubicBezTo>
                    <a:pt x="7000" y="776"/>
                    <a:pt x="6776" y="999"/>
                    <a:pt x="6500" y="1000"/>
                  </a:cubicBezTo>
                  <a:lnTo>
                    <a:pt x="0" y="1000"/>
                  </a:lnTo>
                  <a:close/>
                </a:path>
              </a:pathLst>
            </a:custGeom>
            <a:solidFill>
              <a:schemeClr val="folHlink"/>
            </a:solidFill>
            <a:ln w="9525">
              <a:noFill/>
              <a:miter lim="800000"/>
              <a:headEnd/>
              <a:tailEnd/>
            </a:ln>
          </p:spPr>
          <p:txBody>
            <a:bodyPr/>
            <a:lstStyle/>
            <a:p>
              <a:endParaRPr lang="en-US" sz="2400">
                <a:latin typeface="Times New Roman" pitchFamily="18" charset="0"/>
              </a:endParaRPr>
            </a:p>
          </p:txBody>
        </p:sp>
        <p:sp>
          <p:nvSpPr>
            <p:cNvPr id="6149" name="Line 5"/>
            <p:cNvSpPr>
              <a:spLocks noChangeShapeType="1"/>
            </p:cNvSpPr>
            <p:nvPr/>
          </p:nvSpPr>
          <p:spPr bwMode="auto">
            <a:xfrm>
              <a:off x="0" y="768"/>
              <a:ext cx="5088" cy="0"/>
            </a:xfrm>
            <a:prstGeom prst="line">
              <a:avLst/>
            </a:prstGeom>
            <a:noFill/>
            <a:ln w="38100">
              <a:solidFill>
                <a:schemeClr val="bg1"/>
              </a:solidFill>
              <a:round/>
              <a:headEnd/>
              <a:tailEnd/>
            </a:ln>
            <a:effectLst/>
          </p:spPr>
          <p:txBody>
            <a:bodyPr/>
            <a:lstStyle/>
            <a:p>
              <a:endParaRPr lang="en-US"/>
            </a:p>
          </p:txBody>
        </p:sp>
      </p:grpSp>
      <p:sp>
        <p:nvSpPr>
          <p:cNvPr id="6150" name="Rectangle 6"/>
          <p:cNvSpPr>
            <a:spLocks noGrp="1" noChangeArrowheads="1"/>
          </p:cNvSpPr>
          <p:nvPr>
            <p:ph type="title"/>
          </p:nvPr>
        </p:nvSpPr>
        <p:spPr bwMode="auto">
          <a:xfrm>
            <a:off x="195263" y="228600"/>
            <a:ext cx="8015287"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6151" name="Rectangle 7"/>
          <p:cNvSpPr>
            <a:spLocks noGrp="1" noChangeArrowheads="1"/>
          </p:cNvSpPr>
          <p:nvPr>
            <p:ph type="body" idx="1"/>
          </p:nvPr>
        </p:nvSpPr>
        <p:spPr bwMode="auto">
          <a:xfrm>
            <a:off x="609600" y="1600200"/>
            <a:ext cx="79248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6152"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6153"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endParaRPr lang="en-GB"/>
          </a:p>
        </p:txBody>
      </p:sp>
      <p:sp>
        <p:nvSpPr>
          <p:cNvPr id="6154"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fld id="{EC98DB1C-6BA0-4EBF-BB54-0F77213E7DE2}"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Arial" charset="0"/>
          <a:cs typeface="Arial" charset="0"/>
        </a:defRPr>
      </a:lvl2pPr>
      <a:lvl3pPr algn="l" rtl="0" fontAlgn="base">
        <a:spcBef>
          <a:spcPct val="0"/>
        </a:spcBef>
        <a:spcAft>
          <a:spcPct val="0"/>
        </a:spcAft>
        <a:defRPr sz="4200">
          <a:solidFill>
            <a:schemeClr val="tx2"/>
          </a:solidFill>
          <a:latin typeface="Arial" charset="0"/>
          <a:cs typeface="Arial" charset="0"/>
        </a:defRPr>
      </a:lvl3pPr>
      <a:lvl4pPr algn="l" rtl="0" fontAlgn="base">
        <a:spcBef>
          <a:spcPct val="0"/>
        </a:spcBef>
        <a:spcAft>
          <a:spcPct val="0"/>
        </a:spcAft>
        <a:defRPr sz="4200">
          <a:solidFill>
            <a:schemeClr val="tx2"/>
          </a:solidFill>
          <a:latin typeface="Arial" charset="0"/>
          <a:cs typeface="Arial" charset="0"/>
        </a:defRPr>
      </a:lvl4pPr>
      <a:lvl5pPr algn="l" rtl="0" fontAlgn="base">
        <a:spcBef>
          <a:spcPct val="0"/>
        </a:spcBef>
        <a:spcAft>
          <a:spcPct val="0"/>
        </a:spcAft>
        <a:defRPr sz="4200">
          <a:solidFill>
            <a:schemeClr val="tx2"/>
          </a:solidFill>
          <a:latin typeface="Arial" charset="0"/>
          <a:cs typeface="Arial" charset="0"/>
        </a:defRPr>
      </a:lvl5pPr>
      <a:lvl6pPr marL="457200" algn="l" rtl="0" fontAlgn="base">
        <a:spcBef>
          <a:spcPct val="0"/>
        </a:spcBef>
        <a:spcAft>
          <a:spcPct val="0"/>
        </a:spcAft>
        <a:defRPr sz="4200">
          <a:solidFill>
            <a:schemeClr val="tx2"/>
          </a:solidFill>
          <a:latin typeface="Arial" charset="0"/>
          <a:cs typeface="Arial" charset="0"/>
        </a:defRPr>
      </a:lvl6pPr>
      <a:lvl7pPr marL="914400" algn="l" rtl="0" fontAlgn="base">
        <a:spcBef>
          <a:spcPct val="0"/>
        </a:spcBef>
        <a:spcAft>
          <a:spcPct val="0"/>
        </a:spcAft>
        <a:defRPr sz="4200">
          <a:solidFill>
            <a:schemeClr val="tx2"/>
          </a:solidFill>
          <a:latin typeface="Arial" charset="0"/>
          <a:cs typeface="Arial" charset="0"/>
        </a:defRPr>
      </a:lvl7pPr>
      <a:lvl8pPr marL="1371600" algn="l" rtl="0" fontAlgn="base">
        <a:spcBef>
          <a:spcPct val="0"/>
        </a:spcBef>
        <a:spcAft>
          <a:spcPct val="0"/>
        </a:spcAft>
        <a:defRPr sz="4200">
          <a:solidFill>
            <a:schemeClr val="tx2"/>
          </a:solidFill>
          <a:latin typeface="Arial" charset="0"/>
          <a:cs typeface="Arial" charset="0"/>
        </a:defRPr>
      </a:lvl8pPr>
      <a:lvl9pPr marL="1828800" algn="l" rtl="0" fontAlgn="base">
        <a:spcBef>
          <a:spcPct val="0"/>
        </a:spcBef>
        <a:spcAft>
          <a:spcPct val="0"/>
        </a:spcAft>
        <a:defRPr sz="4200">
          <a:solidFill>
            <a:schemeClr val="tx2"/>
          </a:solidFill>
          <a:latin typeface="Arial" charset="0"/>
          <a:cs typeface="Arial" charset="0"/>
        </a:defRPr>
      </a:lvl9pPr>
    </p:titleStyle>
    <p:bodyStyle>
      <a:lvl1pPr marL="342900" indent="-342900" algn="l" rtl="0" fontAlgn="base">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pitchFamily="2" charset="2"/>
        <a:buChar char="l"/>
        <a:defRPr sz="2800">
          <a:solidFill>
            <a:schemeClr val="tx1"/>
          </a:solidFill>
          <a:latin typeface="+mn-lt"/>
          <a:cs typeface="+mn-cs"/>
        </a:defRPr>
      </a:lvl2pPr>
      <a:lvl3pPr marL="1143000" indent="-228600" algn="l" rtl="0" fontAlgn="base">
        <a:spcBef>
          <a:spcPct val="20000"/>
        </a:spcBef>
        <a:spcAft>
          <a:spcPct val="0"/>
        </a:spcAft>
        <a:buClr>
          <a:schemeClr val="bg2"/>
        </a:buClr>
        <a:buSzPct val="65000"/>
        <a:buFont typeface="Wingdings" pitchFamily="2" charset="2"/>
        <a:buChar char="l"/>
        <a:defRPr sz="2400">
          <a:solidFill>
            <a:schemeClr val="tx1"/>
          </a:solidFill>
          <a:latin typeface="+mn-lt"/>
          <a:cs typeface="+mn-cs"/>
        </a:defRPr>
      </a:lvl3pPr>
      <a:lvl4pPr marL="1600200" indent="-228600" algn="l" rtl="0" fontAlgn="base">
        <a:spcBef>
          <a:spcPct val="20000"/>
        </a:spcBef>
        <a:spcAft>
          <a:spcPct val="0"/>
        </a:spcAft>
        <a:buClr>
          <a:schemeClr val="hlink"/>
        </a:buClr>
        <a:buSzPct val="60000"/>
        <a:buFont typeface="Wingdings" pitchFamily="2" charset="2"/>
        <a:buChar char="l"/>
        <a:defRPr sz="2000">
          <a:solidFill>
            <a:schemeClr val="tx1"/>
          </a:solidFill>
          <a:latin typeface="+mn-lt"/>
          <a:cs typeface="+mn-cs"/>
        </a:defRPr>
      </a:lvl4pPr>
      <a:lvl5pPr marL="20574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7.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jpeg"/><Relationship Id="rId4"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25.v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image" Target="../media/image8.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image" Target="../media/image8.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image" Target="../media/image9.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30.v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31.v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33.v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34.v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35.v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36.v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37.v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38.v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39.v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vmlDrawing" Target="../drawings/vmlDrawing40.vml"/><Relationship Id="rId4" Type="http://schemas.openxmlformats.org/officeDocument/2006/relationships/image" Target="../media/image11.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vmlDrawing" Target="../drawings/vmlDrawing41.vml"/><Relationship Id="rId4" Type="http://schemas.openxmlformats.org/officeDocument/2006/relationships/image" Target="../media/image11.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mlDrawing" Target="../drawings/vmlDrawing42.vml"/><Relationship Id="rId4"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vmlDrawing" Target="../drawings/vmlDrawing43.vml"/><Relationship Id="rId4" Type="http://schemas.openxmlformats.org/officeDocument/2006/relationships/image" Target="../media/image1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44.v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mlDrawing" Target="../drawings/vmlDrawing45.vml"/><Relationship Id="rId4" Type="http://schemas.openxmlformats.org/officeDocument/2006/relationships/image" Target="../media/image1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46.v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vmlDrawing" Target="../drawings/vmlDrawing47.v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vmlDrawing" Target="../drawings/vmlDrawing48.vml"/><Relationship Id="rId4" Type="http://schemas.openxmlformats.org/officeDocument/2006/relationships/image" Target="../media/image1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vmlDrawing" Target="../drawings/vmlDrawing49.v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vmlDrawing" Target="../drawings/vmlDrawing50.v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vmlDrawing" Target="../drawings/vmlDrawing51.v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vmlDrawing" Target="../drawings/vmlDrawing52.v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vmlDrawing" Target="../drawings/vmlDrawing53.v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vmlDrawing" Target="../drawings/vmlDrawing54.v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vmlDrawing" Target="../drawings/vmlDrawing55.vml"/></Relationships>
</file>

<file path=ppt/slides/_rels/slide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vmlDrawing" Target="../drawings/vmlDrawing56.vml"/><Relationship Id="rId4" Type="http://schemas.openxmlformats.org/officeDocument/2006/relationships/image" Target="../media/image14.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vmlDrawing" Target="../drawings/vmlDrawing57.vml"/><Relationship Id="rId4" Type="http://schemas.openxmlformats.org/officeDocument/2006/relationships/image" Target="../media/image15.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vmlDrawing" Target="../drawings/vmlDrawing58.v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mlDrawing" Target="../drawings/vmlDrawing59.vml"/><Relationship Id="rId4" Type="http://schemas.openxmlformats.org/officeDocument/2006/relationships/image" Target="../media/image1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vmlDrawing" Target="../drawings/vmlDrawing60.v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vmlDrawing" Target="../drawings/vmlDrawing61.v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vmlDrawing" Target="../drawings/vmlDrawing62.v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vmlDrawing" Target="../drawings/vmlDrawing63.v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vmlDrawing" Target="../drawings/vmlDrawing64.v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vmlDrawing" Target="../drawings/vmlDrawing65.v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vmlDrawing" Target="../drawings/vmlDrawing66.v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vmlDrawing" Target="../drawings/vmlDrawing67.v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68.v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vmlDrawing" Target="../drawings/vmlDrawing69.v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vmlDrawing" Target="../drawings/vmlDrawing70.v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vmlDrawing" Target="../drawings/vmlDrawing71.v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vmlDrawing" Target="../drawings/vmlDrawing72.v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vmlDrawing" Target="../drawings/vmlDrawing73.vml"/><Relationship Id="rId4" Type="http://schemas.openxmlformats.org/officeDocument/2006/relationships/image" Target="../media/image16.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vmlDrawing" Target="../drawings/vmlDrawing74.vml"/></Relationships>
</file>

<file path=ppt/slides/_rels/slide87.xml.rels><?xml version="1.0" encoding="UTF-8" standalone="yes"?>
<Relationships xmlns="http://schemas.openxmlformats.org/package/2006/relationships"><Relationship Id="rId3" Type="http://schemas.openxmlformats.org/officeDocument/2006/relationships/hyperlink" Target="http://www.youtube.com/watch?v=cEL7yc8R42k"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hyperlink" Target="http://www.youtube.com/watch?v=Z68Vj-OrxQU" TargetMode="External"/><Relationship Id="rId5" Type="http://schemas.openxmlformats.org/officeDocument/2006/relationships/hyperlink" Target="http://www.youtube.com/watch?v=pUzPWH9z4dY" TargetMode="External"/><Relationship Id="rId4" Type="http://schemas.openxmlformats.org/officeDocument/2006/relationships/hyperlink" Target="http://www.youtube.com/watch?v=KlhEF_20rPo" TargetMode="Externa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vmlDrawing" Target="../drawings/vmlDrawing75.v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GB"/>
              <a:t>17. Electromagnetic Induction</a:t>
            </a:r>
          </a:p>
        </p:txBody>
      </p:sp>
      <p:sp>
        <p:nvSpPr>
          <p:cNvPr id="2051" name="Rectangle 3"/>
          <p:cNvSpPr>
            <a:spLocks noGrp="1" noChangeArrowheads="1"/>
          </p:cNvSpPr>
          <p:nvPr>
            <p:ph type="subTitle" idx="1"/>
          </p:nvPr>
        </p:nvSpPr>
        <p:spPr/>
        <p:txBody>
          <a:bodyPr/>
          <a:lstStyle/>
          <a:p>
            <a:r>
              <a:rPr lang="en-GB"/>
              <a:t>LT2: Mr. Philip H. Thomas</a:t>
            </a:r>
          </a:p>
          <a:p>
            <a:r>
              <a:rPr lang="en-GB"/>
              <a:t>LT3: Mr. Samuel Tan</a:t>
            </a:r>
          </a:p>
          <a:p>
            <a:endParaRPr lang="en-GB"/>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GB" sz="3800"/>
              <a:t>What happens if the PLATE is not perpendicular to the BEE HOON</a:t>
            </a:r>
          </a:p>
        </p:txBody>
      </p:sp>
      <p:sp>
        <p:nvSpPr>
          <p:cNvPr id="50179" name="Rectangle 3"/>
          <p:cNvSpPr>
            <a:spLocks noGrp="1" noChangeArrowheads="1"/>
          </p:cNvSpPr>
          <p:nvPr>
            <p:ph type="body" idx="1"/>
          </p:nvPr>
        </p:nvSpPr>
        <p:spPr/>
        <p:txBody>
          <a:bodyPr/>
          <a:lstStyle/>
          <a:p>
            <a:r>
              <a:rPr lang="en-GB"/>
              <a:t>It is acts like a smaller plate</a:t>
            </a:r>
          </a:p>
          <a:p>
            <a:r>
              <a:rPr lang="en-GB"/>
              <a:t>You’ll get less Bee Hoon.</a:t>
            </a:r>
          </a:p>
        </p:txBody>
      </p:sp>
      <p:sp>
        <p:nvSpPr>
          <p:cNvPr id="50180" name="Oval 4"/>
          <p:cNvSpPr>
            <a:spLocks noChangeArrowheads="1"/>
          </p:cNvSpPr>
          <p:nvPr/>
        </p:nvSpPr>
        <p:spPr bwMode="auto">
          <a:xfrm rot="-2764604">
            <a:off x="3490913" y="3932238"/>
            <a:ext cx="1152525" cy="2232025"/>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0182" name="Line 6"/>
          <p:cNvSpPr>
            <a:spLocks noChangeShapeType="1"/>
          </p:cNvSpPr>
          <p:nvPr/>
        </p:nvSpPr>
        <p:spPr bwMode="auto">
          <a:xfrm>
            <a:off x="2195513" y="4076700"/>
            <a:ext cx="4664075" cy="0"/>
          </a:xfrm>
          <a:prstGeom prst="line">
            <a:avLst/>
          </a:prstGeom>
          <a:noFill/>
          <a:ln w="9525">
            <a:solidFill>
              <a:srgbClr val="000000"/>
            </a:solidFill>
            <a:round/>
            <a:headEnd/>
            <a:tailEnd type="triangle" w="med" len="med"/>
          </a:ln>
        </p:spPr>
        <p:txBody>
          <a:bodyPr/>
          <a:lstStyle/>
          <a:p>
            <a:endParaRPr lang="en-US"/>
          </a:p>
        </p:txBody>
      </p:sp>
      <p:sp>
        <p:nvSpPr>
          <p:cNvPr id="50183" name="Line 7"/>
          <p:cNvSpPr>
            <a:spLocks noChangeShapeType="1"/>
          </p:cNvSpPr>
          <p:nvPr/>
        </p:nvSpPr>
        <p:spPr bwMode="auto">
          <a:xfrm>
            <a:off x="3708400" y="4375150"/>
            <a:ext cx="3167063" cy="0"/>
          </a:xfrm>
          <a:prstGeom prst="line">
            <a:avLst/>
          </a:prstGeom>
          <a:noFill/>
          <a:ln w="9525">
            <a:solidFill>
              <a:srgbClr val="000000"/>
            </a:solidFill>
            <a:round/>
            <a:headEnd/>
            <a:tailEnd type="triangle" w="med" len="med"/>
          </a:ln>
        </p:spPr>
        <p:txBody>
          <a:bodyPr/>
          <a:lstStyle/>
          <a:p>
            <a:endParaRPr lang="en-US"/>
          </a:p>
        </p:txBody>
      </p:sp>
      <p:sp>
        <p:nvSpPr>
          <p:cNvPr id="50184" name="Line 8"/>
          <p:cNvSpPr>
            <a:spLocks noChangeShapeType="1"/>
          </p:cNvSpPr>
          <p:nvPr/>
        </p:nvSpPr>
        <p:spPr bwMode="auto">
          <a:xfrm>
            <a:off x="4067175" y="4654550"/>
            <a:ext cx="2801938" cy="0"/>
          </a:xfrm>
          <a:prstGeom prst="line">
            <a:avLst/>
          </a:prstGeom>
          <a:noFill/>
          <a:ln w="9525">
            <a:solidFill>
              <a:srgbClr val="000000"/>
            </a:solidFill>
            <a:round/>
            <a:headEnd/>
            <a:tailEnd type="triangle" w="med" len="med"/>
          </a:ln>
        </p:spPr>
        <p:txBody>
          <a:bodyPr/>
          <a:lstStyle/>
          <a:p>
            <a:endParaRPr lang="en-US"/>
          </a:p>
        </p:txBody>
      </p:sp>
      <p:sp>
        <p:nvSpPr>
          <p:cNvPr id="50185" name="Line 9"/>
          <p:cNvSpPr>
            <a:spLocks noChangeShapeType="1"/>
          </p:cNvSpPr>
          <p:nvPr/>
        </p:nvSpPr>
        <p:spPr bwMode="auto">
          <a:xfrm>
            <a:off x="4067175" y="5013325"/>
            <a:ext cx="2809875" cy="0"/>
          </a:xfrm>
          <a:prstGeom prst="line">
            <a:avLst/>
          </a:prstGeom>
          <a:noFill/>
          <a:ln w="9525">
            <a:solidFill>
              <a:srgbClr val="000000"/>
            </a:solidFill>
            <a:round/>
            <a:headEnd/>
            <a:tailEnd type="triangle" w="med" len="med"/>
          </a:ln>
        </p:spPr>
        <p:txBody>
          <a:bodyPr/>
          <a:lstStyle/>
          <a:p>
            <a:endParaRPr lang="en-US"/>
          </a:p>
        </p:txBody>
      </p:sp>
      <p:sp>
        <p:nvSpPr>
          <p:cNvPr id="50186" name="Line 10"/>
          <p:cNvSpPr>
            <a:spLocks noChangeShapeType="1"/>
          </p:cNvSpPr>
          <p:nvPr/>
        </p:nvSpPr>
        <p:spPr bwMode="auto">
          <a:xfrm>
            <a:off x="4211638" y="5300663"/>
            <a:ext cx="2592387" cy="0"/>
          </a:xfrm>
          <a:prstGeom prst="line">
            <a:avLst/>
          </a:prstGeom>
          <a:noFill/>
          <a:ln w="9525">
            <a:solidFill>
              <a:srgbClr val="000000"/>
            </a:solidFill>
            <a:round/>
            <a:headEnd/>
            <a:tailEnd type="triangle" w="med" len="med"/>
          </a:ln>
        </p:spPr>
        <p:txBody>
          <a:bodyPr/>
          <a:lstStyle/>
          <a:p>
            <a:endParaRPr lang="en-US"/>
          </a:p>
        </p:txBody>
      </p:sp>
      <p:sp>
        <p:nvSpPr>
          <p:cNvPr id="50187" name="Line 11"/>
          <p:cNvSpPr>
            <a:spLocks noChangeShapeType="1"/>
          </p:cNvSpPr>
          <p:nvPr/>
        </p:nvSpPr>
        <p:spPr bwMode="auto">
          <a:xfrm>
            <a:off x="4500563" y="5589588"/>
            <a:ext cx="2441575" cy="0"/>
          </a:xfrm>
          <a:prstGeom prst="line">
            <a:avLst/>
          </a:prstGeom>
          <a:noFill/>
          <a:ln w="9525">
            <a:solidFill>
              <a:srgbClr val="000000"/>
            </a:solidFill>
            <a:round/>
            <a:headEnd/>
            <a:tailEnd type="triangle" w="med" len="med"/>
          </a:ln>
        </p:spPr>
        <p:txBody>
          <a:bodyPr/>
          <a:lstStyle/>
          <a:p>
            <a:endParaRPr lang="en-US"/>
          </a:p>
        </p:txBody>
      </p:sp>
      <p:sp>
        <p:nvSpPr>
          <p:cNvPr id="50189" name="Line 13"/>
          <p:cNvSpPr>
            <a:spLocks noChangeShapeType="1"/>
          </p:cNvSpPr>
          <p:nvPr/>
        </p:nvSpPr>
        <p:spPr bwMode="auto">
          <a:xfrm>
            <a:off x="2195513" y="6021388"/>
            <a:ext cx="4664075" cy="0"/>
          </a:xfrm>
          <a:prstGeom prst="line">
            <a:avLst/>
          </a:prstGeom>
          <a:noFill/>
          <a:ln w="9525">
            <a:solidFill>
              <a:srgbClr val="000000"/>
            </a:solidFill>
            <a:round/>
            <a:headEnd/>
            <a:tailEnd type="triangle" w="med" len="med"/>
          </a:ln>
        </p:spPr>
        <p:txBody>
          <a:bodyPr/>
          <a:lstStyle/>
          <a:p>
            <a:endParaRPr lang="en-US"/>
          </a:p>
        </p:txBody>
      </p:sp>
      <p:sp>
        <p:nvSpPr>
          <p:cNvPr id="50190" name="Text Box 14"/>
          <p:cNvSpPr txBox="1">
            <a:spLocks noChangeArrowheads="1"/>
          </p:cNvSpPr>
          <p:nvPr/>
        </p:nvSpPr>
        <p:spPr bwMode="auto">
          <a:xfrm>
            <a:off x="6946900" y="4651375"/>
            <a:ext cx="1204913" cy="433388"/>
          </a:xfrm>
          <a:prstGeom prst="rect">
            <a:avLst/>
          </a:prstGeom>
          <a:noFill/>
          <a:ln w="9525">
            <a:noFill/>
            <a:miter lim="800000"/>
            <a:headEnd/>
            <a:tailEnd/>
          </a:ln>
        </p:spPr>
        <p:txBody>
          <a:bodyPr/>
          <a:lstStyle/>
          <a:p>
            <a:r>
              <a:rPr lang="en-GB" altLang="zh-CN">
                <a:latin typeface="Times New Roman" pitchFamily="18" charset="0"/>
                <a:ea typeface="SimSun" pitchFamily="2" charset="-122"/>
              </a:rPr>
              <a:t>Magnetic Field, B</a:t>
            </a:r>
            <a:endParaRPr lang="en-GB" i="1"/>
          </a:p>
        </p:txBody>
      </p:sp>
      <p:sp>
        <p:nvSpPr>
          <p:cNvPr id="50192" name="Line 16"/>
          <p:cNvSpPr>
            <a:spLocks noChangeShapeType="1"/>
          </p:cNvSpPr>
          <p:nvPr/>
        </p:nvSpPr>
        <p:spPr bwMode="auto">
          <a:xfrm flipH="1">
            <a:off x="2195513" y="5661025"/>
            <a:ext cx="1512887" cy="0"/>
          </a:xfrm>
          <a:prstGeom prst="line">
            <a:avLst/>
          </a:prstGeom>
          <a:noFill/>
          <a:ln w="9525">
            <a:solidFill>
              <a:schemeClr val="tx1"/>
            </a:solidFill>
            <a:round/>
            <a:headEnd/>
            <a:tailEnd/>
          </a:ln>
          <a:effectLst/>
        </p:spPr>
        <p:txBody>
          <a:bodyPr/>
          <a:lstStyle/>
          <a:p>
            <a:endParaRPr lang="en-US"/>
          </a:p>
        </p:txBody>
      </p:sp>
      <p:sp>
        <p:nvSpPr>
          <p:cNvPr id="50193" name="Line 17"/>
          <p:cNvSpPr>
            <a:spLocks noChangeShapeType="1"/>
          </p:cNvSpPr>
          <p:nvPr/>
        </p:nvSpPr>
        <p:spPr bwMode="auto">
          <a:xfrm flipH="1">
            <a:off x="2195513" y="5300663"/>
            <a:ext cx="1223962" cy="0"/>
          </a:xfrm>
          <a:prstGeom prst="line">
            <a:avLst/>
          </a:prstGeom>
          <a:noFill/>
          <a:ln w="9525">
            <a:solidFill>
              <a:schemeClr val="tx1"/>
            </a:solidFill>
            <a:round/>
            <a:headEnd/>
            <a:tailEnd/>
          </a:ln>
          <a:effectLst/>
        </p:spPr>
        <p:txBody>
          <a:bodyPr/>
          <a:lstStyle/>
          <a:p>
            <a:endParaRPr lang="en-US"/>
          </a:p>
        </p:txBody>
      </p:sp>
      <p:sp>
        <p:nvSpPr>
          <p:cNvPr id="50194" name="Line 18"/>
          <p:cNvSpPr>
            <a:spLocks noChangeShapeType="1"/>
          </p:cNvSpPr>
          <p:nvPr/>
        </p:nvSpPr>
        <p:spPr bwMode="auto">
          <a:xfrm flipH="1">
            <a:off x="2195513" y="5013325"/>
            <a:ext cx="1081087" cy="0"/>
          </a:xfrm>
          <a:prstGeom prst="line">
            <a:avLst/>
          </a:prstGeom>
          <a:noFill/>
          <a:ln w="9525">
            <a:solidFill>
              <a:schemeClr val="tx1"/>
            </a:solidFill>
            <a:round/>
            <a:headEnd/>
            <a:tailEnd/>
          </a:ln>
          <a:effectLst/>
        </p:spPr>
        <p:txBody>
          <a:bodyPr/>
          <a:lstStyle/>
          <a:p>
            <a:endParaRPr lang="en-US"/>
          </a:p>
        </p:txBody>
      </p:sp>
      <p:sp>
        <p:nvSpPr>
          <p:cNvPr id="50195" name="Line 19"/>
          <p:cNvSpPr>
            <a:spLocks noChangeShapeType="1"/>
          </p:cNvSpPr>
          <p:nvPr/>
        </p:nvSpPr>
        <p:spPr bwMode="auto">
          <a:xfrm flipH="1">
            <a:off x="2195513" y="4651375"/>
            <a:ext cx="1008062" cy="0"/>
          </a:xfrm>
          <a:prstGeom prst="line">
            <a:avLst/>
          </a:prstGeom>
          <a:noFill/>
          <a:ln w="9525">
            <a:solidFill>
              <a:schemeClr val="tx1"/>
            </a:solidFill>
            <a:round/>
            <a:headEnd/>
            <a:tailEnd/>
          </a:ln>
          <a:effectLst/>
        </p:spPr>
        <p:txBody>
          <a:bodyPr/>
          <a:lstStyle/>
          <a:p>
            <a:endParaRPr lang="en-US"/>
          </a:p>
        </p:txBody>
      </p:sp>
      <p:sp>
        <p:nvSpPr>
          <p:cNvPr id="50196" name="Line 20"/>
          <p:cNvSpPr>
            <a:spLocks noChangeShapeType="1"/>
          </p:cNvSpPr>
          <p:nvPr/>
        </p:nvSpPr>
        <p:spPr bwMode="auto">
          <a:xfrm flipH="1">
            <a:off x="2195513" y="4364038"/>
            <a:ext cx="1008062" cy="0"/>
          </a:xfrm>
          <a:prstGeom prst="line">
            <a:avLst/>
          </a:prstGeom>
          <a:noFill/>
          <a:ln w="9525">
            <a:solidFill>
              <a:schemeClr val="tx1"/>
            </a:solidFill>
            <a:round/>
            <a:headEnd/>
            <a:tailEnd/>
          </a:ln>
          <a:effectLst/>
        </p:spPr>
        <p:txBody>
          <a:bodyPr/>
          <a:lstStyle/>
          <a:p>
            <a:endParaRPr lang="en-US"/>
          </a:p>
        </p:txBody>
      </p:sp>
      <p:sp>
        <p:nvSpPr>
          <p:cNvPr id="50197" name="Text Box 21"/>
          <p:cNvSpPr txBox="1">
            <a:spLocks noChangeArrowheads="1"/>
          </p:cNvSpPr>
          <p:nvPr/>
        </p:nvSpPr>
        <p:spPr bwMode="auto">
          <a:xfrm>
            <a:off x="2124075" y="3644900"/>
            <a:ext cx="1728788" cy="366713"/>
          </a:xfrm>
          <a:prstGeom prst="rect">
            <a:avLst/>
          </a:prstGeom>
          <a:noFill/>
          <a:ln w="9525">
            <a:noFill/>
            <a:miter lim="800000"/>
            <a:headEnd/>
            <a:tailEnd/>
          </a:ln>
          <a:effectLst/>
        </p:spPr>
        <p:txBody>
          <a:bodyPr>
            <a:spAutoFit/>
          </a:bodyPr>
          <a:lstStyle/>
          <a:p>
            <a:pPr>
              <a:spcBef>
                <a:spcPct val="50000"/>
              </a:spcBef>
            </a:pPr>
            <a:r>
              <a:rPr lang="en-GB"/>
              <a:t>Surface area A</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sz="3800"/>
              <a:t>What happens if the PLATE is not perpendicular to the BEE HOON</a:t>
            </a:r>
          </a:p>
        </p:txBody>
      </p:sp>
      <p:sp>
        <p:nvSpPr>
          <p:cNvPr id="23555" name="Rectangle 3"/>
          <p:cNvSpPr>
            <a:spLocks noGrp="1" noChangeArrowheads="1"/>
          </p:cNvSpPr>
          <p:nvPr>
            <p:ph type="body" idx="1"/>
          </p:nvPr>
        </p:nvSpPr>
        <p:spPr/>
        <p:txBody>
          <a:bodyPr/>
          <a:lstStyle/>
          <a:p>
            <a:r>
              <a:rPr lang="en-GB"/>
              <a:t>It is acts like a smaller plate</a:t>
            </a:r>
          </a:p>
          <a:p>
            <a:r>
              <a:rPr lang="en-GB"/>
              <a:t>You’ll get less Bee Hoon.</a:t>
            </a:r>
          </a:p>
        </p:txBody>
      </p:sp>
      <p:sp>
        <p:nvSpPr>
          <p:cNvPr id="23642" name="Oval 90"/>
          <p:cNvSpPr>
            <a:spLocks noChangeArrowheads="1"/>
          </p:cNvSpPr>
          <p:nvPr/>
        </p:nvSpPr>
        <p:spPr bwMode="auto">
          <a:xfrm rot="-2764604">
            <a:off x="3490913" y="3932238"/>
            <a:ext cx="1152525" cy="2232025"/>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643" name="Text Box 91"/>
          <p:cNvSpPr txBox="1">
            <a:spLocks noChangeArrowheads="1"/>
          </p:cNvSpPr>
          <p:nvPr/>
        </p:nvSpPr>
        <p:spPr bwMode="auto">
          <a:xfrm>
            <a:off x="4140200" y="4724400"/>
            <a:ext cx="423863" cy="433388"/>
          </a:xfrm>
          <a:prstGeom prst="rect">
            <a:avLst/>
          </a:prstGeom>
          <a:noFill/>
          <a:ln w="9525">
            <a:noFill/>
            <a:miter lim="800000"/>
            <a:headEnd/>
            <a:tailEnd/>
          </a:ln>
        </p:spPr>
        <p:txBody>
          <a:bodyPr/>
          <a:lstStyle/>
          <a:p>
            <a:r>
              <a:rPr lang="en-GB" altLang="zh-CN" i="1">
                <a:latin typeface="Times New Roman" pitchFamily="18" charset="0"/>
                <a:ea typeface="SimSun" pitchFamily="2" charset="-122"/>
              </a:rPr>
              <a:t>θ</a:t>
            </a:r>
            <a:endParaRPr lang="en-GB"/>
          </a:p>
        </p:txBody>
      </p:sp>
      <p:sp>
        <p:nvSpPr>
          <p:cNvPr id="23644" name="Line 92"/>
          <p:cNvSpPr>
            <a:spLocks noChangeShapeType="1"/>
          </p:cNvSpPr>
          <p:nvPr/>
        </p:nvSpPr>
        <p:spPr bwMode="auto">
          <a:xfrm>
            <a:off x="2195513" y="4076700"/>
            <a:ext cx="4664075" cy="0"/>
          </a:xfrm>
          <a:prstGeom prst="line">
            <a:avLst/>
          </a:prstGeom>
          <a:noFill/>
          <a:ln w="9525">
            <a:solidFill>
              <a:srgbClr val="000000"/>
            </a:solidFill>
            <a:round/>
            <a:headEnd/>
            <a:tailEnd type="triangle" w="med" len="med"/>
          </a:ln>
        </p:spPr>
        <p:txBody>
          <a:bodyPr/>
          <a:lstStyle/>
          <a:p>
            <a:endParaRPr lang="en-US"/>
          </a:p>
        </p:txBody>
      </p:sp>
      <p:sp>
        <p:nvSpPr>
          <p:cNvPr id="23645" name="Line 93"/>
          <p:cNvSpPr>
            <a:spLocks noChangeShapeType="1"/>
          </p:cNvSpPr>
          <p:nvPr/>
        </p:nvSpPr>
        <p:spPr bwMode="auto">
          <a:xfrm>
            <a:off x="3708400" y="4375150"/>
            <a:ext cx="3167063" cy="0"/>
          </a:xfrm>
          <a:prstGeom prst="line">
            <a:avLst/>
          </a:prstGeom>
          <a:noFill/>
          <a:ln w="9525">
            <a:solidFill>
              <a:srgbClr val="000000"/>
            </a:solidFill>
            <a:round/>
            <a:headEnd/>
            <a:tailEnd type="triangle" w="med" len="med"/>
          </a:ln>
        </p:spPr>
        <p:txBody>
          <a:bodyPr/>
          <a:lstStyle/>
          <a:p>
            <a:endParaRPr lang="en-US"/>
          </a:p>
        </p:txBody>
      </p:sp>
      <p:sp>
        <p:nvSpPr>
          <p:cNvPr id="23646" name="Line 94"/>
          <p:cNvSpPr>
            <a:spLocks noChangeShapeType="1"/>
          </p:cNvSpPr>
          <p:nvPr/>
        </p:nvSpPr>
        <p:spPr bwMode="auto">
          <a:xfrm>
            <a:off x="4067175" y="4654550"/>
            <a:ext cx="2801938" cy="0"/>
          </a:xfrm>
          <a:prstGeom prst="line">
            <a:avLst/>
          </a:prstGeom>
          <a:noFill/>
          <a:ln w="9525">
            <a:solidFill>
              <a:srgbClr val="000000"/>
            </a:solidFill>
            <a:round/>
            <a:headEnd/>
            <a:tailEnd type="triangle" w="med" len="med"/>
          </a:ln>
        </p:spPr>
        <p:txBody>
          <a:bodyPr/>
          <a:lstStyle/>
          <a:p>
            <a:endParaRPr lang="en-US"/>
          </a:p>
        </p:txBody>
      </p:sp>
      <p:sp>
        <p:nvSpPr>
          <p:cNvPr id="23647" name="Line 95"/>
          <p:cNvSpPr>
            <a:spLocks noChangeShapeType="1"/>
          </p:cNvSpPr>
          <p:nvPr/>
        </p:nvSpPr>
        <p:spPr bwMode="auto">
          <a:xfrm>
            <a:off x="4067175" y="5013325"/>
            <a:ext cx="2809875" cy="0"/>
          </a:xfrm>
          <a:prstGeom prst="line">
            <a:avLst/>
          </a:prstGeom>
          <a:noFill/>
          <a:ln w="9525">
            <a:solidFill>
              <a:srgbClr val="000000"/>
            </a:solidFill>
            <a:round/>
            <a:headEnd/>
            <a:tailEnd type="triangle" w="med" len="med"/>
          </a:ln>
        </p:spPr>
        <p:txBody>
          <a:bodyPr/>
          <a:lstStyle/>
          <a:p>
            <a:endParaRPr lang="en-US"/>
          </a:p>
        </p:txBody>
      </p:sp>
      <p:sp>
        <p:nvSpPr>
          <p:cNvPr id="23648" name="Line 96"/>
          <p:cNvSpPr>
            <a:spLocks noChangeShapeType="1"/>
          </p:cNvSpPr>
          <p:nvPr/>
        </p:nvSpPr>
        <p:spPr bwMode="auto">
          <a:xfrm>
            <a:off x="4211638" y="5300663"/>
            <a:ext cx="2592387" cy="0"/>
          </a:xfrm>
          <a:prstGeom prst="line">
            <a:avLst/>
          </a:prstGeom>
          <a:noFill/>
          <a:ln w="9525">
            <a:solidFill>
              <a:srgbClr val="000000"/>
            </a:solidFill>
            <a:round/>
            <a:headEnd/>
            <a:tailEnd type="triangle" w="med" len="med"/>
          </a:ln>
        </p:spPr>
        <p:txBody>
          <a:bodyPr/>
          <a:lstStyle/>
          <a:p>
            <a:endParaRPr lang="en-US"/>
          </a:p>
        </p:txBody>
      </p:sp>
      <p:sp>
        <p:nvSpPr>
          <p:cNvPr id="23649" name="Line 97"/>
          <p:cNvSpPr>
            <a:spLocks noChangeShapeType="1"/>
          </p:cNvSpPr>
          <p:nvPr/>
        </p:nvSpPr>
        <p:spPr bwMode="auto">
          <a:xfrm>
            <a:off x="4500563" y="5589588"/>
            <a:ext cx="2441575" cy="0"/>
          </a:xfrm>
          <a:prstGeom prst="line">
            <a:avLst/>
          </a:prstGeom>
          <a:noFill/>
          <a:ln w="9525">
            <a:solidFill>
              <a:srgbClr val="000000"/>
            </a:solidFill>
            <a:round/>
            <a:headEnd/>
            <a:tailEnd type="triangle" w="med" len="med"/>
          </a:ln>
        </p:spPr>
        <p:txBody>
          <a:bodyPr/>
          <a:lstStyle/>
          <a:p>
            <a:endParaRPr lang="en-US"/>
          </a:p>
        </p:txBody>
      </p:sp>
      <p:sp>
        <p:nvSpPr>
          <p:cNvPr id="23651" name="Arc 99"/>
          <p:cNvSpPr>
            <a:spLocks/>
          </p:cNvSpPr>
          <p:nvPr/>
        </p:nvSpPr>
        <p:spPr bwMode="auto">
          <a:xfrm>
            <a:off x="4211638" y="4751388"/>
            <a:ext cx="288925" cy="261937"/>
          </a:xfrm>
          <a:custGeom>
            <a:avLst/>
            <a:gdLst>
              <a:gd name="G0" fmla="+- 0 0 0"/>
              <a:gd name="G1" fmla="+- 19248 0 0"/>
              <a:gd name="G2" fmla="+- 21600 0 0"/>
              <a:gd name="T0" fmla="*/ 9803 w 21600"/>
              <a:gd name="T1" fmla="*/ 0 h 22087"/>
              <a:gd name="T2" fmla="*/ 21413 w 21600"/>
              <a:gd name="T3" fmla="*/ 22087 h 22087"/>
              <a:gd name="T4" fmla="*/ 0 w 21600"/>
              <a:gd name="T5" fmla="*/ 19248 h 22087"/>
            </a:gdLst>
            <a:ahLst/>
            <a:cxnLst>
              <a:cxn ang="0">
                <a:pos x="T0" y="T1"/>
              </a:cxn>
              <a:cxn ang="0">
                <a:pos x="T2" y="T3"/>
              </a:cxn>
              <a:cxn ang="0">
                <a:pos x="T4" y="T5"/>
              </a:cxn>
            </a:cxnLst>
            <a:rect l="0" t="0" r="r" b="b"/>
            <a:pathLst>
              <a:path w="21600" h="22087" fill="none" extrusionOk="0">
                <a:moveTo>
                  <a:pt x="9802" y="0"/>
                </a:moveTo>
                <a:cubicBezTo>
                  <a:pt x="17041" y="3687"/>
                  <a:pt x="21600" y="11124"/>
                  <a:pt x="21600" y="19248"/>
                </a:cubicBezTo>
                <a:cubicBezTo>
                  <a:pt x="21600" y="20197"/>
                  <a:pt x="21537" y="21145"/>
                  <a:pt x="21412" y="22086"/>
                </a:cubicBezTo>
              </a:path>
              <a:path w="21600" h="22087" stroke="0" extrusionOk="0">
                <a:moveTo>
                  <a:pt x="9802" y="0"/>
                </a:moveTo>
                <a:cubicBezTo>
                  <a:pt x="17041" y="3687"/>
                  <a:pt x="21600" y="11124"/>
                  <a:pt x="21600" y="19248"/>
                </a:cubicBezTo>
                <a:cubicBezTo>
                  <a:pt x="21600" y="20197"/>
                  <a:pt x="21537" y="21145"/>
                  <a:pt x="21412" y="22086"/>
                </a:cubicBezTo>
                <a:lnTo>
                  <a:pt x="0" y="19248"/>
                </a:lnTo>
                <a:close/>
              </a:path>
            </a:pathLst>
          </a:custGeom>
          <a:noFill/>
          <a:ln w="9525">
            <a:solidFill>
              <a:srgbClr val="000000"/>
            </a:solidFill>
            <a:round/>
            <a:headEnd/>
            <a:tailEnd/>
          </a:ln>
        </p:spPr>
        <p:txBody>
          <a:bodyPr/>
          <a:lstStyle/>
          <a:p>
            <a:endParaRPr lang="en-US"/>
          </a:p>
        </p:txBody>
      </p:sp>
      <p:sp>
        <p:nvSpPr>
          <p:cNvPr id="23652" name="Line 100"/>
          <p:cNvSpPr>
            <a:spLocks noChangeShapeType="1"/>
          </p:cNvSpPr>
          <p:nvPr/>
        </p:nvSpPr>
        <p:spPr bwMode="auto">
          <a:xfrm>
            <a:off x="2195513" y="6021388"/>
            <a:ext cx="4664075" cy="0"/>
          </a:xfrm>
          <a:prstGeom prst="line">
            <a:avLst/>
          </a:prstGeom>
          <a:noFill/>
          <a:ln w="9525">
            <a:solidFill>
              <a:srgbClr val="000000"/>
            </a:solidFill>
            <a:round/>
            <a:headEnd/>
            <a:tailEnd type="triangle" w="med" len="med"/>
          </a:ln>
        </p:spPr>
        <p:txBody>
          <a:bodyPr/>
          <a:lstStyle/>
          <a:p>
            <a:endParaRPr lang="en-US"/>
          </a:p>
        </p:txBody>
      </p:sp>
      <p:sp>
        <p:nvSpPr>
          <p:cNvPr id="23653" name="Text Box 101"/>
          <p:cNvSpPr txBox="1">
            <a:spLocks noChangeArrowheads="1"/>
          </p:cNvSpPr>
          <p:nvPr/>
        </p:nvSpPr>
        <p:spPr bwMode="auto">
          <a:xfrm>
            <a:off x="6946900" y="4651375"/>
            <a:ext cx="1204913" cy="433388"/>
          </a:xfrm>
          <a:prstGeom prst="rect">
            <a:avLst/>
          </a:prstGeom>
          <a:noFill/>
          <a:ln w="9525">
            <a:noFill/>
            <a:miter lim="800000"/>
            <a:headEnd/>
            <a:tailEnd/>
          </a:ln>
        </p:spPr>
        <p:txBody>
          <a:bodyPr/>
          <a:lstStyle/>
          <a:p>
            <a:r>
              <a:rPr lang="en-GB" altLang="zh-CN">
                <a:latin typeface="Times New Roman" pitchFamily="18" charset="0"/>
                <a:ea typeface="SimSun" pitchFamily="2" charset="-122"/>
              </a:rPr>
              <a:t>Magnetic Field, B</a:t>
            </a:r>
            <a:endParaRPr lang="en-GB" i="1"/>
          </a:p>
        </p:txBody>
      </p:sp>
      <p:sp>
        <p:nvSpPr>
          <p:cNvPr id="23654" name="Line 102"/>
          <p:cNvSpPr>
            <a:spLocks noChangeShapeType="1"/>
          </p:cNvSpPr>
          <p:nvPr/>
        </p:nvSpPr>
        <p:spPr bwMode="auto">
          <a:xfrm flipV="1">
            <a:off x="4095750" y="3500438"/>
            <a:ext cx="1316038" cy="1512887"/>
          </a:xfrm>
          <a:prstGeom prst="line">
            <a:avLst/>
          </a:prstGeom>
          <a:noFill/>
          <a:ln w="9525">
            <a:solidFill>
              <a:schemeClr val="tx1"/>
            </a:solidFill>
            <a:round/>
            <a:headEnd/>
            <a:tailEnd type="triangle" w="med" len="med"/>
          </a:ln>
          <a:effectLst/>
        </p:spPr>
        <p:txBody>
          <a:bodyPr/>
          <a:lstStyle/>
          <a:p>
            <a:endParaRPr lang="en-US"/>
          </a:p>
        </p:txBody>
      </p:sp>
      <p:sp>
        <p:nvSpPr>
          <p:cNvPr id="23656" name="Line 104"/>
          <p:cNvSpPr>
            <a:spLocks noChangeShapeType="1"/>
          </p:cNvSpPr>
          <p:nvPr/>
        </p:nvSpPr>
        <p:spPr bwMode="auto">
          <a:xfrm flipH="1">
            <a:off x="2195513" y="5661025"/>
            <a:ext cx="1512887" cy="0"/>
          </a:xfrm>
          <a:prstGeom prst="line">
            <a:avLst/>
          </a:prstGeom>
          <a:noFill/>
          <a:ln w="9525">
            <a:solidFill>
              <a:schemeClr val="tx1"/>
            </a:solidFill>
            <a:round/>
            <a:headEnd/>
            <a:tailEnd/>
          </a:ln>
          <a:effectLst/>
        </p:spPr>
        <p:txBody>
          <a:bodyPr/>
          <a:lstStyle/>
          <a:p>
            <a:endParaRPr lang="en-US"/>
          </a:p>
        </p:txBody>
      </p:sp>
      <p:sp>
        <p:nvSpPr>
          <p:cNvPr id="23657" name="Line 105"/>
          <p:cNvSpPr>
            <a:spLocks noChangeShapeType="1"/>
          </p:cNvSpPr>
          <p:nvPr/>
        </p:nvSpPr>
        <p:spPr bwMode="auto">
          <a:xfrm flipH="1">
            <a:off x="2195513" y="5300663"/>
            <a:ext cx="1223962" cy="0"/>
          </a:xfrm>
          <a:prstGeom prst="line">
            <a:avLst/>
          </a:prstGeom>
          <a:noFill/>
          <a:ln w="9525">
            <a:solidFill>
              <a:schemeClr val="tx1"/>
            </a:solidFill>
            <a:round/>
            <a:headEnd/>
            <a:tailEnd/>
          </a:ln>
          <a:effectLst/>
        </p:spPr>
        <p:txBody>
          <a:bodyPr/>
          <a:lstStyle/>
          <a:p>
            <a:endParaRPr lang="en-US"/>
          </a:p>
        </p:txBody>
      </p:sp>
      <p:sp>
        <p:nvSpPr>
          <p:cNvPr id="23658" name="Line 106"/>
          <p:cNvSpPr>
            <a:spLocks noChangeShapeType="1"/>
          </p:cNvSpPr>
          <p:nvPr/>
        </p:nvSpPr>
        <p:spPr bwMode="auto">
          <a:xfrm flipH="1">
            <a:off x="2195513" y="5013325"/>
            <a:ext cx="1081087" cy="0"/>
          </a:xfrm>
          <a:prstGeom prst="line">
            <a:avLst/>
          </a:prstGeom>
          <a:noFill/>
          <a:ln w="9525">
            <a:solidFill>
              <a:schemeClr val="tx1"/>
            </a:solidFill>
            <a:round/>
            <a:headEnd/>
            <a:tailEnd/>
          </a:ln>
          <a:effectLst/>
        </p:spPr>
        <p:txBody>
          <a:bodyPr/>
          <a:lstStyle/>
          <a:p>
            <a:endParaRPr lang="en-US"/>
          </a:p>
        </p:txBody>
      </p:sp>
      <p:sp>
        <p:nvSpPr>
          <p:cNvPr id="23659" name="Line 107"/>
          <p:cNvSpPr>
            <a:spLocks noChangeShapeType="1"/>
          </p:cNvSpPr>
          <p:nvPr/>
        </p:nvSpPr>
        <p:spPr bwMode="auto">
          <a:xfrm flipH="1">
            <a:off x="2195513" y="4651375"/>
            <a:ext cx="1008062" cy="0"/>
          </a:xfrm>
          <a:prstGeom prst="line">
            <a:avLst/>
          </a:prstGeom>
          <a:noFill/>
          <a:ln w="9525">
            <a:solidFill>
              <a:schemeClr val="tx1"/>
            </a:solidFill>
            <a:round/>
            <a:headEnd/>
            <a:tailEnd/>
          </a:ln>
          <a:effectLst/>
        </p:spPr>
        <p:txBody>
          <a:bodyPr/>
          <a:lstStyle/>
          <a:p>
            <a:endParaRPr lang="en-US"/>
          </a:p>
        </p:txBody>
      </p:sp>
      <p:sp>
        <p:nvSpPr>
          <p:cNvPr id="23660" name="Line 108"/>
          <p:cNvSpPr>
            <a:spLocks noChangeShapeType="1"/>
          </p:cNvSpPr>
          <p:nvPr/>
        </p:nvSpPr>
        <p:spPr bwMode="auto">
          <a:xfrm flipH="1">
            <a:off x="2195513" y="4364038"/>
            <a:ext cx="1008062" cy="0"/>
          </a:xfrm>
          <a:prstGeom prst="line">
            <a:avLst/>
          </a:prstGeom>
          <a:noFill/>
          <a:ln w="9525">
            <a:solidFill>
              <a:schemeClr val="tx1"/>
            </a:solidFill>
            <a:round/>
            <a:headEnd/>
            <a:tailEnd/>
          </a:ln>
          <a:effectLst/>
        </p:spPr>
        <p:txBody>
          <a:bodyPr/>
          <a:lstStyle/>
          <a:p>
            <a:endParaRPr lang="en-US"/>
          </a:p>
        </p:txBody>
      </p:sp>
      <p:sp>
        <p:nvSpPr>
          <p:cNvPr id="23661" name="Text Box 109"/>
          <p:cNvSpPr txBox="1">
            <a:spLocks noChangeArrowheads="1"/>
          </p:cNvSpPr>
          <p:nvPr/>
        </p:nvSpPr>
        <p:spPr bwMode="auto">
          <a:xfrm>
            <a:off x="2124075" y="3644900"/>
            <a:ext cx="1728788" cy="366713"/>
          </a:xfrm>
          <a:prstGeom prst="rect">
            <a:avLst/>
          </a:prstGeom>
          <a:noFill/>
          <a:ln w="9525">
            <a:noFill/>
            <a:miter lim="800000"/>
            <a:headEnd/>
            <a:tailEnd/>
          </a:ln>
          <a:effectLst/>
        </p:spPr>
        <p:txBody>
          <a:bodyPr>
            <a:spAutoFit/>
          </a:bodyPr>
          <a:lstStyle/>
          <a:p>
            <a:pPr>
              <a:spcBef>
                <a:spcPct val="50000"/>
              </a:spcBef>
            </a:pPr>
            <a:r>
              <a:rPr lang="en-GB"/>
              <a:t>Surface area 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GB" sz="3800"/>
              <a:t>What happens if the PLATE is not perpendicular to the BEE HOON</a:t>
            </a:r>
          </a:p>
        </p:txBody>
      </p:sp>
      <p:sp>
        <p:nvSpPr>
          <p:cNvPr id="39940" name="Oval 4"/>
          <p:cNvSpPr>
            <a:spLocks noChangeArrowheads="1"/>
          </p:cNvSpPr>
          <p:nvPr/>
        </p:nvSpPr>
        <p:spPr bwMode="auto">
          <a:xfrm rot="-2764604">
            <a:off x="3490913" y="3932238"/>
            <a:ext cx="1152525" cy="2232025"/>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9941" name="Text Box 5"/>
          <p:cNvSpPr txBox="1">
            <a:spLocks noChangeArrowheads="1"/>
          </p:cNvSpPr>
          <p:nvPr/>
        </p:nvSpPr>
        <p:spPr bwMode="auto">
          <a:xfrm>
            <a:off x="4140200" y="4724400"/>
            <a:ext cx="423863" cy="433388"/>
          </a:xfrm>
          <a:prstGeom prst="rect">
            <a:avLst/>
          </a:prstGeom>
          <a:noFill/>
          <a:ln w="9525">
            <a:noFill/>
            <a:miter lim="800000"/>
            <a:headEnd/>
            <a:tailEnd/>
          </a:ln>
        </p:spPr>
        <p:txBody>
          <a:bodyPr/>
          <a:lstStyle/>
          <a:p>
            <a:r>
              <a:rPr lang="en-GB" altLang="zh-CN" i="1">
                <a:latin typeface="Times New Roman" pitchFamily="18" charset="0"/>
                <a:ea typeface="SimSun" pitchFamily="2" charset="-122"/>
              </a:rPr>
              <a:t>θ</a:t>
            </a:r>
            <a:endParaRPr lang="en-GB"/>
          </a:p>
        </p:txBody>
      </p:sp>
      <p:sp>
        <p:nvSpPr>
          <p:cNvPr id="39942" name="Line 6"/>
          <p:cNvSpPr>
            <a:spLocks noChangeShapeType="1"/>
          </p:cNvSpPr>
          <p:nvPr/>
        </p:nvSpPr>
        <p:spPr bwMode="auto">
          <a:xfrm>
            <a:off x="2195513" y="4076700"/>
            <a:ext cx="4664075" cy="0"/>
          </a:xfrm>
          <a:prstGeom prst="line">
            <a:avLst/>
          </a:prstGeom>
          <a:noFill/>
          <a:ln w="9525">
            <a:solidFill>
              <a:srgbClr val="000000"/>
            </a:solidFill>
            <a:round/>
            <a:headEnd/>
            <a:tailEnd type="triangle" w="med" len="med"/>
          </a:ln>
        </p:spPr>
        <p:txBody>
          <a:bodyPr/>
          <a:lstStyle/>
          <a:p>
            <a:endParaRPr lang="en-US"/>
          </a:p>
        </p:txBody>
      </p:sp>
      <p:sp>
        <p:nvSpPr>
          <p:cNvPr id="39943" name="Line 7"/>
          <p:cNvSpPr>
            <a:spLocks noChangeShapeType="1"/>
          </p:cNvSpPr>
          <p:nvPr/>
        </p:nvSpPr>
        <p:spPr bwMode="auto">
          <a:xfrm>
            <a:off x="3708400" y="4375150"/>
            <a:ext cx="3167063" cy="0"/>
          </a:xfrm>
          <a:prstGeom prst="line">
            <a:avLst/>
          </a:prstGeom>
          <a:noFill/>
          <a:ln w="9525">
            <a:solidFill>
              <a:srgbClr val="000000"/>
            </a:solidFill>
            <a:round/>
            <a:headEnd/>
            <a:tailEnd type="triangle" w="med" len="med"/>
          </a:ln>
        </p:spPr>
        <p:txBody>
          <a:bodyPr/>
          <a:lstStyle/>
          <a:p>
            <a:endParaRPr lang="en-US"/>
          </a:p>
        </p:txBody>
      </p:sp>
      <p:sp>
        <p:nvSpPr>
          <p:cNvPr id="39944" name="Line 8"/>
          <p:cNvSpPr>
            <a:spLocks noChangeShapeType="1"/>
          </p:cNvSpPr>
          <p:nvPr/>
        </p:nvSpPr>
        <p:spPr bwMode="auto">
          <a:xfrm>
            <a:off x="4067175" y="4654550"/>
            <a:ext cx="2801938" cy="0"/>
          </a:xfrm>
          <a:prstGeom prst="line">
            <a:avLst/>
          </a:prstGeom>
          <a:noFill/>
          <a:ln w="9525">
            <a:solidFill>
              <a:srgbClr val="000000"/>
            </a:solidFill>
            <a:round/>
            <a:headEnd/>
            <a:tailEnd type="triangle" w="med" len="med"/>
          </a:ln>
        </p:spPr>
        <p:txBody>
          <a:bodyPr/>
          <a:lstStyle/>
          <a:p>
            <a:endParaRPr lang="en-US"/>
          </a:p>
        </p:txBody>
      </p:sp>
      <p:sp>
        <p:nvSpPr>
          <p:cNvPr id="39945" name="Line 9"/>
          <p:cNvSpPr>
            <a:spLocks noChangeShapeType="1"/>
          </p:cNvSpPr>
          <p:nvPr/>
        </p:nvSpPr>
        <p:spPr bwMode="auto">
          <a:xfrm>
            <a:off x="4067175" y="5013325"/>
            <a:ext cx="2809875" cy="0"/>
          </a:xfrm>
          <a:prstGeom prst="line">
            <a:avLst/>
          </a:prstGeom>
          <a:noFill/>
          <a:ln w="9525">
            <a:solidFill>
              <a:srgbClr val="000000"/>
            </a:solidFill>
            <a:round/>
            <a:headEnd/>
            <a:tailEnd type="triangle" w="med" len="med"/>
          </a:ln>
        </p:spPr>
        <p:txBody>
          <a:bodyPr/>
          <a:lstStyle/>
          <a:p>
            <a:endParaRPr lang="en-US"/>
          </a:p>
        </p:txBody>
      </p:sp>
      <p:sp>
        <p:nvSpPr>
          <p:cNvPr id="39946" name="Line 10"/>
          <p:cNvSpPr>
            <a:spLocks noChangeShapeType="1"/>
          </p:cNvSpPr>
          <p:nvPr/>
        </p:nvSpPr>
        <p:spPr bwMode="auto">
          <a:xfrm>
            <a:off x="4211638" y="5300663"/>
            <a:ext cx="2592387" cy="0"/>
          </a:xfrm>
          <a:prstGeom prst="line">
            <a:avLst/>
          </a:prstGeom>
          <a:noFill/>
          <a:ln w="9525">
            <a:solidFill>
              <a:srgbClr val="000000"/>
            </a:solidFill>
            <a:round/>
            <a:headEnd/>
            <a:tailEnd type="triangle" w="med" len="med"/>
          </a:ln>
        </p:spPr>
        <p:txBody>
          <a:bodyPr/>
          <a:lstStyle/>
          <a:p>
            <a:endParaRPr lang="en-US"/>
          </a:p>
        </p:txBody>
      </p:sp>
      <p:sp>
        <p:nvSpPr>
          <p:cNvPr id="39947" name="Line 11"/>
          <p:cNvSpPr>
            <a:spLocks noChangeShapeType="1"/>
          </p:cNvSpPr>
          <p:nvPr/>
        </p:nvSpPr>
        <p:spPr bwMode="auto">
          <a:xfrm>
            <a:off x="4500563" y="5589588"/>
            <a:ext cx="2441575" cy="0"/>
          </a:xfrm>
          <a:prstGeom prst="line">
            <a:avLst/>
          </a:prstGeom>
          <a:noFill/>
          <a:ln w="9525">
            <a:solidFill>
              <a:srgbClr val="000000"/>
            </a:solidFill>
            <a:round/>
            <a:headEnd/>
            <a:tailEnd type="triangle" w="med" len="med"/>
          </a:ln>
        </p:spPr>
        <p:txBody>
          <a:bodyPr/>
          <a:lstStyle/>
          <a:p>
            <a:endParaRPr lang="en-US"/>
          </a:p>
        </p:txBody>
      </p:sp>
      <p:sp>
        <p:nvSpPr>
          <p:cNvPr id="39948" name="Arc 12"/>
          <p:cNvSpPr>
            <a:spLocks/>
          </p:cNvSpPr>
          <p:nvPr/>
        </p:nvSpPr>
        <p:spPr bwMode="auto">
          <a:xfrm>
            <a:off x="4211638" y="4751388"/>
            <a:ext cx="288925" cy="261937"/>
          </a:xfrm>
          <a:custGeom>
            <a:avLst/>
            <a:gdLst>
              <a:gd name="G0" fmla="+- 0 0 0"/>
              <a:gd name="G1" fmla="+- 19248 0 0"/>
              <a:gd name="G2" fmla="+- 21600 0 0"/>
              <a:gd name="T0" fmla="*/ 9803 w 21600"/>
              <a:gd name="T1" fmla="*/ 0 h 22087"/>
              <a:gd name="T2" fmla="*/ 21413 w 21600"/>
              <a:gd name="T3" fmla="*/ 22087 h 22087"/>
              <a:gd name="T4" fmla="*/ 0 w 21600"/>
              <a:gd name="T5" fmla="*/ 19248 h 22087"/>
            </a:gdLst>
            <a:ahLst/>
            <a:cxnLst>
              <a:cxn ang="0">
                <a:pos x="T0" y="T1"/>
              </a:cxn>
              <a:cxn ang="0">
                <a:pos x="T2" y="T3"/>
              </a:cxn>
              <a:cxn ang="0">
                <a:pos x="T4" y="T5"/>
              </a:cxn>
            </a:cxnLst>
            <a:rect l="0" t="0" r="r" b="b"/>
            <a:pathLst>
              <a:path w="21600" h="22087" fill="none" extrusionOk="0">
                <a:moveTo>
                  <a:pt x="9802" y="0"/>
                </a:moveTo>
                <a:cubicBezTo>
                  <a:pt x="17041" y="3687"/>
                  <a:pt x="21600" y="11124"/>
                  <a:pt x="21600" y="19248"/>
                </a:cubicBezTo>
                <a:cubicBezTo>
                  <a:pt x="21600" y="20197"/>
                  <a:pt x="21537" y="21145"/>
                  <a:pt x="21412" y="22086"/>
                </a:cubicBezTo>
              </a:path>
              <a:path w="21600" h="22087" stroke="0" extrusionOk="0">
                <a:moveTo>
                  <a:pt x="9802" y="0"/>
                </a:moveTo>
                <a:cubicBezTo>
                  <a:pt x="17041" y="3687"/>
                  <a:pt x="21600" y="11124"/>
                  <a:pt x="21600" y="19248"/>
                </a:cubicBezTo>
                <a:cubicBezTo>
                  <a:pt x="21600" y="20197"/>
                  <a:pt x="21537" y="21145"/>
                  <a:pt x="21412" y="22086"/>
                </a:cubicBezTo>
                <a:lnTo>
                  <a:pt x="0" y="19248"/>
                </a:lnTo>
                <a:close/>
              </a:path>
            </a:pathLst>
          </a:custGeom>
          <a:noFill/>
          <a:ln w="9525">
            <a:solidFill>
              <a:srgbClr val="000000"/>
            </a:solidFill>
            <a:round/>
            <a:headEnd/>
            <a:tailEnd/>
          </a:ln>
        </p:spPr>
        <p:txBody>
          <a:bodyPr/>
          <a:lstStyle/>
          <a:p>
            <a:endParaRPr lang="en-US"/>
          </a:p>
        </p:txBody>
      </p:sp>
      <p:sp>
        <p:nvSpPr>
          <p:cNvPr id="39949" name="Line 13"/>
          <p:cNvSpPr>
            <a:spLocks noChangeShapeType="1"/>
          </p:cNvSpPr>
          <p:nvPr/>
        </p:nvSpPr>
        <p:spPr bwMode="auto">
          <a:xfrm>
            <a:off x="2195513" y="6021388"/>
            <a:ext cx="4664075" cy="0"/>
          </a:xfrm>
          <a:prstGeom prst="line">
            <a:avLst/>
          </a:prstGeom>
          <a:noFill/>
          <a:ln w="9525">
            <a:solidFill>
              <a:srgbClr val="000000"/>
            </a:solidFill>
            <a:round/>
            <a:headEnd/>
            <a:tailEnd type="triangle" w="med" len="med"/>
          </a:ln>
        </p:spPr>
        <p:txBody>
          <a:bodyPr/>
          <a:lstStyle/>
          <a:p>
            <a:endParaRPr lang="en-US"/>
          </a:p>
        </p:txBody>
      </p:sp>
      <p:sp>
        <p:nvSpPr>
          <p:cNvPr id="39950" name="Text Box 14"/>
          <p:cNvSpPr txBox="1">
            <a:spLocks noChangeArrowheads="1"/>
          </p:cNvSpPr>
          <p:nvPr/>
        </p:nvSpPr>
        <p:spPr bwMode="auto">
          <a:xfrm>
            <a:off x="6946900" y="4651375"/>
            <a:ext cx="1204913" cy="433388"/>
          </a:xfrm>
          <a:prstGeom prst="rect">
            <a:avLst/>
          </a:prstGeom>
          <a:noFill/>
          <a:ln w="9525">
            <a:noFill/>
            <a:miter lim="800000"/>
            <a:headEnd/>
            <a:tailEnd/>
          </a:ln>
        </p:spPr>
        <p:txBody>
          <a:bodyPr/>
          <a:lstStyle/>
          <a:p>
            <a:r>
              <a:rPr lang="en-GB" altLang="zh-CN">
                <a:latin typeface="Times New Roman" pitchFamily="18" charset="0"/>
                <a:ea typeface="SimSun" pitchFamily="2" charset="-122"/>
              </a:rPr>
              <a:t>Magnetic Field, B</a:t>
            </a:r>
            <a:endParaRPr lang="en-GB" i="1"/>
          </a:p>
        </p:txBody>
      </p:sp>
      <p:sp>
        <p:nvSpPr>
          <p:cNvPr id="39951" name="Line 15"/>
          <p:cNvSpPr>
            <a:spLocks noChangeShapeType="1"/>
          </p:cNvSpPr>
          <p:nvPr/>
        </p:nvSpPr>
        <p:spPr bwMode="auto">
          <a:xfrm flipV="1">
            <a:off x="4095750" y="3500438"/>
            <a:ext cx="1339850" cy="1512887"/>
          </a:xfrm>
          <a:prstGeom prst="line">
            <a:avLst/>
          </a:prstGeom>
          <a:noFill/>
          <a:ln w="9525">
            <a:solidFill>
              <a:schemeClr val="tx1"/>
            </a:solidFill>
            <a:prstDash val="dash"/>
            <a:round/>
            <a:headEnd/>
            <a:tailEnd type="triangle" w="med" len="med"/>
          </a:ln>
          <a:effectLst/>
        </p:spPr>
        <p:txBody>
          <a:bodyPr/>
          <a:lstStyle/>
          <a:p>
            <a:endParaRPr lang="en-US"/>
          </a:p>
        </p:txBody>
      </p:sp>
      <p:sp>
        <p:nvSpPr>
          <p:cNvPr id="39952" name="Line 16"/>
          <p:cNvSpPr>
            <a:spLocks noChangeShapeType="1"/>
          </p:cNvSpPr>
          <p:nvPr/>
        </p:nvSpPr>
        <p:spPr bwMode="auto">
          <a:xfrm flipH="1">
            <a:off x="2195513" y="5661025"/>
            <a:ext cx="1512887" cy="0"/>
          </a:xfrm>
          <a:prstGeom prst="line">
            <a:avLst/>
          </a:prstGeom>
          <a:noFill/>
          <a:ln w="9525">
            <a:solidFill>
              <a:schemeClr val="tx1"/>
            </a:solidFill>
            <a:round/>
            <a:headEnd/>
            <a:tailEnd/>
          </a:ln>
          <a:effectLst/>
        </p:spPr>
        <p:txBody>
          <a:bodyPr/>
          <a:lstStyle/>
          <a:p>
            <a:endParaRPr lang="en-US"/>
          </a:p>
        </p:txBody>
      </p:sp>
      <p:sp>
        <p:nvSpPr>
          <p:cNvPr id="39953" name="Line 17"/>
          <p:cNvSpPr>
            <a:spLocks noChangeShapeType="1"/>
          </p:cNvSpPr>
          <p:nvPr/>
        </p:nvSpPr>
        <p:spPr bwMode="auto">
          <a:xfrm flipH="1">
            <a:off x="2195513" y="5300663"/>
            <a:ext cx="1223962" cy="0"/>
          </a:xfrm>
          <a:prstGeom prst="line">
            <a:avLst/>
          </a:prstGeom>
          <a:noFill/>
          <a:ln w="9525">
            <a:solidFill>
              <a:schemeClr val="tx1"/>
            </a:solidFill>
            <a:round/>
            <a:headEnd/>
            <a:tailEnd/>
          </a:ln>
          <a:effectLst/>
        </p:spPr>
        <p:txBody>
          <a:bodyPr/>
          <a:lstStyle/>
          <a:p>
            <a:endParaRPr lang="en-US"/>
          </a:p>
        </p:txBody>
      </p:sp>
      <p:sp>
        <p:nvSpPr>
          <p:cNvPr id="39954" name="Line 18"/>
          <p:cNvSpPr>
            <a:spLocks noChangeShapeType="1"/>
          </p:cNvSpPr>
          <p:nvPr/>
        </p:nvSpPr>
        <p:spPr bwMode="auto">
          <a:xfrm flipH="1">
            <a:off x="2195513" y="5013325"/>
            <a:ext cx="1081087" cy="0"/>
          </a:xfrm>
          <a:prstGeom prst="line">
            <a:avLst/>
          </a:prstGeom>
          <a:noFill/>
          <a:ln w="9525">
            <a:solidFill>
              <a:schemeClr val="tx1"/>
            </a:solidFill>
            <a:round/>
            <a:headEnd/>
            <a:tailEnd/>
          </a:ln>
          <a:effectLst/>
        </p:spPr>
        <p:txBody>
          <a:bodyPr/>
          <a:lstStyle/>
          <a:p>
            <a:endParaRPr lang="en-US"/>
          </a:p>
        </p:txBody>
      </p:sp>
      <p:sp>
        <p:nvSpPr>
          <p:cNvPr id="39955" name="Line 19"/>
          <p:cNvSpPr>
            <a:spLocks noChangeShapeType="1"/>
          </p:cNvSpPr>
          <p:nvPr/>
        </p:nvSpPr>
        <p:spPr bwMode="auto">
          <a:xfrm flipH="1">
            <a:off x="2195513" y="4651375"/>
            <a:ext cx="1008062" cy="0"/>
          </a:xfrm>
          <a:prstGeom prst="line">
            <a:avLst/>
          </a:prstGeom>
          <a:noFill/>
          <a:ln w="9525">
            <a:solidFill>
              <a:schemeClr val="tx1"/>
            </a:solidFill>
            <a:round/>
            <a:headEnd/>
            <a:tailEnd/>
          </a:ln>
          <a:effectLst/>
        </p:spPr>
        <p:txBody>
          <a:bodyPr/>
          <a:lstStyle/>
          <a:p>
            <a:endParaRPr lang="en-US"/>
          </a:p>
        </p:txBody>
      </p:sp>
      <p:sp>
        <p:nvSpPr>
          <p:cNvPr id="39956" name="Line 20"/>
          <p:cNvSpPr>
            <a:spLocks noChangeShapeType="1"/>
          </p:cNvSpPr>
          <p:nvPr/>
        </p:nvSpPr>
        <p:spPr bwMode="auto">
          <a:xfrm flipH="1">
            <a:off x="2195513" y="4364038"/>
            <a:ext cx="1008062" cy="0"/>
          </a:xfrm>
          <a:prstGeom prst="line">
            <a:avLst/>
          </a:prstGeom>
          <a:noFill/>
          <a:ln w="9525">
            <a:solidFill>
              <a:schemeClr val="tx1"/>
            </a:solidFill>
            <a:round/>
            <a:headEnd/>
            <a:tailEnd/>
          </a:ln>
          <a:effectLst/>
        </p:spPr>
        <p:txBody>
          <a:bodyPr/>
          <a:lstStyle/>
          <a:p>
            <a:endParaRPr lang="en-US"/>
          </a:p>
        </p:txBody>
      </p:sp>
      <p:sp>
        <p:nvSpPr>
          <p:cNvPr id="39957" name="Text Box 21"/>
          <p:cNvSpPr txBox="1">
            <a:spLocks noChangeArrowheads="1"/>
          </p:cNvSpPr>
          <p:nvPr/>
        </p:nvSpPr>
        <p:spPr bwMode="auto">
          <a:xfrm>
            <a:off x="2124075" y="3644900"/>
            <a:ext cx="1728788" cy="366713"/>
          </a:xfrm>
          <a:prstGeom prst="rect">
            <a:avLst/>
          </a:prstGeom>
          <a:noFill/>
          <a:ln w="9525">
            <a:noFill/>
            <a:miter lim="800000"/>
            <a:headEnd/>
            <a:tailEnd/>
          </a:ln>
          <a:effectLst/>
        </p:spPr>
        <p:txBody>
          <a:bodyPr>
            <a:spAutoFit/>
          </a:bodyPr>
          <a:lstStyle/>
          <a:p>
            <a:pPr>
              <a:spcBef>
                <a:spcPct val="50000"/>
              </a:spcBef>
            </a:pPr>
            <a:r>
              <a:rPr lang="en-GB"/>
              <a:t>Surface area A</a:t>
            </a:r>
          </a:p>
        </p:txBody>
      </p:sp>
      <p:sp>
        <p:nvSpPr>
          <p:cNvPr id="39960" name="Rectangle 24"/>
          <p:cNvSpPr>
            <a:spLocks noGrp="1" noChangeArrowheads="1"/>
          </p:cNvSpPr>
          <p:nvPr>
            <p:ph type="body" idx="1"/>
          </p:nvPr>
        </p:nvSpPr>
        <p:spPr>
          <a:noFill/>
          <a:ln/>
        </p:spPr>
        <p:txBody>
          <a:bodyPr/>
          <a:lstStyle/>
          <a:p>
            <a:r>
              <a:rPr lang="en-GB"/>
              <a:t>Resolve the magnetic field direction (perp. to the area and parallel to the area). Use only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GB" sz="3800"/>
              <a:t>What happens if the PLATE is not perpendicular to the BEE HOON</a:t>
            </a:r>
          </a:p>
        </p:txBody>
      </p:sp>
      <p:sp>
        <p:nvSpPr>
          <p:cNvPr id="48131" name="Oval 3"/>
          <p:cNvSpPr>
            <a:spLocks noChangeArrowheads="1"/>
          </p:cNvSpPr>
          <p:nvPr/>
        </p:nvSpPr>
        <p:spPr bwMode="auto">
          <a:xfrm rot="-2764604">
            <a:off x="3490913" y="3932238"/>
            <a:ext cx="1152525" cy="2232025"/>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8132" name="Text Box 4"/>
          <p:cNvSpPr txBox="1">
            <a:spLocks noChangeArrowheads="1"/>
          </p:cNvSpPr>
          <p:nvPr/>
        </p:nvSpPr>
        <p:spPr bwMode="auto">
          <a:xfrm>
            <a:off x="4140200" y="4724400"/>
            <a:ext cx="423863" cy="433388"/>
          </a:xfrm>
          <a:prstGeom prst="rect">
            <a:avLst/>
          </a:prstGeom>
          <a:noFill/>
          <a:ln w="9525">
            <a:noFill/>
            <a:miter lim="800000"/>
            <a:headEnd/>
            <a:tailEnd/>
          </a:ln>
        </p:spPr>
        <p:txBody>
          <a:bodyPr/>
          <a:lstStyle/>
          <a:p>
            <a:r>
              <a:rPr lang="en-GB" altLang="zh-CN" i="1">
                <a:latin typeface="Times New Roman" pitchFamily="18" charset="0"/>
                <a:ea typeface="SimSun" pitchFamily="2" charset="-122"/>
              </a:rPr>
              <a:t>θ</a:t>
            </a:r>
            <a:endParaRPr lang="en-GB"/>
          </a:p>
        </p:txBody>
      </p:sp>
      <p:sp>
        <p:nvSpPr>
          <p:cNvPr id="48133" name="Line 5"/>
          <p:cNvSpPr>
            <a:spLocks noChangeShapeType="1"/>
          </p:cNvSpPr>
          <p:nvPr/>
        </p:nvSpPr>
        <p:spPr bwMode="auto">
          <a:xfrm>
            <a:off x="2195513" y="4076700"/>
            <a:ext cx="4664075" cy="0"/>
          </a:xfrm>
          <a:prstGeom prst="line">
            <a:avLst/>
          </a:prstGeom>
          <a:noFill/>
          <a:ln w="9525">
            <a:solidFill>
              <a:srgbClr val="000000"/>
            </a:solidFill>
            <a:round/>
            <a:headEnd/>
            <a:tailEnd type="triangle" w="med" len="med"/>
          </a:ln>
        </p:spPr>
        <p:txBody>
          <a:bodyPr/>
          <a:lstStyle/>
          <a:p>
            <a:endParaRPr lang="en-US"/>
          </a:p>
        </p:txBody>
      </p:sp>
      <p:sp>
        <p:nvSpPr>
          <p:cNvPr id="48134" name="Line 6"/>
          <p:cNvSpPr>
            <a:spLocks noChangeShapeType="1"/>
          </p:cNvSpPr>
          <p:nvPr/>
        </p:nvSpPr>
        <p:spPr bwMode="auto">
          <a:xfrm>
            <a:off x="3708400" y="4375150"/>
            <a:ext cx="3167063" cy="0"/>
          </a:xfrm>
          <a:prstGeom prst="line">
            <a:avLst/>
          </a:prstGeom>
          <a:noFill/>
          <a:ln w="9525">
            <a:solidFill>
              <a:srgbClr val="000000"/>
            </a:solidFill>
            <a:round/>
            <a:headEnd/>
            <a:tailEnd type="triangle" w="med" len="med"/>
          </a:ln>
        </p:spPr>
        <p:txBody>
          <a:bodyPr/>
          <a:lstStyle/>
          <a:p>
            <a:endParaRPr lang="en-US"/>
          </a:p>
        </p:txBody>
      </p:sp>
      <p:sp>
        <p:nvSpPr>
          <p:cNvPr id="48135" name="Line 7"/>
          <p:cNvSpPr>
            <a:spLocks noChangeShapeType="1"/>
          </p:cNvSpPr>
          <p:nvPr/>
        </p:nvSpPr>
        <p:spPr bwMode="auto">
          <a:xfrm>
            <a:off x="4067175" y="4654550"/>
            <a:ext cx="2801938" cy="0"/>
          </a:xfrm>
          <a:prstGeom prst="line">
            <a:avLst/>
          </a:prstGeom>
          <a:noFill/>
          <a:ln w="9525">
            <a:solidFill>
              <a:srgbClr val="000000"/>
            </a:solidFill>
            <a:round/>
            <a:headEnd/>
            <a:tailEnd type="triangle" w="med" len="med"/>
          </a:ln>
        </p:spPr>
        <p:txBody>
          <a:bodyPr/>
          <a:lstStyle/>
          <a:p>
            <a:endParaRPr lang="en-US"/>
          </a:p>
        </p:txBody>
      </p:sp>
      <p:sp>
        <p:nvSpPr>
          <p:cNvPr id="48136" name="Line 8"/>
          <p:cNvSpPr>
            <a:spLocks noChangeShapeType="1"/>
          </p:cNvSpPr>
          <p:nvPr/>
        </p:nvSpPr>
        <p:spPr bwMode="auto">
          <a:xfrm>
            <a:off x="4067175" y="5013325"/>
            <a:ext cx="2809875" cy="0"/>
          </a:xfrm>
          <a:prstGeom prst="line">
            <a:avLst/>
          </a:prstGeom>
          <a:noFill/>
          <a:ln w="9525">
            <a:solidFill>
              <a:srgbClr val="000000"/>
            </a:solidFill>
            <a:round/>
            <a:headEnd/>
            <a:tailEnd type="triangle" w="med" len="med"/>
          </a:ln>
        </p:spPr>
        <p:txBody>
          <a:bodyPr/>
          <a:lstStyle/>
          <a:p>
            <a:endParaRPr lang="en-US"/>
          </a:p>
        </p:txBody>
      </p:sp>
      <p:sp>
        <p:nvSpPr>
          <p:cNvPr id="48137" name="Line 9"/>
          <p:cNvSpPr>
            <a:spLocks noChangeShapeType="1"/>
          </p:cNvSpPr>
          <p:nvPr/>
        </p:nvSpPr>
        <p:spPr bwMode="auto">
          <a:xfrm>
            <a:off x="4211638" y="5300663"/>
            <a:ext cx="2592387" cy="0"/>
          </a:xfrm>
          <a:prstGeom prst="line">
            <a:avLst/>
          </a:prstGeom>
          <a:noFill/>
          <a:ln w="9525">
            <a:solidFill>
              <a:srgbClr val="000000"/>
            </a:solidFill>
            <a:round/>
            <a:headEnd/>
            <a:tailEnd type="triangle" w="med" len="med"/>
          </a:ln>
        </p:spPr>
        <p:txBody>
          <a:bodyPr/>
          <a:lstStyle/>
          <a:p>
            <a:endParaRPr lang="en-US"/>
          </a:p>
        </p:txBody>
      </p:sp>
      <p:sp>
        <p:nvSpPr>
          <p:cNvPr id="48138" name="Line 10"/>
          <p:cNvSpPr>
            <a:spLocks noChangeShapeType="1"/>
          </p:cNvSpPr>
          <p:nvPr/>
        </p:nvSpPr>
        <p:spPr bwMode="auto">
          <a:xfrm>
            <a:off x="4500563" y="5589588"/>
            <a:ext cx="2441575" cy="0"/>
          </a:xfrm>
          <a:prstGeom prst="line">
            <a:avLst/>
          </a:prstGeom>
          <a:noFill/>
          <a:ln w="9525">
            <a:solidFill>
              <a:srgbClr val="000000"/>
            </a:solidFill>
            <a:round/>
            <a:headEnd/>
            <a:tailEnd type="triangle" w="med" len="med"/>
          </a:ln>
        </p:spPr>
        <p:txBody>
          <a:bodyPr/>
          <a:lstStyle/>
          <a:p>
            <a:endParaRPr lang="en-US"/>
          </a:p>
        </p:txBody>
      </p:sp>
      <p:sp>
        <p:nvSpPr>
          <p:cNvPr id="48139" name="Arc 11"/>
          <p:cNvSpPr>
            <a:spLocks/>
          </p:cNvSpPr>
          <p:nvPr/>
        </p:nvSpPr>
        <p:spPr bwMode="auto">
          <a:xfrm>
            <a:off x="4211638" y="4751388"/>
            <a:ext cx="288925" cy="261937"/>
          </a:xfrm>
          <a:custGeom>
            <a:avLst/>
            <a:gdLst>
              <a:gd name="G0" fmla="+- 0 0 0"/>
              <a:gd name="G1" fmla="+- 19248 0 0"/>
              <a:gd name="G2" fmla="+- 21600 0 0"/>
              <a:gd name="T0" fmla="*/ 9803 w 21600"/>
              <a:gd name="T1" fmla="*/ 0 h 22087"/>
              <a:gd name="T2" fmla="*/ 21413 w 21600"/>
              <a:gd name="T3" fmla="*/ 22087 h 22087"/>
              <a:gd name="T4" fmla="*/ 0 w 21600"/>
              <a:gd name="T5" fmla="*/ 19248 h 22087"/>
            </a:gdLst>
            <a:ahLst/>
            <a:cxnLst>
              <a:cxn ang="0">
                <a:pos x="T0" y="T1"/>
              </a:cxn>
              <a:cxn ang="0">
                <a:pos x="T2" y="T3"/>
              </a:cxn>
              <a:cxn ang="0">
                <a:pos x="T4" y="T5"/>
              </a:cxn>
            </a:cxnLst>
            <a:rect l="0" t="0" r="r" b="b"/>
            <a:pathLst>
              <a:path w="21600" h="22087" fill="none" extrusionOk="0">
                <a:moveTo>
                  <a:pt x="9802" y="0"/>
                </a:moveTo>
                <a:cubicBezTo>
                  <a:pt x="17041" y="3687"/>
                  <a:pt x="21600" y="11124"/>
                  <a:pt x="21600" y="19248"/>
                </a:cubicBezTo>
                <a:cubicBezTo>
                  <a:pt x="21600" y="20197"/>
                  <a:pt x="21537" y="21145"/>
                  <a:pt x="21412" y="22086"/>
                </a:cubicBezTo>
              </a:path>
              <a:path w="21600" h="22087" stroke="0" extrusionOk="0">
                <a:moveTo>
                  <a:pt x="9802" y="0"/>
                </a:moveTo>
                <a:cubicBezTo>
                  <a:pt x="17041" y="3687"/>
                  <a:pt x="21600" y="11124"/>
                  <a:pt x="21600" y="19248"/>
                </a:cubicBezTo>
                <a:cubicBezTo>
                  <a:pt x="21600" y="20197"/>
                  <a:pt x="21537" y="21145"/>
                  <a:pt x="21412" y="22086"/>
                </a:cubicBezTo>
                <a:lnTo>
                  <a:pt x="0" y="19248"/>
                </a:lnTo>
                <a:close/>
              </a:path>
            </a:pathLst>
          </a:custGeom>
          <a:noFill/>
          <a:ln w="9525">
            <a:solidFill>
              <a:srgbClr val="000000"/>
            </a:solidFill>
            <a:round/>
            <a:headEnd/>
            <a:tailEnd/>
          </a:ln>
        </p:spPr>
        <p:txBody>
          <a:bodyPr/>
          <a:lstStyle/>
          <a:p>
            <a:endParaRPr lang="en-US"/>
          </a:p>
        </p:txBody>
      </p:sp>
      <p:sp>
        <p:nvSpPr>
          <p:cNvPr id="48140" name="Line 12"/>
          <p:cNvSpPr>
            <a:spLocks noChangeShapeType="1"/>
          </p:cNvSpPr>
          <p:nvPr/>
        </p:nvSpPr>
        <p:spPr bwMode="auto">
          <a:xfrm>
            <a:off x="2195513" y="6021388"/>
            <a:ext cx="4664075" cy="0"/>
          </a:xfrm>
          <a:prstGeom prst="line">
            <a:avLst/>
          </a:prstGeom>
          <a:noFill/>
          <a:ln w="9525">
            <a:solidFill>
              <a:srgbClr val="000000"/>
            </a:solidFill>
            <a:round/>
            <a:headEnd/>
            <a:tailEnd type="triangle" w="med" len="med"/>
          </a:ln>
        </p:spPr>
        <p:txBody>
          <a:bodyPr/>
          <a:lstStyle/>
          <a:p>
            <a:endParaRPr lang="en-US"/>
          </a:p>
        </p:txBody>
      </p:sp>
      <p:sp>
        <p:nvSpPr>
          <p:cNvPr id="48141" name="Text Box 13"/>
          <p:cNvSpPr txBox="1">
            <a:spLocks noChangeArrowheads="1"/>
          </p:cNvSpPr>
          <p:nvPr/>
        </p:nvSpPr>
        <p:spPr bwMode="auto">
          <a:xfrm>
            <a:off x="6946900" y="4651375"/>
            <a:ext cx="1204913" cy="433388"/>
          </a:xfrm>
          <a:prstGeom prst="rect">
            <a:avLst/>
          </a:prstGeom>
          <a:noFill/>
          <a:ln w="9525">
            <a:noFill/>
            <a:miter lim="800000"/>
            <a:headEnd/>
            <a:tailEnd/>
          </a:ln>
        </p:spPr>
        <p:txBody>
          <a:bodyPr/>
          <a:lstStyle/>
          <a:p>
            <a:r>
              <a:rPr lang="en-GB" altLang="zh-CN">
                <a:latin typeface="Times New Roman" pitchFamily="18" charset="0"/>
                <a:ea typeface="SimSun" pitchFamily="2" charset="-122"/>
              </a:rPr>
              <a:t>Magnetic Field, B</a:t>
            </a:r>
            <a:endParaRPr lang="en-GB" i="1"/>
          </a:p>
        </p:txBody>
      </p:sp>
      <p:sp>
        <p:nvSpPr>
          <p:cNvPr id="48142" name="Line 14"/>
          <p:cNvSpPr>
            <a:spLocks noChangeShapeType="1"/>
          </p:cNvSpPr>
          <p:nvPr/>
        </p:nvSpPr>
        <p:spPr bwMode="auto">
          <a:xfrm flipV="1">
            <a:off x="4095750" y="3500438"/>
            <a:ext cx="1339850" cy="1512887"/>
          </a:xfrm>
          <a:prstGeom prst="line">
            <a:avLst/>
          </a:prstGeom>
          <a:noFill/>
          <a:ln w="9525">
            <a:solidFill>
              <a:schemeClr val="tx1"/>
            </a:solidFill>
            <a:prstDash val="dash"/>
            <a:round/>
            <a:headEnd/>
            <a:tailEnd type="triangle" w="med" len="med"/>
          </a:ln>
          <a:effectLst/>
        </p:spPr>
        <p:txBody>
          <a:bodyPr/>
          <a:lstStyle/>
          <a:p>
            <a:endParaRPr lang="en-US"/>
          </a:p>
        </p:txBody>
      </p:sp>
      <p:sp>
        <p:nvSpPr>
          <p:cNvPr id="48143" name="Line 15"/>
          <p:cNvSpPr>
            <a:spLocks noChangeShapeType="1"/>
          </p:cNvSpPr>
          <p:nvPr/>
        </p:nvSpPr>
        <p:spPr bwMode="auto">
          <a:xfrm flipH="1">
            <a:off x="2195513" y="5661025"/>
            <a:ext cx="1512887" cy="0"/>
          </a:xfrm>
          <a:prstGeom prst="line">
            <a:avLst/>
          </a:prstGeom>
          <a:noFill/>
          <a:ln w="9525">
            <a:solidFill>
              <a:schemeClr val="tx1"/>
            </a:solidFill>
            <a:round/>
            <a:headEnd/>
            <a:tailEnd/>
          </a:ln>
          <a:effectLst/>
        </p:spPr>
        <p:txBody>
          <a:bodyPr/>
          <a:lstStyle/>
          <a:p>
            <a:endParaRPr lang="en-US"/>
          </a:p>
        </p:txBody>
      </p:sp>
      <p:sp>
        <p:nvSpPr>
          <p:cNvPr id="48144" name="Line 16"/>
          <p:cNvSpPr>
            <a:spLocks noChangeShapeType="1"/>
          </p:cNvSpPr>
          <p:nvPr/>
        </p:nvSpPr>
        <p:spPr bwMode="auto">
          <a:xfrm flipH="1">
            <a:off x="2195513" y="5300663"/>
            <a:ext cx="1223962" cy="0"/>
          </a:xfrm>
          <a:prstGeom prst="line">
            <a:avLst/>
          </a:prstGeom>
          <a:noFill/>
          <a:ln w="9525">
            <a:solidFill>
              <a:schemeClr val="tx1"/>
            </a:solidFill>
            <a:round/>
            <a:headEnd/>
            <a:tailEnd/>
          </a:ln>
          <a:effectLst/>
        </p:spPr>
        <p:txBody>
          <a:bodyPr/>
          <a:lstStyle/>
          <a:p>
            <a:endParaRPr lang="en-US"/>
          </a:p>
        </p:txBody>
      </p:sp>
      <p:sp>
        <p:nvSpPr>
          <p:cNvPr id="48145" name="Line 17"/>
          <p:cNvSpPr>
            <a:spLocks noChangeShapeType="1"/>
          </p:cNvSpPr>
          <p:nvPr/>
        </p:nvSpPr>
        <p:spPr bwMode="auto">
          <a:xfrm flipH="1">
            <a:off x="2195513" y="5013325"/>
            <a:ext cx="1081087" cy="0"/>
          </a:xfrm>
          <a:prstGeom prst="line">
            <a:avLst/>
          </a:prstGeom>
          <a:noFill/>
          <a:ln w="9525">
            <a:solidFill>
              <a:schemeClr val="tx1"/>
            </a:solidFill>
            <a:round/>
            <a:headEnd/>
            <a:tailEnd/>
          </a:ln>
          <a:effectLst/>
        </p:spPr>
        <p:txBody>
          <a:bodyPr/>
          <a:lstStyle/>
          <a:p>
            <a:endParaRPr lang="en-US"/>
          </a:p>
        </p:txBody>
      </p:sp>
      <p:sp>
        <p:nvSpPr>
          <p:cNvPr id="48146" name="Line 18"/>
          <p:cNvSpPr>
            <a:spLocks noChangeShapeType="1"/>
          </p:cNvSpPr>
          <p:nvPr/>
        </p:nvSpPr>
        <p:spPr bwMode="auto">
          <a:xfrm flipH="1">
            <a:off x="2195513" y="4651375"/>
            <a:ext cx="1008062" cy="0"/>
          </a:xfrm>
          <a:prstGeom prst="line">
            <a:avLst/>
          </a:prstGeom>
          <a:noFill/>
          <a:ln w="9525">
            <a:solidFill>
              <a:schemeClr val="tx1"/>
            </a:solidFill>
            <a:round/>
            <a:headEnd/>
            <a:tailEnd/>
          </a:ln>
          <a:effectLst/>
        </p:spPr>
        <p:txBody>
          <a:bodyPr/>
          <a:lstStyle/>
          <a:p>
            <a:endParaRPr lang="en-US"/>
          </a:p>
        </p:txBody>
      </p:sp>
      <p:sp>
        <p:nvSpPr>
          <p:cNvPr id="48147" name="Line 19"/>
          <p:cNvSpPr>
            <a:spLocks noChangeShapeType="1"/>
          </p:cNvSpPr>
          <p:nvPr/>
        </p:nvSpPr>
        <p:spPr bwMode="auto">
          <a:xfrm flipH="1">
            <a:off x="2195513" y="4364038"/>
            <a:ext cx="1008062" cy="0"/>
          </a:xfrm>
          <a:prstGeom prst="line">
            <a:avLst/>
          </a:prstGeom>
          <a:noFill/>
          <a:ln w="9525">
            <a:solidFill>
              <a:schemeClr val="tx1"/>
            </a:solidFill>
            <a:round/>
            <a:headEnd/>
            <a:tailEnd/>
          </a:ln>
          <a:effectLst/>
        </p:spPr>
        <p:txBody>
          <a:bodyPr/>
          <a:lstStyle/>
          <a:p>
            <a:endParaRPr lang="en-US"/>
          </a:p>
        </p:txBody>
      </p:sp>
      <p:sp>
        <p:nvSpPr>
          <p:cNvPr id="48148" name="Text Box 20"/>
          <p:cNvSpPr txBox="1">
            <a:spLocks noChangeArrowheads="1"/>
          </p:cNvSpPr>
          <p:nvPr/>
        </p:nvSpPr>
        <p:spPr bwMode="auto">
          <a:xfrm>
            <a:off x="2124075" y="3644900"/>
            <a:ext cx="1728788" cy="366713"/>
          </a:xfrm>
          <a:prstGeom prst="rect">
            <a:avLst/>
          </a:prstGeom>
          <a:noFill/>
          <a:ln w="9525">
            <a:noFill/>
            <a:miter lim="800000"/>
            <a:headEnd/>
            <a:tailEnd/>
          </a:ln>
          <a:effectLst/>
        </p:spPr>
        <p:txBody>
          <a:bodyPr>
            <a:spAutoFit/>
          </a:bodyPr>
          <a:lstStyle/>
          <a:p>
            <a:pPr>
              <a:spcBef>
                <a:spcPct val="50000"/>
              </a:spcBef>
            </a:pPr>
            <a:r>
              <a:rPr lang="en-GB"/>
              <a:t>Surface area A</a:t>
            </a:r>
          </a:p>
        </p:txBody>
      </p:sp>
      <p:sp>
        <p:nvSpPr>
          <p:cNvPr id="48149" name="Rectangle 21"/>
          <p:cNvSpPr>
            <a:spLocks noGrp="1" noChangeArrowheads="1"/>
          </p:cNvSpPr>
          <p:nvPr>
            <p:ph type="body" idx="1"/>
          </p:nvPr>
        </p:nvSpPr>
        <p:spPr>
          <a:noFill/>
          <a:ln/>
        </p:spPr>
        <p:txBody>
          <a:bodyPr/>
          <a:lstStyle/>
          <a:p>
            <a:r>
              <a:rPr lang="en-GB"/>
              <a:t>Resolve the magnetic field direction (perp. to the area and parallel to the area). Use only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GB" sz="3800"/>
              <a:t>What happens if the PLATE is not perpendicular to the BEE HOON</a:t>
            </a:r>
          </a:p>
        </p:txBody>
      </p:sp>
      <p:sp>
        <p:nvSpPr>
          <p:cNvPr id="52227" name="Oval 3"/>
          <p:cNvSpPr>
            <a:spLocks noChangeArrowheads="1"/>
          </p:cNvSpPr>
          <p:nvPr/>
        </p:nvSpPr>
        <p:spPr bwMode="auto">
          <a:xfrm rot="-2764604">
            <a:off x="3490913" y="3932238"/>
            <a:ext cx="1152525" cy="2232025"/>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2228" name="Text Box 4"/>
          <p:cNvSpPr txBox="1">
            <a:spLocks noChangeArrowheads="1"/>
          </p:cNvSpPr>
          <p:nvPr/>
        </p:nvSpPr>
        <p:spPr bwMode="auto">
          <a:xfrm>
            <a:off x="4140200" y="4724400"/>
            <a:ext cx="423863" cy="433388"/>
          </a:xfrm>
          <a:prstGeom prst="rect">
            <a:avLst/>
          </a:prstGeom>
          <a:noFill/>
          <a:ln w="9525">
            <a:noFill/>
            <a:miter lim="800000"/>
            <a:headEnd/>
            <a:tailEnd/>
          </a:ln>
        </p:spPr>
        <p:txBody>
          <a:bodyPr/>
          <a:lstStyle/>
          <a:p>
            <a:r>
              <a:rPr lang="en-GB" altLang="zh-CN" i="1">
                <a:latin typeface="Times New Roman" pitchFamily="18" charset="0"/>
                <a:ea typeface="SimSun" pitchFamily="2" charset="-122"/>
              </a:rPr>
              <a:t>θ</a:t>
            </a:r>
            <a:endParaRPr lang="en-GB"/>
          </a:p>
        </p:txBody>
      </p:sp>
      <p:sp>
        <p:nvSpPr>
          <p:cNvPr id="52229" name="Line 5"/>
          <p:cNvSpPr>
            <a:spLocks noChangeShapeType="1"/>
          </p:cNvSpPr>
          <p:nvPr/>
        </p:nvSpPr>
        <p:spPr bwMode="auto">
          <a:xfrm>
            <a:off x="2195513" y="4076700"/>
            <a:ext cx="4664075" cy="0"/>
          </a:xfrm>
          <a:prstGeom prst="line">
            <a:avLst/>
          </a:prstGeom>
          <a:noFill/>
          <a:ln w="9525">
            <a:solidFill>
              <a:srgbClr val="000000"/>
            </a:solidFill>
            <a:round/>
            <a:headEnd/>
            <a:tailEnd type="triangle" w="med" len="med"/>
          </a:ln>
        </p:spPr>
        <p:txBody>
          <a:bodyPr/>
          <a:lstStyle/>
          <a:p>
            <a:endParaRPr lang="en-US"/>
          </a:p>
        </p:txBody>
      </p:sp>
      <p:sp>
        <p:nvSpPr>
          <p:cNvPr id="52230" name="Line 6"/>
          <p:cNvSpPr>
            <a:spLocks noChangeShapeType="1"/>
          </p:cNvSpPr>
          <p:nvPr/>
        </p:nvSpPr>
        <p:spPr bwMode="auto">
          <a:xfrm>
            <a:off x="3708400" y="4375150"/>
            <a:ext cx="3167063" cy="0"/>
          </a:xfrm>
          <a:prstGeom prst="line">
            <a:avLst/>
          </a:prstGeom>
          <a:noFill/>
          <a:ln w="9525">
            <a:solidFill>
              <a:srgbClr val="000000"/>
            </a:solidFill>
            <a:round/>
            <a:headEnd/>
            <a:tailEnd type="triangle" w="med" len="med"/>
          </a:ln>
        </p:spPr>
        <p:txBody>
          <a:bodyPr/>
          <a:lstStyle/>
          <a:p>
            <a:endParaRPr lang="en-US"/>
          </a:p>
        </p:txBody>
      </p:sp>
      <p:sp>
        <p:nvSpPr>
          <p:cNvPr id="52231" name="Line 7"/>
          <p:cNvSpPr>
            <a:spLocks noChangeShapeType="1"/>
          </p:cNvSpPr>
          <p:nvPr/>
        </p:nvSpPr>
        <p:spPr bwMode="auto">
          <a:xfrm>
            <a:off x="4067175" y="4654550"/>
            <a:ext cx="2801938" cy="0"/>
          </a:xfrm>
          <a:prstGeom prst="line">
            <a:avLst/>
          </a:prstGeom>
          <a:noFill/>
          <a:ln w="9525">
            <a:solidFill>
              <a:srgbClr val="000000"/>
            </a:solidFill>
            <a:round/>
            <a:headEnd/>
            <a:tailEnd type="triangle" w="med" len="med"/>
          </a:ln>
        </p:spPr>
        <p:txBody>
          <a:bodyPr/>
          <a:lstStyle/>
          <a:p>
            <a:endParaRPr lang="en-US"/>
          </a:p>
        </p:txBody>
      </p:sp>
      <p:sp>
        <p:nvSpPr>
          <p:cNvPr id="52232" name="Line 8"/>
          <p:cNvSpPr>
            <a:spLocks noChangeShapeType="1"/>
          </p:cNvSpPr>
          <p:nvPr/>
        </p:nvSpPr>
        <p:spPr bwMode="auto">
          <a:xfrm>
            <a:off x="4067175" y="5013325"/>
            <a:ext cx="2809875" cy="0"/>
          </a:xfrm>
          <a:prstGeom prst="line">
            <a:avLst/>
          </a:prstGeom>
          <a:noFill/>
          <a:ln w="9525">
            <a:solidFill>
              <a:srgbClr val="000000"/>
            </a:solidFill>
            <a:round/>
            <a:headEnd/>
            <a:tailEnd type="triangle" w="med" len="med"/>
          </a:ln>
        </p:spPr>
        <p:txBody>
          <a:bodyPr/>
          <a:lstStyle/>
          <a:p>
            <a:endParaRPr lang="en-US"/>
          </a:p>
        </p:txBody>
      </p:sp>
      <p:sp>
        <p:nvSpPr>
          <p:cNvPr id="52233" name="Line 9"/>
          <p:cNvSpPr>
            <a:spLocks noChangeShapeType="1"/>
          </p:cNvSpPr>
          <p:nvPr/>
        </p:nvSpPr>
        <p:spPr bwMode="auto">
          <a:xfrm>
            <a:off x="4211638" y="5300663"/>
            <a:ext cx="2592387" cy="0"/>
          </a:xfrm>
          <a:prstGeom prst="line">
            <a:avLst/>
          </a:prstGeom>
          <a:noFill/>
          <a:ln w="9525">
            <a:solidFill>
              <a:srgbClr val="000000"/>
            </a:solidFill>
            <a:round/>
            <a:headEnd/>
            <a:tailEnd type="triangle" w="med" len="med"/>
          </a:ln>
        </p:spPr>
        <p:txBody>
          <a:bodyPr/>
          <a:lstStyle/>
          <a:p>
            <a:endParaRPr lang="en-US"/>
          </a:p>
        </p:txBody>
      </p:sp>
      <p:sp>
        <p:nvSpPr>
          <p:cNvPr id="52234" name="Line 10"/>
          <p:cNvSpPr>
            <a:spLocks noChangeShapeType="1"/>
          </p:cNvSpPr>
          <p:nvPr/>
        </p:nvSpPr>
        <p:spPr bwMode="auto">
          <a:xfrm>
            <a:off x="4500563" y="5589588"/>
            <a:ext cx="2441575" cy="0"/>
          </a:xfrm>
          <a:prstGeom prst="line">
            <a:avLst/>
          </a:prstGeom>
          <a:noFill/>
          <a:ln w="9525">
            <a:solidFill>
              <a:srgbClr val="000000"/>
            </a:solidFill>
            <a:round/>
            <a:headEnd/>
            <a:tailEnd type="triangle" w="med" len="med"/>
          </a:ln>
        </p:spPr>
        <p:txBody>
          <a:bodyPr/>
          <a:lstStyle/>
          <a:p>
            <a:endParaRPr lang="en-US"/>
          </a:p>
        </p:txBody>
      </p:sp>
      <p:sp>
        <p:nvSpPr>
          <p:cNvPr id="52235" name="Arc 11"/>
          <p:cNvSpPr>
            <a:spLocks/>
          </p:cNvSpPr>
          <p:nvPr/>
        </p:nvSpPr>
        <p:spPr bwMode="auto">
          <a:xfrm>
            <a:off x="4211638" y="4751388"/>
            <a:ext cx="288925" cy="261937"/>
          </a:xfrm>
          <a:custGeom>
            <a:avLst/>
            <a:gdLst>
              <a:gd name="G0" fmla="+- 0 0 0"/>
              <a:gd name="G1" fmla="+- 19248 0 0"/>
              <a:gd name="G2" fmla="+- 21600 0 0"/>
              <a:gd name="T0" fmla="*/ 9803 w 21600"/>
              <a:gd name="T1" fmla="*/ 0 h 22087"/>
              <a:gd name="T2" fmla="*/ 21413 w 21600"/>
              <a:gd name="T3" fmla="*/ 22087 h 22087"/>
              <a:gd name="T4" fmla="*/ 0 w 21600"/>
              <a:gd name="T5" fmla="*/ 19248 h 22087"/>
            </a:gdLst>
            <a:ahLst/>
            <a:cxnLst>
              <a:cxn ang="0">
                <a:pos x="T0" y="T1"/>
              </a:cxn>
              <a:cxn ang="0">
                <a:pos x="T2" y="T3"/>
              </a:cxn>
              <a:cxn ang="0">
                <a:pos x="T4" y="T5"/>
              </a:cxn>
            </a:cxnLst>
            <a:rect l="0" t="0" r="r" b="b"/>
            <a:pathLst>
              <a:path w="21600" h="22087" fill="none" extrusionOk="0">
                <a:moveTo>
                  <a:pt x="9802" y="0"/>
                </a:moveTo>
                <a:cubicBezTo>
                  <a:pt x="17041" y="3687"/>
                  <a:pt x="21600" y="11124"/>
                  <a:pt x="21600" y="19248"/>
                </a:cubicBezTo>
                <a:cubicBezTo>
                  <a:pt x="21600" y="20197"/>
                  <a:pt x="21537" y="21145"/>
                  <a:pt x="21412" y="22086"/>
                </a:cubicBezTo>
              </a:path>
              <a:path w="21600" h="22087" stroke="0" extrusionOk="0">
                <a:moveTo>
                  <a:pt x="9802" y="0"/>
                </a:moveTo>
                <a:cubicBezTo>
                  <a:pt x="17041" y="3687"/>
                  <a:pt x="21600" y="11124"/>
                  <a:pt x="21600" y="19248"/>
                </a:cubicBezTo>
                <a:cubicBezTo>
                  <a:pt x="21600" y="20197"/>
                  <a:pt x="21537" y="21145"/>
                  <a:pt x="21412" y="22086"/>
                </a:cubicBezTo>
                <a:lnTo>
                  <a:pt x="0" y="19248"/>
                </a:lnTo>
                <a:close/>
              </a:path>
            </a:pathLst>
          </a:custGeom>
          <a:noFill/>
          <a:ln w="9525">
            <a:solidFill>
              <a:schemeClr val="tx1"/>
            </a:solidFill>
            <a:round/>
            <a:headEnd/>
            <a:tailEnd/>
          </a:ln>
        </p:spPr>
        <p:txBody>
          <a:bodyPr/>
          <a:lstStyle/>
          <a:p>
            <a:endParaRPr lang="en-US"/>
          </a:p>
        </p:txBody>
      </p:sp>
      <p:sp>
        <p:nvSpPr>
          <p:cNvPr id="52236" name="Line 12"/>
          <p:cNvSpPr>
            <a:spLocks noChangeShapeType="1"/>
          </p:cNvSpPr>
          <p:nvPr/>
        </p:nvSpPr>
        <p:spPr bwMode="auto">
          <a:xfrm>
            <a:off x="2195513" y="6021388"/>
            <a:ext cx="4664075" cy="0"/>
          </a:xfrm>
          <a:prstGeom prst="line">
            <a:avLst/>
          </a:prstGeom>
          <a:noFill/>
          <a:ln w="9525">
            <a:solidFill>
              <a:srgbClr val="000000"/>
            </a:solidFill>
            <a:round/>
            <a:headEnd/>
            <a:tailEnd type="triangle" w="med" len="med"/>
          </a:ln>
        </p:spPr>
        <p:txBody>
          <a:bodyPr/>
          <a:lstStyle/>
          <a:p>
            <a:endParaRPr lang="en-US"/>
          </a:p>
        </p:txBody>
      </p:sp>
      <p:sp>
        <p:nvSpPr>
          <p:cNvPr id="52237" name="Text Box 13"/>
          <p:cNvSpPr txBox="1">
            <a:spLocks noChangeArrowheads="1"/>
          </p:cNvSpPr>
          <p:nvPr/>
        </p:nvSpPr>
        <p:spPr bwMode="auto">
          <a:xfrm>
            <a:off x="6946900" y="4651375"/>
            <a:ext cx="1204913" cy="433388"/>
          </a:xfrm>
          <a:prstGeom prst="rect">
            <a:avLst/>
          </a:prstGeom>
          <a:noFill/>
          <a:ln w="9525">
            <a:noFill/>
            <a:miter lim="800000"/>
            <a:headEnd/>
            <a:tailEnd/>
          </a:ln>
        </p:spPr>
        <p:txBody>
          <a:bodyPr/>
          <a:lstStyle/>
          <a:p>
            <a:r>
              <a:rPr lang="en-GB" altLang="zh-CN">
                <a:latin typeface="Times New Roman" pitchFamily="18" charset="0"/>
                <a:ea typeface="SimSun" pitchFamily="2" charset="-122"/>
              </a:rPr>
              <a:t>Magnetic Field, B</a:t>
            </a:r>
            <a:endParaRPr lang="en-GB" i="1"/>
          </a:p>
        </p:txBody>
      </p:sp>
      <p:sp>
        <p:nvSpPr>
          <p:cNvPr id="52238" name="Line 14"/>
          <p:cNvSpPr>
            <a:spLocks noChangeShapeType="1"/>
          </p:cNvSpPr>
          <p:nvPr/>
        </p:nvSpPr>
        <p:spPr bwMode="auto">
          <a:xfrm flipV="1">
            <a:off x="4095750" y="3500438"/>
            <a:ext cx="1339850" cy="1512887"/>
          </a:xfrm>
          <a:prstGeom prst="line">
            <a:avLst/>
          </a:prstGeom>
          <a:noFill/>
          <a:ln w="9525">
            <a:solidFill>
              <a:schemeClr val="tx1"/>
            </a:solidFill>
            <a:prstDash val="dash"/>
            <a:round/>
            <a:headEnd/>
            <a:tailEnd type="triangle" w="med" len="med"/>
          </a:ln>
          <a:effectLst/>
        </p:spPr>
        <p:txBody>
          <a:bodyPr/>
          <a:lstStyle/>
          <a:p>
            <a:endParaRPr lang="en-US"/>
          </a:p>
        </p:txBody>
      </p:sp>
      <p:sp>
        <p:nvSpPr>
          <p:cNvPr id="52239" name="Line 15"/>
          <p:cNvSpPr>
            <a:spLocks noChangeShapeType="1"/>
          </p:cNvSpPr>
          <p:nvPr/>
        </p:nvSpPr>
        <p:spPr bwMode="auto">
          <a:xfrm flipH="1">
            <a:off x="2195513" y="5661025"/>
            <a:ext cx="1512887" cy="0"/>
          </a:xfrm>
          <a:prstGeom prst="line">
            <a:avLst/>
          </a:prstGeom>
          <a:noFill/>
          <a:ln w="9525">
            <a:solidFill>
              <a:schemeClr val="tx1"/>
            </a:solidFill>
            <a:round/>
            <a:headEnd/>
            <a:tailEnd/>
          </a:ln>
          <a:effectLst/>
        </p:spPr>
        <p:txBody>
          <a:bodyPr/>
          <a:lstStyle/>
          <a:p>
            <a:endParaRPr lang="en-US"/>
          </a:p>
        </p:txBody>
      </p:sp>
      <p:sp>
        <p:nvSpPr>
          <p:cNvPr id="52240" name="Line 16"/>
          <p:cNvSpPr>
            <a:spLocks noChangeShapeType="1"/>
          </p:cNvSpPr>
          <p:nvPr/>
        </p:nvSpPr>
        <p:spPr bwMode="auto">
          <a:xfrm flipH="1">
            <a:off x="2195513" y="5300663"/>
            <a:ext cx="1223962" cy="0"/>
          </a:xfrm>
          <a:prstGeom prst="line">
            <a:avLst/>
          </a:prstGeom>
          <a:noFill/>
          <a:ln w="9525">
            <a:solidFill>
              <a:schemeClr val="tx1"/>
            </a:solidFill>
            <a:round/>
            <a:headEnd/>
            <a:tailEnd/>
          </a:ln>
          <a:effectLst/>
        </p:spPr>
        <p:txBody>
          <a:bodyPr/>
          <a:lstStyle/>
          <a:p>
            <a:endParaRPr lang="en-US"/>
          </a:p>
        </p:txBody>
      </p:sp>
      <p:sp>
        <p:nvSpPr>
          <p:cNvPr id="52241" name="Line 17"/>
          <p:cNvSpPr>
            <a:spLocks noChangeShapeType="1"/>
          </p:cNvSpPr>
          <p:nvPr/>
        </p:nvSpPr>
        <p:spPr bwMode="auto">
          <a:xfrm flipH="1">
            <a:off x="2195513" y="5013325"/>
            <a:ext cx="1081087" cy="0"/>
          </a:xfrm>
          <a:prstGeom prst="line">
            <a:avLst/>
          </a:prstGeom>
          <a:noFill/>
          <a:ln w="9525">
            <a:solidFill>
              <a:schemeClr val="tx1"/>
            </a:solidFill>
            <a:round/>
            <a:headEnd/>
            <a:tailEnd/>
          </a:ln>
          <a:effectLst/>
        </p:spPr>
        <p:txBody>
          <a:bodyPr/>
          <a:lstStyle/>
          <a:p>
            <a:endParaRPr lang="en-US"/>
          </a:p>
        </p:txBody>
      </p:sp>
      <p:sp>
        <p:nvSpPr>
          <p:cNvPr id="52242" name="Line 18"/>
          <p:cNvSpPr>
            <a:spLocks noChangeShapeType="1"/>
          </p:cNvSpPr>
          <p:nvPr/>
        </p:nvSpPr>
        <p:spPr bwMode="auto">
          <a:xfrm flipH="1">
            <a:off x="2195513" y="4651375"/>
            <a:ext cx="1008062" cy="0"/>
          </a:xfrm>
          <a:prstGeom prst="line">
            <a:avLst/>
          </a:prstGeom>
          <a:noFill/>
          <a:ln w="9525">
            <a:solidFill>
              <a:schemeClr val="tx1"/>
            </a:solidFill>
            <a:round/>
            <a:headEnd/>
            <a:tailEnd/>
          </a:ln>
          <a:effectLst/>
        </p:spPr>
        <p:txBody>
          <a:bodyPr/>
          <a:lstStyle/>
          <a:p>
            <a:endParaRPr lang="en-US"/>
          </a:p>
        </p:txBody>
      </p:sp>
      <p:sp>
        <p:nvSpPr>
          <p:cNvPr id="52243" name="Line 19"/>
          <p:cNvSpPr>
            <a:spLocks noChangeShapeType="1"/>
          </p:cNvSpPr>
          <p:nvPr/>
        </p:nvSpPr>
        <p:spPr bwMode="auto">
          <a:xfrm flipH="1">
            <a:off x="2195513" y="4364038"/>
            <a:ext cx="1008062" cy="0"/>
          </a:xfrm>
          <a:prstGeom prst="line">
            <a:avLst/>
          </a:prstGeom>
          <a:noFill/>
          <a:ln w="9525">
            <a:solidFill>
              <a:schemeClr val="tx1"/>
            </a:solidFill>
            <a:round/>
            <a:headEnd/>
            <a:tailEnd/>
          </a:ln>
          <a:effectLst/>
        </p:spPr>
        <p:txBody>
          <a:bodyPr/>
          <a:lstStyle/>
          <a:p>
            <a:endParaRPr lang="en-US"/>
          </a:p>
        </p:txBody>
      </p:sp>
      <p:sp>
        <p:nvSpPr>
          <p:cNvPr id="52244" name="Text Box 20"/>
          <p:cNvSpPr txBox="1">
            <a:spLocks noChangeArrowheads="1"/>
          </p:cNvSpPr>
          <p:nvPr/>
        </p:nvSpPr>
        <p:spPr bwMode="auto">
          <a:xfrm>
            <a:off x="2124075" y="3644900"/>
            <a:ext cx="1728788" cy="366713"/>
          </a:xfrm>
          <a:prstGeom prst="rect">
            <a:avLst/>
          </a:prstGeom>
          <a:noFill/>
          <a:ln w="9525">
            <a:noFill/>
            <a:miter lim="800000"/>
            <a:headEnd/>
            <a:tailEnd/>
          </a:ln>
          <a:effectLst/>
        </p:spPr>
        <p:txBody>
          <a:bodyPr>
            <a:spAutoFit/>
          </a:bodyPr>
          <a:lstStyle/>
          <a:p>
            <a:pPr>
              <a:spcBef>
                <a:spcPct val="50000"/>
              </a:spcBef>
            </a:pPr>
            <a:r>
              <a:rPr lang="en-GB"/>
              <a:t>Surface area A</a:t>
            </a:r>
          </a:p>
        </p:txBody>
      </p:sp>
      <p:sp>
        <p:nvSpPr>
          <p:cNvPr id="52245" name="Rectangle 21"/>
          <p:cNvSpPr>
            <a:spLocks noGrp="1" noChangeArrowheads="1"/>
          </p:cNvSpPr>
          <p:nvPr>
            <p:ph type="body" idx="1"/>
          </p:nvPr>
        </p:nvSpPr>
        <p:spPr>
          <a:noFill/>
          <a:ln/>
        </p:spPr>
        <p:txBody>
          <a:bodyPr/>
          <a:lstStyle/>
          <a:p>
            <a:r>
              <a:rPr lang="en-GB"/>
              <a:t>Resolve the magnetic field direction (perp. to the area and parallel to the area). Use only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GB" sz="3800"/>
              <a:t>Example 1: </a:t>
            </a:r>
            <a:r>
              <a:rPr lang="en-US" sz="3800"/>
              <a:t>Determination of magnetic flux</a:t>
            </a:r>
            <a:endParaRPr lang="en-GB" sz="3800"/>
          </a:p>
        </p:txBody>
      </p:sp>
      <p:sp>
        <p:nvSpPr>
          <p:cNvPr id="54275" name="Rectangle 3"/>
          <p:cNvSpPr>
            <a:spLocks noGrp="1" noChangeArrowheads="1"/>
          </p:cNvSpPr>
          <p:nvPr>
            <p:ph type="body" idx="1"/>
          </p:nvPr>
        </p:nvSpPr>
        <p:spPr>
          <a:xfrm>
            <a:off x="609600" y="1600200"/>
            <a:ext cx="7924800" cy="1684338"/>
          </a:xfrm>
        </p:spPr>
        <p:txBody>
          <a:bodyPr/>
          <a:lstStyle/>
          <a:p>
            <a:pPr>
              <a:lnSpc>
                <a:spcPct val="80000"/>
              </a:lnSpc>
            </a:pPr>
            <a:r>
              <a:rPr lang="en-US" sz="2400"/>
              <a:t>A flat rectangular loop of wire is placed in a uniform magnetic field which is directed at an angle to the normal of the loop. (For clarity, only one row of arrows is drawn to represent the uniform magnetic field.) What is the magnetic flux through the loop? </a:t>
            </a:r>
            <a:endParaRPr lang="en-GB" sz="2400"/>
          </a:p>
        </p:txBody>
      </p:sp>
      <p:sp>
        <p:nvSpPr>
          <p:cNvPr id="54277" name="AutoShape 5"/>
          <p:cNvSpPr>
            <a:spLocks noChangeAspect="1" noChangeArrowheads="1"/>
          </p:cNvSpPr>
          <p:nvPr/>
        </p:nvSpPr>
        <p:spPr bwMode="auto">
          <a:xfrm>
            <a:off x="1187450" y="3441700"/>
            <a:ext cx="3384550" cy="2508250"/>
          </a:xfrm>
          <a:prstGeom prst="rect">
            <a:avLst/>
          </a:prstGeom>
          <a:noFill/>
          <a:ln w="9525">
            <a:noFill/>
            <a:miter lim="800000"/>
            <a:headEnd/>
            <a:tailEnd/>
          </a:ln>
        </p:spPr>
        <p:txBody>
          <a:bodyPr/>
          <a:lstStyle/>
          <a:p>
            <a:endParaRPr lang="en-US"/>
          </a:p>
        </p:txBody>
      </p:sp>
      <p:sp>
        <p:nvSpPr>
          <p:cNvPr id="54278" name="Line 6"/>
          <p:cNvSpPr>
            <a:spLocks noChangeShapeType="1"/>
          </p:cNvSpPr>
          <p:nvPr/>
        </p:nvSpPr>
        <p:spPr bwMode="auto">
          <a:xfrm>
            <a:off x="2257425" y="4719638"/>
            <a:ext cx="571500" cy="641350"/>
          </a:xfrm>
          <a:prstGeom prst="line">
            <a:avLst/>
          </a:prstGeom>
          <a:noFill/>
          <a:ln w="9525">
            <a:solidFill>
              <a:srgbClr val="000000"/>
            </a:solidFill>
            <a:round/>
            <a:headEnd/>
            <a:tailEnd type="arrow" w="med" len="med"/>
          </a:ln>
        </p:spPr>
        <p:txBody>
          <a:bodyPr/>
          <a:lstStyle/>
          <a:p>
            <a:endParaRPr lang="en-US"/>
          </a:p>
        </p:txBody>
      </p:sp>
      <p:sp>
        <p:nvSpPr>
          <p:cNvPr id="54279" name="Line 7"/>
          <p:cNvSpPr>
            <a:spLocks noChangeShapeType="1"/>
          </p:cNvSpPr>
          <p:nvPr/>
        </p:nvSpPr>
        <p:spPr bwMode="auto">
          <a:xfrm>
            <a:off x="2212975" y="4438650"/>
            <a:ext cx="820738" cy="922338"/>
          </a:xfrm>
          <a:prstGeom prst="line">
            <a:avLst/>
          </a:prstGeom>
          <a:noFill/>
          <a:ln w="9525">
            <a:solidFill>
              <a:srgbClr val="000000"/>
            </a:solidFill>
            <a:round/>
            <a:headEnd/>
            <a:tailEnd type="arrow" w="med" len="med"/>
          </a:ln>
        </p:spPr>
        <p:txBody>
          <a:bodyPr/>
          <a:lstStyle/>
          <a:p>
            <a:endParaRPr lang="en-US"/>
          </a:p>
        </p:txBody>
      </p:sp>
      <p:sp>
        <p:nvSpPr>
          <p:cNvPr id="54280" name="Line 8"/>
          <p:cNvSpPr>
            <a:spLocks noChangeShapeType="1"/>
          </p:cNvSpPr>
          <p:nvPr/>
        </p:nvSpPr>
        <p:spPr bwMode="auto">
          <a:xfrm>
            <a:off x="2417763" y="4438650"/>
            <a:ext cx="820737" cy="922338"/>
          </a:xfrm>
          <a:prstGeom prst="line">
            <a:avLst/>
          </a:prstGeom>
          <a:noFill/>
          <a:ln w="9525">
            <a:solidFill>
              <a:srgbClr val="000000"/>
            </a:solidFill>
            <a:round/>
            <a:headEnd/>
            <a:tailEnd type="arrow" w="med" len="med"/>
          </a:ln>
        </p:spPr>
        <p:txBody>
          <a:bodyPr/>
          <a:lstStyle/>
          <a:p>
            <a:endParaRPr lang="en-US"/>
          </a:p>
        </p:txBody>
      </p:sp>
      <p:sp>
        <p:nvSpPr>
          <p:cNvPr id="54281" name="Line 9"/>
          <p:cNvSpPr>
            <a:spLocks noChangeShapeType="1"/>
          </p:cNvSpPr>
          <p:nvPr/>
        </p:nvSpPr>
        <p:spPr bwMode="auto">
          <a:xfrm>
            <a:off x="2622550" y="4438650"/>
            <a:ext cx="820738" cy="922338"/>
          </a:xfrm>
          <a:prstGeom prst="line">
            <a:avLst/>
          </a:prstGeom>
          <a:noFill/>
          <a:ln w="9525">
            <a:solidFill>
              <a:srgbClr val="000000"/>
            </a:solidFill>
            <a:round/>
            <a:headEnd/>
            <a:tailEnd type="arrow" w="med" len="med"/>
          </a:ln>
        </p:spPr>
        <p:txBody>
          <a:bodyPr/>
          <a:lstStyle/>
          <a:p>
            <a:endParaRPr lang="en-US"/>
          </a:p>
        </p:txBody>
      </p:sp>
      <p:sp>
        <p:nvSpPr>
          <p:cNvPr id="54282" name="Line 10"/>
          <p:cNvSpPr>
            <a:spLocks noChangeShapeType="1"/>
          </p:cNvSpPr>
          <p:nvPr/>
        </p:nvSpPr>
        <p:spPr bwMode="auto">
          <a:xfrm>
            <a:off x="2828925" y="4438650"/>
            <a:ext cx="820738" cy="922338"/>
          </a:xfrm>
          <a:prstGeom prst="line">
            <a:avLst/>
          </a:prstGeom>
          <a:noFill/>
          <a:ln w="9525">
            <a:solidFill>
              <a:srgbClr val="000000"/>
            </a:solidFill>
            <a:round/>
            <a:headEnd/>
            <a:tailEnd type="arrow" w="med" len="med"/>
          </a:ln>
        </p:spPr>
        <p:txBody>
          <a:bodyPr/>
          <a:lstStyle/>
          <a:p>
            <a:endParaRPr lang="en-US"/>
          </a:p>
        </p:txBody>
      </p:sp>
      <p:sp>
        <p:nvSpPr>
          <p:cNvPr id="54283" name="Line 11"/>
          <p:cNvSpPr>
            <a:spLocks noChangeShapeType="1"/>
          </p:cNvSpPr>
          <p:nvPr/>
        </p:nvSpPr>
        <p:spPr bwMode="auto">
          <a:xfrm>
            <a:off x="3033713" y="4438650"/>
            <a:ext cx="820737" cy="922338"/>
          </a:xfrm>
          <a:prstGeom prst="line">
            <a:avLst/>
          </a:prstGeom>
          <a:noFill/>
          <a:ln w="9525">
            <a:solidFill>
              <a:srgbClr val="000000"/>
            </a:solidFill>
            <a:round/>
            <a:headEnd/>
            <a:tailEnd type="arrow" w="med" len="med"/>
          </a:ln>
        </p:spPr>
        <p:txBody>
          <a:bodyPr/>
          <a:lstStyle/>
          <a:p>
            <a:endParaRPr lang="en-US"/>
          </a:p>
        </p:txBody>
      </p:sp>
      <p:sp>
        <p:nvSpPr>
          <p:cNvPr id="54284" name="Line 12"/>
          <p:cNvSpPr>
            <a:spLocks noChangeShapeType="1"/>
          </p:cNvSpPr>
          <p:nvPr/>
        </p:nvSpPr>
        <p:spPr bwMode="auto">
          <a:xfrm>
            <a:off x="3238500" y="4438650"/>
            <a:ext cx="820738" cy="922338"/>
          </a:xfrm>
          <a:prstGeom prst="line">
            <a:avLst/>
          </a:prstGeom>
          <a:noFill/>
          <a:ln w="9525">
            <a:solidFill>
              <a:srgbClr val="000000"/>
            </a:solidFill>
            <a:round/>
            <a:headEnd/>
            <a:tailEnd type="arrow" w="med" len="med"/>
          </a:ln>
        </p:spPr>
        <p:txBody>
          <a:bodyPr/>
          <a:lstStyle/>
          <a:p>
            <a:endParaRPr lang="en-US"/>
          </a:p>
        </p:txBody>
      </p:sp>
      <p:sp>
        <p:nvSpPr>
          <p:cNvPr id="54285" name="Line 13"/>
          <p:cNvSpPr>
            <a:spLocks noChangeShapeType="1"/>
          </p:cNvSpPr>
          <p:nvPr/>
        </p:nvSpPr>
        <p:spPr bwMode="auto">
          <a:xfrm>
            <a:off x="3443288" y="4438650"/>
            <a:ext cx="820737" cy="922338"/>
          </a:xfrm>
          <a:prstGeom prst="line">
            <a:avLst/>
          </a:prstGeom>
          <a:noFill/>
          <a:ln w="9525">
            <a:solidFill>
              <a:srgbClr val="000000"/>
            </a:solidFill>
            <a:round/>
            <a:headEnd/>
            <a:tailEnd type="arrow" w="med" len="med"/>
          </a:ln>
        </p:spPr>
        <p:txBody>
          <a:bodyPr/>
          <a:lstStyle/>
          <a:p>
            <a:endParaRPr lang="en-US"/>
          </a:p>
        </p:txBody>
      </p:sp>
      <p:sp>
        <p:nvSpPr>
          <p:cNvPr id="54286" name="AutoShape 14"/>
          <p:cNvSpPr>
            <a:spLocks noChangeArrowheads="1"/>
          </p:cNvSpPr>
          <p:nvPr/>
        </p:nvSpPr>
        <p:spPr bwMode="auto">
          <a:xfrm>
            <a:off x="2079625" y="4233863"/>
            <a:ext cx="1430338" cy="530225"/>
          </a:xfrm>
          <a:prstGeom prst="parallelogram">
            <a:avLst>
              <a:gd name="adj" fmla="val 67440"/>
            </a:avLst>
          </a:prstGeom>
          <a:solidFill>
            <a:srgbClr val="FFFFFF"/>
          </a:solidFill>
          <a:ln w="9525">
            <a:solidFill>
              <a:srgbClr val="000000"/>
            </a:solidFill>
            <a:miter lim="800000"/>
            <a:headEnd/>
            <a:tailEnd/>
          </a:ln>
        </p:spPr>
        <p:txBody>
          <a:bodyPr/>
          <a:lstStyle/>
          <a:p>
            <a:endParaRPr lang="en-US"/>
          </a:p>
        </p:txBody>
      </p:sp>
      <p:sp>
        <p:nvSpPr>
          <p:cNvPr id="54287" name="Line 15"/>
          <p:cNvSpPr>
            <a:spLocks noChangeShapeType="1"/>
          </p:cNvSpPr>
          <p:nvPr/>
        </p:nvSpPr>
        <p:spPr bwMode="auto">
          <a:xfrm flipH="1">
            <a:off x="2828925" y="3441700"/>
            <a:ext cx="0" cy="996950"/>
          </a:xfrm>
          <a:prstGeom prst="line">
            <a:avLst/>
          </a:prstGeom>
          <a:noFill/>
          <a:ln w="9525">
            <a:solidFill>
              <a:srgbClr val="000000"/>
            </a:solidFill>
            <a:prstDash val="lgDash"/>
            <a:round/>
            <a:headEnd/>
            <a:tailEnd/>
          </a:ln>
        </p:spPr>
        <p:txBody>
          <a:bodyPr/>
          <a:lstStyle/>
          <a:p>
            <a:endParaRPr lang="en-US"/>
          </a:p>
        </p:txBody>
      </p:sp>
      <p:sp>
        <p:nvSpPr>
          <p:cNvPr id="54288" name="Line 16"/>
          <p:cNvSpPr>
            <a:spLocks noChangeShapeType="1"/>
          </p:cNvSpPr>
          <p:nvPr/>
        </p:nvSpPr>
        <p:spPr bwMode="auto">
          <a:xfrm>
            <a:off x="1187450" y="3516313"/>
            <a:ext cx="1008063" cy="1133475"/>
          </a:xfrm>
          <a:prstGeom prst="line">
            <a:avLst/>
          </a:prstGeom>
          <a:noFill/>
          <a:ln w="9525">
            <a:solidFill>
              <a:srgbClr val="000000"/>
            </a:solidFill>
            <a:round/>
            <a:headEnd/>
            <a:tailEnd/>
          </a:ln>
        </p:spPr>
        <p:txBody>
          <a:bodyPr/>
          <a:lstStyle/>
          <a:p>
            <a:endParaRPr lang="en-US"/>
          </a:p>
        </p:txBody>
      </p:sp>
      <p:sp>
        <p:nvSpPr>
          <p:cNvPr id="54289" name="Line 17"/>
          <p:cNvSpPr>
            <a:spLocks noChangeShapeType="1"/>
          </p:cNvSpPr>
          <p:nvPr/>
        </p:nvSpPr>
        <p:spPr bwMode="auto">
          <a:xfrm>
            <a:off x="1392238" y="3516313"/>
            <a:ext cx="962025" cy="1081087"/>
          </a:xfrm>
          <a:prstGeom prst="line">
            <a:avLst/>
          </a:prstGeom>
          <a:noFill/>
          <a:ln w="9525">
            <a:solidFill>
              <a:srgbClr val="000000"/>
            </a:solidFill>
            <a:round/>
            <a:headEnd/>
            <a:tailEnd/>
          </a:ln>
        </p:spPr>
        <p:txBody>
          <a:bodyPr/>
          <a:lstStyle/>
          <a:p>
            <a:endParaRPr lang="en-US"/>
          </a:p>
        </p:txBody>
      </p:sp>
      <p:sp>
        <p:nvSpPr>
          <p:cNvPr id="54290" name="Line 18"/>
          <p:cNvSpPr>
            <a:spLocks noChangeShapeType="1"/>
          </p:cNvSpPr>
          <p:nvPr/>
        </p:nvSpPr>
        <p:spPr bwMode="auto">
          <a:xfrm>
            <a:off x="1597025" y="3516313"/>
            <a:ext cx="873125" cy="981075"/>
          </a:xfrm>
          <a:prstGeom prst="line">
            <a:avLst/>
          </a:prstGeom>
          <a:noFill/>
          <a:ln w="9525">
            <a:solidFill>
              <a:srgbClr val="000000"/>
            </a:solidFill>
            <a:round/>
            <a:headEnd/>
            <a:tailEnd/>
          </a:ln>
        </p:spPr>
        <p:txBody>
          <a:bodyPr/>
          <a:lstStyle/>
          <a:p>
            <a:endParaRPr lang="en-US"/>
          </a:p>
        </p:txBody>
      </p:sp>
      <p:sp>
        <p:nvSpPr>
          <p:cNvPr id="54291" name="Line 19"/>
          <p:cNvSpPr>
            <a:spLocks noChangeShapeType="1"/>
          </p:cNvSpPr>
          <p:nvPr/>
        </p:nvSpPr>
        <p:spPr bwMode="auto">
          <a:xfrm>
            <a:off x="1803400" y="3516313"/>
            <a:ext cx="819150" cy="922337"/>
          </a:xfrm>
          <a:prstGeom prst="line">
            <a:avLst/>
          </a:prstGeom>
          <a:noFill/>
          <a:ln w="9525">
            <a:solidFill>
              <a:srgbClr val="000000"/>
            </a:solidFill>
            <a:round/>
            <a:headEnd/>
            <a:tailEnd/>
          </a:ln>
        </p:spPr>
        <p:txBody>
          <a:bodyPr/>
          <a:lstStyle/>
          <a:p>
            <a:endParaRPr lang="en-US"/>
          </a:p>
        </p:txBody>
      </p:sp>
      <p:sp>
        <p:nvSpPr>
          <p:cNvPr id="54292" name="Line 20"/>
          <p:cNvSpPr>
            <a:spLocks noChangeShapeType="1"/>
          </p:cNvSpPr>
          <p:nvPr/>
        </p:nvSpPr>
        <p:spPr bwMode="auto">
          <a:xfrm>
            <a:off x="2008188" y="3516313"/>
            <a:ext cx="820737" cy="922337"/>
          </a:xfrm>
          <a:prstGeom prst="line">
            <a:avLst/>
          </a:prstGeom>
          <a:noFill/>
          <a:ln w="9525">
            <a:solidFill>
              <a:srgbClr val="000000"/>
            </a:solidFill>
            <a:round/>
            <a:headEnd/>
            <a:tailEnd/>
          </a:ln>
        </p:spPr>
        <p:txBody>
          <a:bodyPr/>
          <a:lstStyle/>
          <a:p>
            <a:endParaRPr lang="en-US"/>
          </a:p>
        </p:txBody>
      </p:sp>
      <p:sp>
        <p:nvSpPr>
          <p:cNvPr id="54293" name="Line 21"/>
          <p:cNvSpPr>
            <a:spLocks noChangeShapeType="1"/>
          </p:cNvSpPr>
          <p:nvPr/>
        </p:nvSpPr>
        <p:spPr bwMode="auto">
          <a:xfrm>
            <a:off x="2212975" y="3516313"/>
            <a:ext cx="820738" cy="922337"/>
          </a:xfrm>
          <a:prstGeom prst="line">
            <a:avLst/>
          </a:prstGeom>
          <a:noFill/>
          <a:ln w="9525">
            <a:solidFill>
              <a:srgbClr val="000000"/>
            </a:solidFill>
            <a:round/>
            <a:headEnd/>
            <a:tailEnd/>
          </a:ln>
        </p:spPr>
        <p:txBody>
          <a:bodyPr/>
          <a:lstStyle/>
          <a:p>
            <a:endParaRPr lang="en-US"/>
          </a:p>
        </p:txBody>
      </p:sp>
      <p:sp>
        <p:nvSpPr>
          <p:cNvPr id="54294" name="Line 22"/>
          <p:cNvSpPr>
            <a:spLocks noChangeShapeType="1"/>
          </p:cNvSpPr>
          <p:nvPr/>
        </p:nvSpPr>
        <p:spPr bwMode="auto">
          <a:xfrm>
            <a:off x="2417763" y="3516313"/>
            <a:ext cx="766762" cy="862012"/>
          </a:xfrm>
          <a:prstGeom prst="line">
            <a:avLst/>
          </a:prstGeom>
          <a:noFill/>
          <a:ln w="9525">
            <a:solidFill>
              <a:srgbClr val="000000"/>
            </a:solidFill>
            <a:round/>
            <a:headEnd/>
            <a:tailEnd/>
          </a:ln>
        </p:spPr>
        <p:txBody>
          <a:bodyPr/>
          <a:lstStyle/>
          <a:p>
            <a:endParaRPr lang="en-US"/>
          </a:p>
        </p:txBody>
      </p:sp>
      <p:sp>
        <p:nvSpPr>
          <p:cNvPr id="54295" name="Line 23"/>
          <p:cNvSpPr>
            <a:spLocks noChangeShapeType="1"/>
          </p:cNvSpPr>
          <p:nvPr/>
        </p:nvSpPr>
        <p:spPr bwMode="auto">
          <a:xfrm>
            <a:off x="2622550" y="3516313"/>
            <a:ext cx="727075" cy="817562"/>
          </a:xfrm>
          <a:prstGeom prst="line">
            <a:avLst/>
          </a:prstGeom>
          <a:noFill/>
          <a:ln w="9525">
            <a:solidFill>
              <a:srgbClr val="000000"/>
            </a:solidFill>
            <a:round/>
            <a:headEnd/>
            <a:tailEnd/>
          </a:ln>
        </p:spPr>
        <p:txBody>
          <a:bodyPr/>
          <a:lstStyle/>
          <a:p>
            <a:endParaRPr lang="en-US"/>
          </a:p>
        </p:txBody>
      </p:sp>
      <p:sp>
        <p:nvSpPr>
          <p:cNvPr id="54296" name="Arc 24"/>
          <p:cNvSpPr>
            <a:spLocks/>
          </p:cNvSpPr>
          <p:nvPr/>
        </p:nvSpPr>
        <p:spPr bwMode="auto">
          <a:xfrm flipH="1">
            <a:off x="2427288" y="3822700"/>
            <a:ext cx="400050" cy="615950"/>
          </a:xfrm>
          <a:custGeom>
            <a:avLst/>
            <a:gdLst>
              <a:gd name="G0" fmla="+- 0 0 0"/>
              <a:gd name="G1" fmla="+- 21600 0 0"/>
              <a:gd name="G2" fmla="+- 21600 0 0"/>
              <a:gd name="T0" fmla="*/ 0 w 14059"/>
              <a:gd name="T1" fmla="*/ 0 h 21600"/>
              <a:gd name="T2" fmla="*/ 14059 w 14059"/>
              <a:gd name="T3" fmla="*/ 5202 h 21600"/>
              <a:gd name="T4" fmla="*/ 0 w 14059"/>
              <a:gd name="T5" fmla="*/ 21600 h 21600"/>
            </a:gdLst>
            <a:ahLst/>
            <a:cxnLst>
              <a:cxn ang="0">
                <a:pos x="T0" y="T1"/>
              </a:cxn>
              <a:cxn ang="0">
                <a:pos x="T2" y="T3"/>
              </a:cxn>
              <a:cxn ang="0">
                <a:pos x="T4" y="T5"/>
              </a:cxn>
            </a:cxnLst>
            <a:rect l="0" t="0" r="r" b="b"/>
            <a:pathLst>
              <a:path w="14059" h="21600" fill="none" extrusionOk="0">
                <a:moveTo>
                  <a:pt x="-1" y="0"/>
                </a:moveTo>
                <a:cubicBezTo>
                  <a:pt x="5157" y="0"/>
                  <a:pt x="10144" y="1845"/>
                  <a:pt x="14059" y="5201"/>
                </a:cubicBezTo>
              </a:path>
              <a:path w="14059" h="21600" stroke="0" extrusionOk="0">
                <a:moveTo>
                  <a:pt x="-1" y="0"/>
                </a:moveTo>
                <a:cubicBezTo>
                  <a:pt x="5157" y="0"/>
                  <a:pt x="10144" y="1845"/>
                  <a:pt x="14059" y="5201"/>
                </a:cubicBezTo>
                <a:lnTo>
                  <a:pt x="0" y="21600"/>
                </a:lnTo>
                <a:close/>
              </a:path>
            </a:pathLst>
          </a:custGeom>
          <a:noFill/>
          <a:ln w="9525">
            <a:solidFill>
              <a:srgbClr val="000000"/>
            </a:solidFill>
            <a:round/>
            <a:headEnd/>
            <a:tailEnd/>
          </a:ln>
        </p:spPr>
        <p:txBody>
          <a:bodyPr/>
          <a:lstStyle/>
          <a:p>
            <a:endParaRPr lang="en-US"/>
          </a:p>
        </p:txBody>
      </p:sp>
      <p:sp>
        <p:nvSpPr>
          <p:cNvPr id="54297" name="Text Box 25"/>
          <p:cNvSpPr txBox="1">
            <a:spLocks noChangeArrowheads="1"/>
          </p:cNvSpPr>
          <p:nvPr/>
        </p:nvSpPr>
        <p:spPr bwMode="auto">
          <a:xfrm>
            <a:off x="2771775" y="5365750"/>
            <a:ext cx="1439863" cy="409575"/>
          </a:xfrm>
          <a:prstGeom prst="rect">
            <a:avLst/>
          </a:prstGeom>
          <a:noFill/>
          <a:ln w="9525">
            <a:noFill/>
            <a:miter lim="800000"/>
            <a:headEnd/>
            <a:tailEnd/>
          </a:ln>
        </p:spPr>
        <p:txBody>
          <a:bodyPr/>
          <a:lstStyle/>
          <a:p>
            <a:pPr algn="ctr"/>
            <a:r>
              <a:rPr lang="en-GB" altLang="zh-CN" sz="2400" i="1">
                <a:latin typeface="Times New Roman" pitchFamily="18" charset="0"/>
                <a:ea typeface="SimSun" pitchFamily="2" charset="-122"/>
              </a:rPr>
              <a:t>B </a:t>
            </a:r>
            <a:r>
              <a:rPr lang="en-GB" altLang="zh-CN" sz="2400">
                <a:ea typeface="SimSun" pitchFamily="2" charset="-122"/>
              </a:rPr>
              <a:t>= 50 T</a:t>
            </a:r>
            <a:endParaRPr lang="en-GB" sz="2400"/>
          </a:p>
        </p:txBody>
      </p:sp>
      <p:sp>
        <p:nvSpPr>
          <p:cNvPr id="54298" name="Text Box 26"/>
          <p:cNvSpPr txBox="1">
            <a:spLocks noChangeArrowheads="1"/>
          </p:cNvSpPr>
          <p:nvPr/>
        </p:nvSpPr>
        <p:spPr bwMode="auto">
          <a:xfrm>
            <a:off x="611188" y="4956175"/>
            <a:ext cx="2128837" cy="409575"/>
          </a:xfrm>
          <a:prstGeom prst="rect">
            <a:avLst/>
          </a:prstGeom>
          <a:noFill/>
          <a:ln w="9525">
            <a:noFill/>
            <a:miter lim="800000"/>
            <a:headEnd/>
            <a:tailEnd/>
          </a:ln>
        </p:spPr>
        <p:txBody>
          <a:bodyPr/>
          <a:lstStyle/>
          <a:p>
            <a:pPr algn="ctr"/>
            <a:r>
              <a:rPr lang="en-GB" altLang="zh-CN" sz="2400" i="1">
                <a:latin typeface="Times New Roman" pitchFamily="18" charset="0"/>
                <a:ea typeface="SimSun" pitchFamily="2" charset="-122"/>
              </a:rPr>
              <a:t>A </a:t>
            </a:r>
            <a:r>
              <a:rPr lang="en-GB" altLang="zh-CN" sz="2400">
                <a:ea typeface="SimSun" pitchFamily="2" charset="-122"/>
              </a:rPr>
              <a:t>= 0.20 m</a:t>
            </a:r>
            <a:r>
              <a:rPr lang="en-GB" altLang="zh-CN" sz="2400" baseline="30000">
                <a:ea typeface="SimSun" pitchFamily="2" charset="-122"/>
              </a:rPr>
              <a:t>2</a:t>
            </a:r>
            <a:endParaRPr lang="en-GB" sz="2400"/>
          </a:p>
        </p:txBody>
      </p:sp>
      <p:sp>
        <p:nvSpPr>
          <p:cNvPr id="54299" name="Text Box 27"/>
          <p:cNvSpPr txBox="1">
            <a:spLocks noChangeArrowheads="1"/>
          </p:cNvSpPr>
          <p:nvPr/>
        </p:nvSpPr>
        <p:spPr bwMode="auto">
          <a:xfrm>
            <a:off x="2268538" y="3800475"/>
            <a:ext cx="1814512" cy="409575"/>
          </a:xfrm>
          <a:prstGeom prst="rect">
            <a:avLst/>
          </a:prstGeom>
          <a:noFill/>
          <a:ln w="9525">
            <a:noFill/>
            <a:miter lim="800000"/>
            <a:headEnd/>
            <a:tailEnd/>
          </a:ln>
        </p:spPr>
        <p:txBody>
          <a:bodyPr/>
          <a:lstStyle/>
          <a:p>
            <a:pPr algn="ctr"/>
            <a:r>
              <a:rPr lang="en-GB" altLang="zh-CN" sz="2400" i="1">
                <a:latin typeface="Times New Roman" pitchFamily="18" charset="0"/>
                <a:ea typeface="SimSun" pitchFamily="2" charset="-122"/>
              </a:rPr>
              <a:t>θ </a:t>
            </a:r>
            <a:r>
              <a:rPr lang="en-GB" altLang="zh-CN" sz="2400">
                <a:ea typeface="SimSun" pitchFamily="2" charset="-122"/>
              </a:rPr>
              <a:t>= 60°</a:t>
            </a:r>
            <a:endParaRPr lang="en-GB" sz="24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GB" sz="3800"/>
              <a:t>Example 1: </a:t>
            </a:r>
            <a:r>
              <a:rPr lang="en-US" sz="3800"/>
              <a:t>Determination of magnetic flux</a:t>
            </a:r>
            <a:endParaRPr lang="en-GB" sz="3800"/>
          </a:p>
        </p:txBody>
      </p:sp>
      <p:sp>
        <p:nvSpPr>
          <p:cNvPr id="56323" name="Rectangle 3"/>
          <p:cNvSpPr>
            <a:spLocks noGrp="1" noChangeArrowheads="1"/>
          </p:cNvSpPr>
          <p:nvPr>
            <p:ph type="body" idx="1"/>
          </p:nvPr>
        </p:nvSpPr>
        <p:spPr>
          <a:xfrm>
            <a:off x="609600" y="1600200"/>
            <a:ext cx="7924800" cy="1684338"/>
          </a:xfrm>
        </p:spPr>
        <p:txBody>
          <a:bodyPr/>
          <a:lstStyle/>
          <a:p>
            <a:pPr>
              <a:lnSpc>
                <a:spcPct val="80000"/>
              </a:lnSpc>
            </a:pPr>
            <a:r>
              <a:rPr lang="en-US" sz="2400"/>
              <a:t>A flat rectangular loop of wire is placed in a uniform magnetic field which is directed at an angle to the normal of the loop. (For clarity, only one row of arrows is drawn to represent the uniform magnetic field.) What is the magnetic flux through the loop? </a:t>
            </a:r>
            <a:endParaRPr lang="en-GB" sz="2400"/>
          </a:p>
        </p:txBody>
      </p:sp>
      <p:sp>
        <p:nvSpPr>
          <p:cNvPr id="56324" name="AutoShape 4"/>
          <p:cNvSpPr>
            <a:spLocks noChangeAspect="1" noChangeArrowheads="1"/>
          </p:cNvSpPr>
          <p:nvPr/>
        </p:nvSpPr>
        <p:spPr bwMode="auto">
          <a:xfrm>
            <a:off x="1187450" y="3441700"/>
            <a:ext cx="3384550" cy="2508250"/>
          </a:xfrm>
          <a:prstGeom prst="rect">
            <a:avLst/>
          </a:prstGeom>
          <a:noFill/>
          <a:ln w="9525">
            <a:noFill/>
            <a:miter lim="800000"/>
            <a:headEnd/>
            <a:tailEnd/>
          </a:ln>
        </p:spPr>
        <p:txBody>
          <a:bodyPr/>
          <a:lstStyle/>
          <a:p>
            <a:endParaRPr lang="en-US"/>
          </a:p>
        </p:txBody>
      </p:sp>
      <p:sp>
        <p:nvSpPr>
          <p:cNvPr id="56325" name="Line 5"/>
          <p:cNvSpPr>
            <a:spLocks noChangeShapeType="1"/>
          </p:cNvSpPr>
          <p:nvPr/>
        </p:nvSpPr>
        <p:spPr bwMode="auto">
          <a:xfrm>
            <a:off x="2257425" y="4719638"/>
            <a:ext cx="571500" cy="641350"/>
          </a:xfrm>
          <a:prstGeom prst="line">
            <a:avLst/>
          </a:prstGeom>
          <a:noFill/>
          <a:ln w="9525">
            <a:solidFill>
              <a:srgbClr val="000000"/>
            </a:solidFill>
            <a:round/>
            <a:headEnd/>
            <a:tailEnd type="arrow" w="med" len="med"/>
          </a:ln>
        </p:spPr>
        <p:txBody>
          <a:bodyPr/>
          <a:lstStyle/>
          <a:p>
            <a:endParaRPr lang="en-US"/>
          </a:p>
        </p:txBody>
      </p:sp>
      <p:sp>
        <p:nvSpPr>
          <p:cNvPr id="56326" name="Line 6"/>
          <p:cNvSpPr>
            <a:spLocks noChangeShapeType="1"/>
          </p:cNvSpPr>
          <p:nvPr/>
        </p:nvSpPr>
        <p:spPr bwMode="auto">
          <a:xfrm>
            <a:off x="2212975" y="4438650"/>
            <a:ext cx="820738" cy="922338"/>
          </a:xfrm>
          <a:prstGeom prst="line">
            <a:avLst/>
          </a:prstGeom>
          <a:noFill/>
          <a:ln w="9525">
            <a:solidFill>
              <a:srgbClr val="000000"/>
            </a:solidFill>
            <a:round/>
            <a:headEnd/>
            <a:tailEnd type="arrow" w="med" len="med"/>
          </a:ln>
        </p:spPr>
        <p:txBody>
          <a:bodyPr/>
          <a:lstStyle/>
          <a:p>
            <a:endParaRPr lang="en-US"/>
          </a:p>
        </p:txBody>
      </p:sp>
      <p:sp>
        <p:nvSpPr>
          <p:cNvPr id="56327" name="Line 7"/>
          <p:cNvSpPr>
            <a:spLocks noChangeShapeType="1"/>
          </p:cNvSpPr>
          <p:nvPr/>
        </p:nvSpPr>
        <p:spPr bwMode="auto">
          <a:xfrm>
            <a:off x="2417763" y="4438650"/>
            <a:ext cx="820737" cy="922338"/>
          </a:xfrm>
          <a:prstGeom prst="line">
            <a:avLst/>
          </a:prstGeom>
          <a:noFill/>
          <a:ln w="9525">
            <a:solidFill>
              <a:srgbClr val="000000"/>
            </a:solidFill>
            <a:round/>
            <a:headEnd/>
            <a:tailEnd type="arrow" w="med" len="med"/>
          </a:ln>
        </p:spPr>
        <p:txBody>
          <a:bodyPr/>
          <a:lstStyle/>
          <a:p>
            <a:endParaRPr lang="en-US"/>
          </a:p>
        </p:txBody>
      </p:sp>
      <p:sp>
        <p:nvSpPr>
          <p:cNvPr id="56328" name="Line 8"/>
          <p:cNvSpPr>
            <a:spLocks noChangeShapeType="1"/>
          </p:cNvSpPr>
          <p:nvPr/>
        </p:nvSpPr>
        <p:spPr bwMode="auto">
          <a:xfrm>
            <a:off x="2622550" y="4438650"/>
            <a:ext cx="820738" cy="922338"/>
          </a:xfrm>
          <a:prstGeom prst="line">
            <a:avLst/>
          </a:prstGeom>
          <a:noFill/>
          <a:ln w="9525">
            <a:solidFill>
              <a:srgbClr val="000000"/>
            </a:solidFill>
            <a:round/>
            <a:headEnd/>
            <a:tailEnd type="arrow" w="med" len="med"/>
          </a:ln>
        </p:spPr>
        <p:txBody>
          <a:bodyPr/>
          <a:lstStyle/>
          <a:p>
            <a:endParaRPr lang="en-US"/>
          </a:p>
        </p:txBody>
      </p:sp>
      <p:sp>
        <p:nvSpPr>
          <p:cNvPr id="56329" name="Line 9"/>
          <p:cNvSpPr>
            <a:spLocks noChangeShapeType="1"/>
          </p:cNvSpPr>
          <p:nvPr/>
        </p:nvSpPr>
        <p:spPr bwMode="auto">
          <a:xfrm>
            <a:off x="2828925" y="4438650"/>
            <a:ext cx="820738" cy="922338"/>
          </a:xfrm>
          <a:prstGeom prst="line">
            <a:avLst/>
          </a:prstGeom>
          <a:noFill/>
          <a:ln w="9525">
            <a:solidFill>
              <a:srgbClr val="000000"/>
            </a:solidFill>
            <a:round/>
            <a:headEnd/>
            <a:tailEnd type="arrow" w="med" len="med"/>
          </a:ln>
        </p:spPr>
        <p:txBody>
          <a:bodyPr/>
          <a:lstStyle/>
          <a:p>
            <a:endParaRPr lang="en-US"/>
          </a:p>
        </p:txBody>
      </p:sp>
      <p:sp>
        <p:nvSpPr>
          <p:cNvPr id="56330" name="Line 10"/>
          <p:cNvSpPr>
            <a:spLocks noChangeShapeType="1"/>
          </p:cNvSpPr>
          <p:nvPr/>
        </p:nvSpPr>
        <p:spPr bwMode="auto">
          <a:xfrm>
            <a:off x="3033713" y="4438650"/>
            <a:ext cx="820737" cy="922338"/>
          </a:xfrm>
          <a:prstGeom prst="line">
            <a:avLst/>
          </a:prstGeom>
          <a:noFill/>
          <a:ln w="9525">
            <a:solidFill>
              <a:srgbClr val="000000"/>
            </a:solidFill>
            <a:round/>
            <a:headEnd/>
            <a:tailEnd type="arrow" w="med" len="med"/>
          </a:ln>
        </p:spPr>
        <p:txBody>
          <a:bodyPr/>
          <a:lstStyle/>
          <a:p>
            <a:endParaRPr lang="en-US"/>
          </a:p>
        </p:txBody>
      </p:sp>
      <p:sp>
        <p:nvSpPr>
          <p:cNvPr id="56331" name="Line 11"/>
          <p:cNvSpPr>
            <a:spLocks noChangeShapeType="1"/>
          </p:cNvSpPr>
          <p:nvPr/>
        </p:nvSpPr>
        <p:spPr bwMode="auto">
          <a:xfrm>
            <a:off x="3238500" y="4438650"/>
            <a:ext cx="820738" cy="922338"/>
          </a:xfrm>
          <a:prstGeom prst="line">
            <a:avLst/>
          </a:prstGeom>
          <a:noFill/>
          <a:ln w="9525">
            <a:solidFill>
              <a:srgbClr val="000000"/>
            </a:solidFill>
            <a:round/>
            <a:headEnd/>
            <a:tailEnd type="arrow" w="med" len="med"/>
          </a:ln>
        </p:spPr>
        <p:txBody>
          <a:bodyPr/>
          <a:lstStyle/>
          <a:p>
            <a:endParaRPr lang="en-US"/>
          </a:p>
        </p:txBody>
      </p:sp>
      <p:sp>
        <p:nvSpPr>
          <p:cNvPr id="56332" name="Line 12"/>
          <p:cNvSpPr>
            <a:spLocks noChangeShapeType="1"/>
          </p:cNvSpPr>
          <p:nvPr/>
        </p:nvSpPr>
        <p:spPr bwMode="auto">
          <a:xfrm>
            <a:off x="3443288" y="4438650"/>
            <a:ext cx="820737" cy="922338"/>
          </a:xfrm>
          <a:prstGeom prst="line">
            <a:avLst/>
          </a:prstGeom>
          <a:noFill/>
          <a:ln w="9525">
            <a:solidFill>
              <a:srgbClr val="000000"/>
            </a:solidFill>
            <a:round/>
            <a:headEnd/>
            <a:tailEnd type="arrow" w="med" len="med"/>
          </a:ln>
        </p:spPr>
        <p:txBody>
          <a:bodyPr/>
          <a:lstStyle/>
          <a:p>
            <a:endParaRPr lang="en-US"/>
          </a:p>
        </p:txBody>
      </p:sp>
      <p:sp>
        <p:nvSpPr>
          <p:cNvPr id="56333" name="AutoShape 13"/>
          <p:cNvSpPr>
            <a:spLocks noChangeArrowheads="1"/>
          </p:cNvSpPr>
          <p:nvPr/>
        </p:nvSpPr>
        <p:spPr bwMode="auto">
          <a:xfrm>
            <a:off x="2079625" y="4233863"/>
            <a:ext cx="1430338" cy="530225"/>
          </a:xfrm>
          <a:prstGeom prst="parallelogram">
            <a:avLst>
              <a:gd name="adj" fmla="val 67440"/>
            </a:avLst>
          </a:prstGeom>
          <a:solidFill>
            <a:srgbClr val="FFFFFF"/>
          </a:solidFill>
          <a:ln w="9525">
            <a:solidFill>
              <a:srgbClr val="000000"/>
            </a:solidFill>
            <a:miter lim="800000"/>
            <a:headEnd/>
            <a:tailEnd/>
          </a:ln>
        </p:spPr>
        <p:txBody>
          <a:bodyPr/>
          <a:lstStyle/>
          <a:p>
            <a:endParaRPr lang="en-US"/>
          </a:p>
        </p:txBody>
      </p:sp>
      <p:sp>
        <p:nvSpPr>
          <p:cNvPr id="56334" name="Line 14"/>
          <p:cNvSpPr>
            <a:spLocks noChangeShapeType="1"/>
          </p:cNvSpPr>
          <p:nvPr/>
        </p:nvSpPr>
        <p:spPr bwMode="auto">
          <a:xfrm flipH="1">
            <a:off x="2828925" y="3441700"/>
            <a:ext cx="0" cy="996950"/>
          </a:xfrm>
          <a:prstGeom prst="line">
            <a:avLst/>
          </a:prstGeom>
          <a:noFill/>
          <a:ln w="9525">
            <a:solidFill>
              <a:srgbClr val="000000"/>
            </a:solidFill>
            <a:prstDash val="lgDash"/>
            <a:round/>
            <a:headEnd/>
            <a:tailEnd/>
          </a:ln>
        </p:spPr>
        <p:txBody>
          <a:bodyPr/>
          <a:lstStyle/>
          <a:p>
            <a:endParaRPr lang="en-US"/>
          </a:p>
        </p:txBody>
      </p:sp>
      <p:sp>
        <p:nvSpPr>
          <p:cNvPr id="56335" name="Line 15"/>
          <p:cNvSpPr>
            <a:spLocks noChangeShapeType="1"/>
          </p:cNvSpPr>
          <p:nvPr/>
        </p:nvSpPr>
        <p:spPr bwMode="auto">
          <a:xfrm>
            <a:off x="1187450" y="3516313"/>
            <a:ext cx="1008063" cy="1133475"/>
          </a:xfrm>
          <a:prstGeom prst="line">
            <a:avLst/>
          </a:prstGeom>
          <a:noFill/>
          <a:ln w="9525">
            <a:solidFill>
              <a:srgbClr val="000000"/>
            </a:solidFill>
            <a:round/>
            <a:headEnd/>
            <a:tailEnd/>
          </a:ln>
        </p:spPr>
        <p:txBody>
          <a:bodyPr/>
          <a:lstStyle/>
          <a:p>
            <a:endParaRPr lang="en-US"/>
          </a:p>
        </p:txBody>
      </p:sp>
      <p:sp>
        <p:nvSpPr>
          <p:cNvPr id="56336" name="Line 16"/>
          <p:cNvSpPr>
            <a:spLocks noChangeShapeType="1"/>
          </p:cNvSpPr>
          <p:nvPr/>
        </p:nvSpPr>
        <p:spPr bwMode="auto">
          <a:xfrm>
            <a:off x="1392238" y="3516313"/>
            <a:ext cx="962025" cy="1081087"/>
          </a:xfrm>
          <a:prstGeom prst="line">
            <a:avLst/>
          </a:prstGeom>
          <a:noFill/>
          <a:ln w="9525">
            <a:solidFill>
              <a:srgbClr val="000000"/>
            </a:solidFill>
            <a:round/>
            <a:headEnd/>
            <a:tailEnd/>
          </a:ln>
        </p:spPr>
        <p:txBody>
          <a:bodyPr/>
          <a:lstStyle/>
          <a:p>
            <a:endParaRPr lang="en-US"/>
          </a:p>
        </p:txBody>
      </p:sp>
      <p:sp>
        <p:nvSpPr>
          <p:cNvPr id="56337" name="Line 17"/>
          <p:cNvSpPr>
            <a:spLocks noChangeShapeType="1"/>
          </p:cNvSpPr>
          <p:nvPr/>
        </p:nvSpPr>
        <p:spPr bwMode="auto">
          <a:xfrm>
            <a:off x="1597025" y="3516313"/>
            <a:ext cx="873125" cy="981075"/>
          </a:xfrm>
          <a:prstGeom prst="line">
            <a:avLst/>
          </a:prstGeom>
          <a:noFill/>
          <a:ln w="9525">
            <a:solidFill>
              <a:srgbClr val="000000"/>
            </a:solidFill>
            <a:round/>
            <a:headEnd/>
            <a:tailEnd/>
          </a:ln>
        </p:spPr>
        <p:txBody>
          <a:bodyPr/>
          <a:lstStyle/>
          <a:p>
            <a:endParaRPr lang="en-US"/>
          </a:p>
        </p:txBody>
      </p:sp>
      <p:sp>
        <p:nvSpPr>
          <p:cNvPr id="56338" name="Line 18"/>
          <p:cNvSpPr>
            <a:spLocks noChangeShapeType="1"/>
          </p:cNvSpPr>
          <p:nvPr/>
        </p:nvSpPr>
        <p:spPr bwMode="auto">
          <a:xfrm>
            <a:off x="1803400" y="3516313"/>
            <a:ext cx="819150" cy="922337"/>
          </a:xfrm>
          <a:prstGeom prst="line">
            <a:avLst/>
          </a:prstGeom>
          <a:noFill/>
          <a:ln w="9525">
            <a:solidFill>
              <a:srgbClr val="000000"/>
            </a:solidFill>
            <a:round/>
            <a:headEnd/>
            <a:tailEnd/>
          </a:ln>
        </p:spPr>
        <p:txBody>
          <a:bodyPr/>
          <a:lstStyle/>
          <a:p>
            <a:endParaRPr lang="en-US"/>
          </a:p>
        </p:txBody>
      </p:sp>
      <p:sp>
        <p:nvSpPr>
          <p:cNvPr id="56339" name="Line 19"/>
          <p:cNvSpPr>
            <a:spLocks noChangeShapeType="1"/>
          </p:cNvSpPr>
          <p:nvPr/>
        </p:nvSpPr>
        <p:spPr bwMode="auto">
          <a:xfrm>
            <a:off x="2008188" y="3516313"/>
            <a:ext cx="820737" cy="922337"/>
          </a:xfrm>
          <a:prstGeom prst="line">
            <a:avLst/>
          </a:prstGeom>
          <a:noFill/>
          <a:ln w="9525">
            <a:solidFill>
              <a:srgbClr val="000000"/>
            </a:solidFill>
            <a:round/>
            <a:headEnd/>
            <a:tailEnd/>
          </a:ln>
        </p:spPr>
        <p:txBody>
          <a:bodyPr/>
          <a:lstStyle/>
          <a:p>
            <a:endParaRPr lang="en-US"/>
          </a:p>
        </p:txBody>
      </p:sp>
      <p:sp>
        <p:nvSpPr>
          <p:cNvPr id="56340" name="Line 20"/>
          <p:cNvSpPr>
            <a:spLocks noChangeShapeType="1"/>
          </p:cNvSpPr>
          <p:nvPr/>
        </p:nvSpPr>
        <p:spPr bwMode="auto">
          <a:xfrm>
            <a:off x="2212975" y="3516313"/>
            <a:ext cx="820738" cy="922337"/>
          </a:xfrm>
          <a:prstGeom prst="line">
            <a:avLst/>
          </a:prstGeom>
          <a:noFill/>
          <a:ln w="9525">
            <a:solidFill>
              <a:srgbClr val="000000"/>
            </a:solidFill>
            <a:round/>
            <a:headEnd/>
            <a:tailEnd/>
          </a:ln>
        </p:spPr>
        <p:txBody>
          <a:bodyPr/>
          <a:lstStyle/>
          <a:p>
            <a:endParaRPr lang="en-US"/>
          </a:p>
        </p:txBody>
      </p:sp>
      <p:sp>
        <p:nvSpPr>
          <p:cNvPr id="56341" name="Line 21"/>
          <p:cNvSpPr>
            <a:spLocks noChangeShapeType="1"/>
          </p:cNvSpPr>
          <p:nvPr/>
        </p:nvSpPr>
        <p:spPr bwMode="auto">
          <a:xfrm>
            <a:off x="2417763" y="3516313"/>
            <a:ext cx="766762" cy="862012"/>
          </a:xfrm>
          <a:prstGeom prst="line">
            <a:avLst/>
          </a:prstGeom>
          <a:noFill/>
          <a:ln w="9525">
            <a:solidFill>
              <a:srgbClr val="000000"/>
            </a:solidFill>
            <a:round/>
            <a:headEnd/>
            <a:tailEnd/>
          </a:ln>
        </p:spPr>
        <p:txBody>
          <a:bodyPr/>
          <a:lstStyle/>
          <a:p>
            <a:endParaRPr lang="en-US"/>
          </a:p>
        </p:txBody>
      </p:sp>
      <p:sp>
        <p:nvSpPr>
          <p:cNvPr id="56342" name="Line 22"/>
          <p:cNvSpPr>
            <a:spLocks noChangeShapeType="1"/>
          </p:cNvSpPr>
          <p:nvPr/>
        </p:nvSpPr>
        <p:spPr bwMode="auto">
          <a:xfrm>
            <a:off x="2622550" y="3516313"/>
            <a:ext cx="727075" cy="817562"/>
          </a:xfrm>
          <a:prstGeom prst="line">
            <a:avLst/>
          </a:prstGeom>
          <a:noFill/>
          <a:ln w="9525">
            <a:solidFill>
              <a:srgbClr val="000000"/>
            </a:solidFill>
            <a:round/>
            <a:headEnd/>
            <a:tailEnd/>
          </a:ln>
        </p:spPr>
        <p:txBody>
          <a:bodyPr/>
          <a:lstStyle/>
          <a:p>
            <a:endParaRPr lang="en-US"/>
          </a:p>
        </p:txBody>
      </p:sp>
      <p:sp>
        <p:nvSpPr>
          <p:cNvPr id="56343" name="Arc 23"/>
          <p:cNvSpPr>
            <a:spLocks/>
          </p:cNvSpPr>
          <p:nvPr/>
        </p:nvSpPr>
        <p:spPr bwMode="auto">
          <a:xfrm flipH="1">
            <a:off x="2427288" y="3822700"/>
            <a:ext cx="400050" cy="615950"/>
          </a:xfrm>
          <a:custGeom>
            <a:avLst/>
            <a:gdLst>
              <a:gd name="G0" fmla="+- 0 0 0"/>
              <a:gd name="G1" fmla="+- 21600 0 0"/>
              <a:gd name="G2" fmla="+- 21600 0 0"/>
              <a:gd name="T0" fmla="*/ 0 w 14059"/>
              <a:gd name="T1" fmla="*/ 0 h 21600"/>
              <a:gd name="T2" fmla="*/ 14059 w 14059"/>
              <a:gd name="T3" fmla="*/ 5202 h 21600"/>
              <a:gd name="T4" fmla="*/ 0 w 14059"/>
              <a:gd name="T5" fmla="*/ 21600 h 21600"/>
            </a:gdLst>
            <a:ahLst/>
            <a:cxnLst>
              <a:cxn ang="0">
                <a:pos x="T0" y="T1"/>
              </a:cxn>
              <a:cxn ang="0">
                <a:pos x="T2" y="T3"/>
              </a:cxn>
              <a:cxn ang="0">
                <a:pos x="T4" y="T5"/>
              </a:cxn>
            </a:cxnLst>
            <a:rect l="0" t="0" r="r" b="b"/>
            <a:pathLst>
              <a:path w="14059" h="21600" fill="none" extrusionOk="0">
                <a:moveTo>
                  <a:pt x="-1" y="0"/>
                </a:moveTo>
                <a:cubicBezTo>
                  <a:pt x="5157" y="0"/>
                  <a:pt x="10144" y="1845"/>
                  <a:pt x="14059" y="5201"/>
                </a:cubicBezTo>
              </a:path>
              <a:path w="14059" h="21600" stroke="0" extrusionOk="0">
                <a:moveTo>
                  <a:pt x="-1" y="0"/>
                </a:moveTo>
                <a:cubicBezTo>
                  <a:pt x="5157" y="0"/>
                  <a:pt x="10144" y="1845"/>
                  <a:pt x="14059" y="5201"/>
                </a:cubicBezTo>
                <a:lnTo>
                  <a:pt x="0" y="21600"/>
                </a:lnTo>
                <a:close/>
              </a:path>
            </a:pathLst>
          </a:custGeom>
          <a:noFill/>
          <a:ln w="9525">
            <a:solidFill>
              <a:srgbClr val="000000"/>
            </a:solidFill>
            <a:round/>
            <a:headEnd/>
            <a:tailEnd/>
          </a:ln>
        </p:spPr>
        <p:txBody>
          <a:bodyPr/>
          <a:lstStyle/>
          <a:p>
            <a:endParaRPr lang="en-US"/>
          </a:p>
        </p:txBody>
      </p:sp>
      <p:sp>
        <p:nvSpPr>
          <p:cNvPr id="56344" name="Text Box 24"/>
          <p:cNvSpPr txBox="1">
            <a:spLocks noChangeArrowheads="1"/>
          </p:cNvSpPr>
          <p:nvPr/>
        </p:nvSpPr>
        <p:spPr bwMode="auto">
          <a:xfrm>
            <a:off x="2771775" y="5365750"/>
            <a:ext cx="1439863" cy="409575"/>
          </a:xfrm>
          <a:prstGeom prst="rect">
            <a:avLst/>
          </a:prstGeom>
          <a:noFill/>
          <a:ln w="9525">
            <a:noFill/>
            <a:miter lim="800000"/>
            <a:headEnd/>
            <a:tailEnd/>
          </a:ln>
        </p:spPr>
        <p:txBody>
          <a:bodyPr/>
          <a:lstStyle/>
          <a:p>
            <a:pPr algn="ctr"/>
            <a:r>
              <a:rPr lang="en-GB" altLang="zh-CN" sz="2400" i="1">
                <a:latin typeface="Times New Roman" pitchFamily="18" charset="0"/>
                <a:ea typeface="SimSun" pitchFamily="2" charset="-122"/>
              </a:rPr>
              <a:t>B </a:t>
            </a:r>
            <a:r>
              <a:rPr lang="en-GB" altLang="zh-CN" sz="2400">
                <a:ea typeface="SimSun" pitchFamily="2" charset="-122"/>
              </a:rPr>
              <a:t>= 50 T</a:t>
            </a:r>
            <a:endParaRPr lang="en-GB" sz="2400"/>
          </a:p>
        </p:txBody>
      </p:sp>
      <p:sp>
        <p:nvSpPr>
          <p:cNvPr id="56345" name="Text Box 25"/>
          <p:cNvSpPr txBox="1">
            <a:spLocks noChangeArrowheads="1"/>
          </p:cNvSpPr>
          <p:nvPr/>
        </p:nvSpPr>
        <p:spPr bwMode="auto">
          <a:xfrm>
            <a:off x="611188" y="4956175"/>
            <a:ext cx="2128837" cy="409575"/>
          </a:xfrm>
          <a:prstGeom prst="rect">
            <a:avLst/>
          </a:prstGeom>
          <a:noFill/>
          <a:ln w="9525">
            <a:noFill/>
            <a:miter lim="800000"/>
            <a:headEnd/>
            <a:tailEnd/>
          </a:ln>
        </p:spPr>
        <p:txBody>
          <a:bodyPr/>
          <a:lstStyle/>
          <a:p>
            <a:pPr algn="ctr"/>
            <a:r>
              <a:rPr lang="en-GB" altLang="zh-CN" sz="2400" i="1">
                <a:latin typeface="Times New Roman" pitchFamily="18" charset="0"/>
                <a:ea typeface="SimSun" pitchFamily="2" charset="-122"/>
              </a:rPr>
              <a:t>A </a:t>
            </a:r>
            <a:r>
              <a:rPr lang="en-GB" altLang="zh-CN" sz="2400">
                <a:ea typeface="SimSun" pitchFamily="2" charset="-122"/>
              </a:rPr>
              <a:t>= 0.20 m</a:t>
            </a:r>
            <a:r>
              <a:rPr lang="en-GB" altLang="zh-CN" sz="2400" baseline="30000">
                <a:ea typeface="SimSun" pitchFamily="2" charset="-122"/>
              </a:rPr>
              <a:t>2</a:t>
            </a:r>
            <a:endParaRPr lang="en-GB" sz="2400"/>
          </a:p>
        </p:txBody>
      </p:sp>
      <p:sp>
        <p:nvSpPr>
          <p:cNvPr id="56346" name="Text Box 26"/>
          <p:cNvSpPr txBox="1">
            <a:spLocks noChangeArrowheads="1"/>
          </p:cNvSpPr>
          <p:nvPr/>
        </p:nvSpPr>
        <p:spPr bwMode="auto">
          <a:xfrm>
            <a:off x="2268538" y="3800475"/>
            <a:ext cx="1814512" cy="409575"/>
          </a:xfrm>
          <a:prstGeom prst="rect">
            <a:avLst/>
          </a:prstGeom>
          <a:noFill/>
          <a:ln w="9525">
            <a:noFill/>
            <a:miter lim="800000"/>
            <a:headEnd/>
            <a:tailEnd/>
          </a:ln>
        </p:spPr>
        <p:txBody>
          <a:bodyPr/>
          <a:lstStyle/>
          <a:p>
            <a:pPr algn="ctr"/>
            <a:r>
              <a:rPr lang="en-GB" altLang="zh-CN" sz="2400" i="1">
                <a:latin typeface="Times New Roman" pitchFamily="18" charset="0"/>
                <a:ea typeface="SimSun" pitchFamily="2" charset="-122"/>
              </a:rPr>
              <a:t>θ </a:t>
            </a:r>
            <a:r>
              <a:rPr lang="en-GB" altLang="zh-CN" sz="2400">
                <a:ea typeface="SimSun" pitchFamily="2" charset="-122"/>
              </a:rPr>
              <a:t>= 60°</a:t>
            </a:r>
            <a:endParaRPr lang="en-GB" sz="24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sz="3800"/>
              <a:t>Example 2:	Effect of orientation of magnetic field on magnetic flux</a:t>
            </a:r>
            <a:endParaRPr lang="en-GB" sz="3800"/>
          </a:p>
        </p:txBody>
      </p:sp>
      <p:sp>
        <p:nvSpPr>
          <p:cNvPr id="58371" name="Rectangle 3"/>
          <p:cNvSpPr>
            <a:spLocks noGrp="1" noChangeArrowheads="1"/>
          </p:cNvSpPr>
          <p:nvPr>
            <p:ph type="body" idx="1"/>
          </p:nvPr>
        </p:nvSpPr>
        <p:spPr>
          <a:xfrm>
            <a:off x="609600" y="1600200"/>
            <a:ext cx="8066088" cy="2549525"/>
          </a:xfrm>
        </p:spPr>
        <p:txBody>
          <a:bodyPr/>
          <a:lstStyle/>
          <a:p>
            <a:pPr>
              <a:lnSpc>
                <a:spcPct val="80000"/>
              </a:lnSpc>
            </a:pPr>
            <a:r>
              <a:rPr lang="en-US" sz="2400"/>
              <a:t>Illustrated is a loop placed at different orientation in a uniform magnetic field (viewed from the side). Which orientation gives </a:t>
            </a:r>
          </a:p>
          <a:p>
            <a:pPr>
              <a:lnSpc>
                <a:spcPct val="80000"/>
              </a:lnSpc>
              <a:buFont typeface="Wingdings" pitchFamily="2" charset="2"/>
              <a:buNone/>
            </a:pPr>
            <a:r>
              <a:rPr lang="en-US" sz="2400"/>
              <a:t>1) zero flux, </a:t>
            </a:r>
          </a:p>
          <a:p>
            <a:pPr>
              <a:lnSpc>
                <a:spcPct val="80000"/>
              </a:lnSpc>
              <a:buFont typeface="Wingdings" pitchFamily="2" charset="2"/>
              <a:buNone/>
            </a:pPr>
            <a:r>
              <a:rPr lang="en-US" sz="2400"/>
              <a:t>2) non-zero but not maximum flux and </a:t>
            </a:r>
          </a:p>
          <a:p>
            <a:pPr>
              <a:lnSpc>
                <a:spcPct val="80000"/>
              </a:lnSpc>
              <a:buFont typeface="Wingdings" pitchFamily="2" charset="2"/>
              <a:buNone/>
            </a:pPr>
            <a:r>
              <a:rPr lang="en-US" sz="2400"/>
              <a:t>3) maximum flux?</a:t>
            </a:r>
          </a:p>
          <a:p>
            <a:pPr>
              <a:lnSpc>
                <a:spcPct val="80000"/>
              </a:lnSpc>
              <a:buFont typeface="Wingdings" pitchFamily="2" charset="2"/>
              <a:buNone/>
            </a:pPr>
            <a:r>
              <a:rPr lang="en-US" sz="2400"/>
              <a:t>                  (a)		(b)		(c)</a:t>
            </a:r>
            <a:endParaRPr lang="en-GB" sz="2400"/>
          </a:p>
        </p:txBody>
      </p:sp>
      <p:grpSp>
        <p:nvGrpSpPr>
          <p:cNvPr id="58373" name="Group 5"/>
          <p:cNvGrpSpPr>
            <a:grpSpLocks noChangeAspect="1"/>
          </p:cNvGrpSpPr>
          <p:nvPr/>
        </p:nvGrpSpPr>
        <p:grpSpPr bwMode="auto">
          <a:xfrm>
            <a:off x="1116013" y="3860800"/>
            <a:ext cx="7056437" cy="1763713"/>
            <a:chOff x="3143" y="11116"/>
            <a:chExt cx="7360" cy="1841"/>
          </a:xfrm>
        </p:grpSpPr>
        <p:sp>
          <p:nvSpPr>
            <p:cNvPr id="58374" name="AutoShape 6"/>
            <p:cNvSpPr>
              <a:spLocks noChangeAspect="1" noChangeArrowheads="1"/>
            </p:cNvSpPr>
            <p:nvPr/>
          </p:nvSpPr>
          <p:spPr bwMode="auto">
            <a:xfrm>
              <a:off x="3143" y="11116"/>
              <a:ext cx="7360" cy="1841"/>
            </a:xfrm>
            <a:prstGeom prst="rect">
              <a:avLst/>
            </a:prstGeom>
            <a:noFill/>
            <a:ln w="9525">
              <a:noFill/>
              <a:miter lim="800000"/>
              <a:headEnd/>
              <a:tailEnd/>
            </a:ln>
          </p:spPr>
          <p:txBody>
            <a:bodyPr/>
            <a:lstStyle/>
            <a:p>
              <a:endParaRPr lang="en-US"/>
            </a:p>
          </p:txBody>
        </p:sp>
        <p:sp>
          <p:nvSpPr>
            <p:cNvPr id="58375" name="Line 7"/>
            <p:cNvSpPr>
              <a:spLocks noChangeShapeType="1"/>
            </p:cNvSpPr>
            <p:nvPr/>
          </p:nvSpPr>
          <p:spPr bwMode="auto">
            <a:xfrm>
              <a:off x="3603" y="11346"/>
              <a:ext cx="6900" cy="1"/>
            </a:xfrm>
            <a:prstGeom prst="line">
              <a:avLst/>
            </a:prstGeom>
            <a:noFill/>
            <a:ln w="9525">
              <a:solidFill>
                <a:srgbClr val="000000"/>
              </a:solidFill>
              <a:round/>
              <a:headEnd/>
              <a:tailEnd type="arrow" w="med" len="med"/>
            </a:ln>
          </p:spPr>
          <p:txBody>
            <a:bodyPr/>
            <a:lstStyle/>
            <a:p>
              <a:endParaRPr lang="en-US"/>
            </a:p>
          </p:txBody>
        </p:sp>
        <p:sp>
          <p:nvSpPr>
            <p:cNvPr id="58376" name="Line 8"/>
            <p:cNvSpPr>
              <a:spLocks noChangeShapeType="1"/>
            </p:cNvSpPr>
            <p:nvPr/>
          </p:nvSpPr>
          <p:spPr bwMode="auto">
            <a:xfrm>
              <a:off x="3603" y="11576"/>
              <a:ext cx="6900" cy="1"/>
            </a:xfrm>
            <a:prstGeom prst="line">
              <a:avLst/>
            </a:prstGeom>
            <a:noFill/>
            <a:ln w="9525">
              <a:solidFill>
                <a:srgbClr val="000000"/>
              </a:solidFill>
              <a:round/>
              <a:headEnd/>
              <a:tailEnd type="arrow" w="med" len="med"/>
            </a:ln>
          </p:spPr>
          <p:txBody>
            <a:bodyPr/>
            <a:lstStyle/>
            <a:p>
              <a:endParaRPr lang="en-US"/>
            </a:p>
          </p:txBody>
        </p:sp>
        <p:sp>
          <p:nvSpPr>
            <p:cNvPr id="58377" name="Line 9"/>
            <p:cNvSpPr>
              <a:spLocks noChangeShapeType="1"/>
            </p:cNvSpPr>
            <p:nvPr/>
          </p:nvSpPr>
          <p:spPr bwMode="auto">
            <a:xfrm>
              <a:off x="3603" y="11806"/>
              <a:ext cx="6900" cy="1"/>
            </a:xfrm>
            <a:prstGeom prst="line">
              <a:avLst/>
            </a:prstGeom>
            <a:noFill/>
            <a:ln w="9525">
              <a:solidFill>
                <a:srgbClr val="000000"/>
              </a:solidFill>
              <a:round/>
              <a:headEnd/>
              <a:tailEnd type="arrow" w="med" len="med"/>
            </a:ln>
          </p:spPr>
          <p:txBody>
            <a:bodyPr/>
            <a:lstStyle/>
            <a:p>
              <a:endParaRPr lang="en-US"/>
            </a:p>
          </p:txBody>
        </p:sp>
        <p:sp>
          <p:nvSpPr>
            <p:cNvPr id="58378" name="Line 10"/>
            <p:cNvSpPr>
              <a:spLocks noChangeShapeType="1"/>
            </p:cNvSpPr>
            <p:nvPr/>
          </p:nvSpPr>
          <p:spPr bwMode="auto">
            <a:xfrm>
              <a:off x="3603" y="12036"/>
              <a:ext cx="6900" cy="1"/>
            </a:xfrm>
            <a:prstGeom prst="line">
              <a:avLst/>
            </a:prstGeom>
            <a:noFill/>
            <a:ln w="9525">
              <a:solidFill>
                <a:srgbClr val="000000"/>
              </a:solidFill>
              <a:round/>
              <a:headEnd/>
              <a:tailEnd type="arrow" w="med" len="med"/>
            </a:ln>
          </p:spPr>
          <p:txBody>
            <a:bodyPr/>
            <a:lstStyle/>
            <a:p>
              <a:endParaRPr lang="en-US"/>
            </a:p>
          </p:txBody>
        </p:sp>
        <p:sp>
          <p:nvSpPr>
            <p:cNvPr id="58379" name="Line 11"/>
            <p:cNvSpPr>
              <a:spLocks noChangeShapeType="1"/>
            </p:cNvSpPr>
            <p:nvPr/>
          </p:nvSpPr>
          <p:spPr bwMode="auto">
            <a:xfrm>
              <a:off x="3603" y="12266"/>
              <a:ext cx="6900" cy="1"/>
            </a:xfrm>
            <a:prstGeom prst="line">
              <a:avLst/>
            </a:prstGeom>
            <a:noFill/>
            <a:ln w="9525">
              <a:solidFill>
                <a:srgbClr val="000000"/>
              </a:solidFill>
              <a:round/>
              <a:headEnd/>
              <a:tailEnd type="arrow" w="med" len="med"/>
            </a:ln>
          </p:spPr>
          <p:txBody>
            <a:bodyPr/>
            <a:lstStyle/>
            <a:p>
              <a:endParaRPr lang="en-US"/>
            </a:p>
          </p:txBody>
        </p:sp>
        <p:sp>
          <p:nvSpPr>
            <p:cNvPr id="58380" name="Line 12"/>
            <p:cNvSpPr>
              <a:spLocks noChangeShapeType="1"/>
            </p:cNvSpPr>
            <p:nvPr/>
          </p:nvSpPr>
          <p:spPr bwMode="auto">
            <a:xfrm>
              <a:off x="3603" y="12496"/>
              <a:ext cx="6900" cy="1"/>
            </a:xfrm>
            <a:prstGeom prst="line">
              <a:avLst/>
            </a:prstGeom>
            <a:noFill/>
            <a:ln w="9525">
              <a:solidFill>
                <a:srgbClr val="000000"/>
              </a:solidFill>
              <a:round/>
              <a:headEnd/>
              <a:tailEnd type="arrow" w="med" len="med"/>
            </a:ln>
          </p:spPr>
          <p:txBody>
            <a:bodyPr/>
            <a:lstStyle/>
            <a:p>
              <a:endParaRPr lang="en-US"/>
            </a:p>
          </p:txBody>
        </p:sp>
        <p:sp>
          <p:nvSpPr>
            <p:cNvPr id="58381" name="Line 13"/>
            <p:cNvSpPr>
              <a:spLocks noChangeShapeType="1"/>
            </p:cNvSpPr>
            <p:nvPr/>
          </p:nvSpPr>
          <p:spPr bwMode="auto">
            <a:xfrm>
              <a:off x="3603" y="12726"/>
              <a:ext cx="6900" cy="1"/>
            </a:xfrm>
            <a:prstGeom prst="line">
              <a:avLst/>
            </a:prstGeom>
            <a:noFill/>
            <a:ln w="9525">
              <a:solidFill>
                <a:srgbClr val="000000"/>
              </a:solidFill>
              <a:round/>
              <a:headEnd/>
              <a:tailEnd type="arrow" w="med" len="med"/>
            </a:ln>
          </p:spPr>
          <p:txBody>
            <a:bodyPr/>
            <a:lstStyle/>
            <a:p>
              <a:endParaRPr lang="en-US"/>
            </a:p>
          </p:txBody>
        </p:sp>
        <p:sp>
          <p:nvSpPr>
            <p:cNvPr id="58382" name="Line 14"/>
            <p:cNvSpPr>
              <a:spLocks noChangeShapeType="1"/>
            </p:cNvSpPr>
            <p:nvPr/>
          </p:nvSpPr>
          <p:spPr bwMode="auto">
            <a:xfrm>
              <a:off x="3603" y="12956"/>
              <a:ext cx="6900" cy="1"/>
            </a:xfrm>
            <a:prstGeom prst="line">
              <a:avLst/>
            </a:prstGeom>
            <a:noFill/>
            <a:ln w="9525">
              <a:solidFill>
                <a:srgbClr val="000000"/>
              </a:solidFill>
              <a:round/>
              <a:headEnd/>
              <a:tailEnd type="arrow" w="med" len="med"/>
            </a:ln>
          </p:spPr>
          <p:txBody>
            <a:bodyPr/>
            <a:lstStyle/>
            <a:p>
              <a:endParaRPr lang="en-US"/>
            </a:p>
          </p:txBody>
        </p:sp>
        <p:sp>
          <p:nvSpPr>
            <p:cNvPr id="58383" name="Rectangle 15"/>
            <p:cNvSpPr>
              <a:spLocks noChangeArrowheads="1"/>
            </p:cNvSpPr>
            <p:nvPr/>
          </p:nvSpPr>
          <p:spPr bwMode="auto">
            <a:xfrm>
              <a:off x="4638" y="11461"/>
              <a:ext cx="115" cy="1380"/>
            </a:xfrm>
            <a:prstGeom prst="rect">
              <a:avLst/>
            </a:prstGeom>
            <a:gradFill rotWithShape="1">
              <a:gsLst>
                <a:gs pos="0">
                  <a:srgbClr val="FFFFFF"/>
                </a:gs>
                <a:gs pos="50000">
                  <a:srgbClr val="FFFFFF">
                    <a:gamma/>
                    <a:shade val="46275"/>
                    <a:invGamma/>
                  </a:srgbClr>
                </a:gs>
                <a:gs pos="100000">
                  <a:srgbClr val="FFFFFF"/>
                </a:gs>
              </a:gsLst>
              <a:lin ang="5400000" scaled="1"/>
            </a:gradFill>
            <a:ln w="9525">
              <a:solidFill>
                <a:srgbClr val="000000"/>
              </a:solidFill>
              <a:miter lim="800000"/>
              <a:headEnd/>
              <a:tailEnd/>
            </a:ln>
          </p:spPr>
          <p:txBody>
            <a:bodyPr/>
            <a:lstStyle/>
            <a:p>
              <a:endParaRPr lang="en-US"/>
            </a:p>
          </p:txBody>
        </p:sp>
        <p:sp>
          <p:nvSpPr>
            <p:cNvPr id="58384" name="Rectangle 16"/>
            <p:cNvSpPr>
              <a:spLocks noChangeArrowheads="1"/>
            </p:cNvSpPr>
            <p:nvPr/>
          </p:nvSpPr>
          <p:spPr bwMode="auto">
            <a:xfrm rot="-2696071">
              <a:off x="6708" y="11461"/>
              <a:ext cx="115" cy="1380"/>
            </a:xfrm>
            <a:prstGeom prst="rect">
              <a:avLst/>
            </a:prstGeom>
            <a:gradFill rotWithShape="1">
              <a:gsLst>
                <a:gs pos="0">
                  <a:srgbClr val="FFFFFF"/>
                </a:gs>
                <a:gs pos="50000">
                  <a:srgbClr val="FFFFFF">
                    <a:gamma/>
                    <a:shade val="46275"/>
                    <a:invGamma/>
                  </a:srgbClr>
                </a:gs>
                <a:gs pos="100000">
                  <a:srgbClr val="FFFFFF"/>
                </a:gs>
              </a:gsLst>
              <a:lin ang="5400000" scaled="1"/>
            </a:gradFill>
            <a:ln w="9525">
              <a:solidFill>
                <a:srgbClr val="000000"/>
              </a:solidFill>
              <a:miter lim="800000"/>
              <a:headEnd/>
              <a:tailEnd/>
            </a:ln>
          </p:spPr>
          <p:txBody>
            <a:bodyPr/>
            <a:lstStyle/>
            <a:p>
              <a:endParaRPr lang="en-US"/>
            </a:p>
          </p:txBody>
        </p:sp>
        <p:sp>
          <p:nvSpPr>
            <p:cNvPr id="58385" name="Rectangle 17"/>
            <p:cNvSpPr>
              <a:spLocks noChangeArrowheads="1"/>
            </p:cNvSpPr>
            <p:nvPr/>
          </p:nvSpPr>
          <p:spPr bwMode="auto">
            <a:xfrm rot="5400000">
              <a:off x="8950" y="11463"/>
              <a:ext cx="115" cy="1380"/>
            </a:xfrm>
            <a:prstGeom prst="rect">
              <a:avLst/>
            </a:prstGeom>
            <a:gradFill rotWithShape="1">
              <a:gsLst>
                <a:gs pos="0">
                  <a:srgbClr val="FFFFFF"/>
                </a:gs>
                <a:gs pos="50000">
                  <a:srgbClr val="FFFFFF">
                    <a:gamma/>
                    <a:shade val="46275"/>
                    <a:invGamma/>
                  </a:srgbClr>
                </a:gs>
                <a:gs pos="100000">
                  <a:srgbClr val="FFFFFF"/>
                </a:gs>
              </a:gsLst>
              <a:lin ang="5400000" scaled="1"/>
            </a:gradFill>
            <a:ln w="9525">
              <a:solidFill>
                <a:srgbClr val="000000"/>
              </a:solidFill>
              <a:miter lim="800000"/>
              <a:headEnd/>
              <a:tailEnd/>
            </a:ln>
          </p:spPr>
          <p:txBody>
            <a:bodyPr/>
            <a:lstStyle/>
            <a:p>
              <a:endParaRPr 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sz="3800"/>
              <a:t>Example 2:	Effect of orientation of magnetic field on magnetic flux</a:t>
            </a:r>
            <a:endParaRPr lang="en-GB" sz="3800"/>
          </a:p>
        </p:txBody>
      </p:sp>
      <p:sp>
        <p:nvSpPr>
          <p:cNvPr id="60419" name="Rectangle 3"/>
          <p:cNvSpPr>
            <a:spLocks noGrp="1" noChangeArrowheads="1"/>
          </p:cNvSpPr>
          <p:nvPr>
            <p:ph type="body" idx="1"/>
          </p:nvPr>
        </p:nvSpPr>
        <p:spPr>
          <a:xfrm>
            <a:off x="609600" y="1600200"/>
            <a:ext cx="8066088" cy="2549525"/>
          </a:xfrm>
        </p:spPr>
        <p:txBody>
          <a:bodyPr/>
          <a:lstStyle/>
          <a:p>
            <a:pPr>
              <a:lnSpc>
                <a:spcPct val="80000"/>
              </a:lnSpc>
            </a:pPr>
            <a:r>
              <a:rPr lang="en-US" sz="2400"/>
              <a:t>Illustrated is a loop placed at different orientation in a uniform magnetic field (viewed from the side). Which orientation gives </a:t>
            </a:r>
          </a:p>
          <a:p>
            <a:pPr>
              <a:lnSpc>
                <a:spcPct val="80000"/>
              </a:lnSpc>
              <a:buFont typeface="Wingdings" pitchFamily="2" charset="2"/>
              <a:buNone/>
            </a:pPr>
            <a:r>
              <a:rPr lang="en-US" sz="2400"/>
              <a:t>1) zero flux, </a:t>
            </a:r>
          </a:p>
          <a:p>
            <a:pPr>
              <a:lnSpc>
                <a:spcPct val="80000"/>
              </a:lnSpc>
              <a:buFont typeface="Wingdings" pitchFamily="2" charset="2"/>
              <a:buNone/>
            </a:pPr>
            <a:r>
              <a:rPr lang="en-US" sz="2400"/>
              <a:t>2) non-zero but not maximum flux and </a:t>
            </a:r>
          </a:p>
          <a:p>
            <a:pPr>
              <a:lnSpc>
                <a:spcPct val="80000"/>
              </a:lnSpc>
              <a:buFont typeface="Wingdings" pitchFamily="2" charset="2"/>
              <a:buNone/>
            </a:pPr>
            <a:r>
              <a:rPr lang="en-US" sz="2400"/>
              <a:t>3) maximum flux?</a:t>
            </a:r>
          </a:p>
          <a:p>
            <a:pPr>
              <a:lnSpc>
                <a:spcPct val="80000"/>
              </a:lnSpc>
              <a:buFont typeface="Wingdings" pitchFamily="2" charset="2"/>
              <a:buNone/>
            </a:pPr>
            <a:r>
              <a:rPr lang="en-US" sz="2400"/>
              <a:t>                  (a)		(b)		(c)</a:t>
            </a:r>
            <a:endParaRPr lang="en-GB" sz="2400"/>
          </a:p>
        </p:txBody>
      </p:sp>
      <p:grpSp>
        <p:nvGrpSpPr>
          <p:cNvPr id="60420" name="Group 4"/>
          <p:cNvGrpSpPr>
            <a:grpSpLocks noChangeAspect="1"/>
          </p:cNvGrpSpPr>
          <p:nvPr/>
        </p:nvGrpSpPr>
        <p:grpSpPr bwMode="auto">
          <a:xfrm>
            <a:off x="1116013" y="3860800"/>
            <a:ext cx="7056437" cy="1763713"/>
            <a:chOff x="3143" y="11116"/>
            <a:chExt cx="7360" cy="1841"/>
          </a:xfrm>
        </p:grpSpPr>
        <p:sp>
          <p:nvSpPr>
            <p:cNvPr id="60421" name="AutoShape 5"/>
            <p:cNvSpPr>
              <a:spLocks noChangeAspect="1" noChangeArrowheads="1"/>
            </p:cNvSpPr>
            <p:nvPr/>
          </p:nvSpPr>
          <p:spPr bwMode="auto">
            <a:xfrm>
              <a:off x="3143" y="11116"/>
              <a:ext cx="7360" cy="1841"/>
            </a:xfrm>
            <a:prstGeom prst="rect">
              <a:avLst/>
            </a:prstGeom>
            <a:noFill/>
            <a:ln w="9525">
              <a:noFill/>
              <a:miter lim="800000"/>
              <a:headEnd/>
              <a:tailEnd/>
            </a:ln>
          </p:spPr>
          <p:txBody>
            <a:bodyPr/>
            <a:lstStyle/>
            <a:p>
              <a:endParaRPr lang="en-US"/>
            </a:p>
          </p:txBody>
        </p:sp>
        <p:sp>
          <p:nvSpPr>
            <p:cNvPr id="60422" name="Line 6"/>
            <p:cNvSpPr>
              <a:spLocks noChangeShapeType="1"/>
            </p:cNvSpPr>
            <p:nvPr/>
          </p:nvSpPr>
          <p:spPr bwMode="auto">
            <a:xfrm>
              <a:off x="3603" y="11346"/>
              <a:ext cx="6900" cy="1"/>
            </a:xfrm>
            <a:prstGeom prst="line">
              <a:avLst/>
            </a:prstGeom>
            <a:noFill/>
            <a:ln w="9525">
              <a:solidFill>
                <a:srgbClr val="000000"/>
              </a:solidFill>
              <a:round/>
              <a:headEnd/>
              <a:tailEnd type="arrow" w="med" len="med"/>
            </a:ln>
          </p:spPr>
          <p:txBody>
            <a:bodyPr/>
            <a:lstStyle/>
            <a:p>
              <a:endParaRPr lang="en-US"/>
            </a:p>
          </p:txBody>
        </p:sp>
        <p:sp>
          <p:nvSpPr>
            <p:cNvPr id="60423" name="Line 7"/>
            <p:cNvSpPr>
              <a:spLocks noChangeShapeType="1"/>
            </p:cNvSpPr>
            <p:nvPr/>
          </p:nvSpPr>
          <p:spPr bwMode="auto">
            <a:xfrm>
              <a:off x="3603" y="11576"/>
              <a:ext cx="6900" cy="1"/>
            </a:xfrm>
            <a:prstGeom prst="line">
              <a:avLst/>
            </a:prstGeom>
            <a:noFill/>
            <a:ln w="9525">
              <a:solidFill>
                <a:srgbClr val="000000"/>
              </a:solidFill>
              <a:round/>
              <a:headEnd/>
              <a:tailEnd type="arrow" w="med" len="med"/>
            </a:ln>
          </p:spPr>
          <p:txBody>
            <a:bodyPr/>
            <a:lstStyle/>
            <a:p>
              <a:endParaRPr lang="en-US"/>
            </a:p>
          </p:txBody>
        </p:sp>
        <p:sp>
          <p:nvSpPr>
            <p:cNvPr id="60424" name="Line 8"/>
            <p:cNvSpPr>
              <a:spLocks noChangeShapeType="1"/>
            </p:cNvSpPr>
            <p:nvPr/>
          </p:nvSpPr>
          <p:spPr bwMode="auto">
            <a:xfrm>
              <a:off x="3603" y="11806"/>
              <a:ext cx="6900" cy="1"/>
            </a:xfrm>
            <a:prstGeom prst="line">
              <a:avLst/>
            </a:prstGeom>
            <a:noFill/>
            <a:ln w="9525">
              <a:solidFill>
                <a:srgbClr val="000000"/>
              </a:solidFill>
              <a:round/>
              <a:headEnd/>
              <a:tailEnd type="arrow" w="med" len="med"/>
            </a:ln>
          </p:spPr>
          <p:txBody>
            <a:bodyPr/>
            <a:lstStyle/>
            <a:p>
              <a:endParaRPr lang="en-US"/>
            </a:p>
          </p:txBody>
        </p:sp>
        <p:sp>
          <p:nvSpPr>
            <p:cNvPr id="60425" name="Line 9"/>
            <p:cNvSpPr>
              <a:spLocks noChangeShapeType="1"/>
            </p:cNvSpPr>
            <p:nvPr/>
          </p:nvSpPr>
          <p:spPr bwMode="auto">
            <a:xfrm>
              <a:off x="3603" y="12036"/>
              <a:ext cx="6900" cy="1"/>
            </a:xfrm>
            <a:prstGeom prst="line">
              <a:avLst/>
            </a:prstGeom>
            <a:noFill/>
            <a:ln w="9525">
              <a:solidFill>
                <a:srgbClr val="000000"/>
              </a:solidFill>
              <a:round/>
              <a:headEnd/>
              <a:tailEnd type="arrow" w="med" len="med"/>
            </a:ln>
          </p:spPr>
          <p:txBody>
            <a:bodyPr/>
            <a:lstStyle/>
            <a:p>
              <a:endParaRPr lang="en-US"/>
            </a:p>
          </p:txBody>
        </p:sp>
        <p:sp>
          <p:nvSpPr>
            <p:cNvPr id="60426" name="Line 10"/>
            <p:cNvSpPr>
              <a:spLocks noChangeShapeType="1"/>
            </p:cNvSpPr>
            <p:nvPr/>
          </p:nvSpPr>
          <p:spPr bwMode="auto">
            <a:xfrm>
              <a:off x="3603" y="12266"/>
              <a:ext cx="6900" cy="1"/>
            </a:xfrm>
            <a:prstGeom prst="line">
              <a:avLst/>
            </a:prstGeom>
            <a:noFill/>
            <a:ln w="9525">
              <a:solidFill>
                <a:srgbClr val="000000"/>
              </a:solidFill>
              <a:round/>
              <a:headEnd/>
              <a:tailEnd type="arrow" w="med" len="med"/>
            </a:ln>
          </p:spPr>
          <p:txBody>
            <a:bodyPr/>
            <a:lstStyle/>
            <a:p>
              <a:endParaRPr lang="en-US"/>
            </a:p>
          </p:txBody>
        </p:sp>
        <p:sp>
          <p:nvSpPr>
            <p:cNvPr id="60427" name="Line 11"/>
            <p:cNvSpPr>
              <a:spLocks noChangeShapeType="1"/>
            </p:cNvSpPr>
            <p:nvPr/>
          </p:nvSpPr>
          <p:spPr bwMode="auto">
            <a:xfrm>
              <a:off x="3603" y="12496"/>
              <a:ext cx="6900" cy="1"/>
            </a:xfrm>
            <a:prstGeom prst="line">
              <a:avLst/>
            </a:prstGeom>
            <a:noFill/>
            <a:ln w="9525">
              <a:solidFill>
                <a:srgbClr val="000000"/>
              </a:solidFill>
              <a:round/>
              <a:headEnd/>
              <a:tailEnd type="arrow" w="med" len="med"/>
            </a:ln>
          </p:spPr>
          <p:txBody>
            <a:bodyPr/>
            <a:lstStyle/>
            <a:p>
              <a:endParaRPr lang="en-US"/>
            </a:p>
          </p:txBody>
        </p:sp>
        <p:sp>
          <p:nvSpPr>
            <p:cNvPr id="60428" name="Line 12"/>
            <p:cNvSpPr>
              <a:spLocks noChangeShapeType="1"/>
            </p:cNvSpPr>
            <p:nvPr/>
          </p:nvSpPr>
          <p:spPr bwMode="auto">
            <a:xfrm>
              <a:off x="3603" y="12726"/>
              <a:ext cx="6900" cy="1"/>
            </a:xfrm>
            <a:prstGeom prst="line">
              <a:avLst/>
            </a:prstGeom>
            <a:noFill/>
            <a:ln w="9525">
              <a:solidFill>
                <a:srgbClr val="000000"/>
              </a:solidFill>
              <a:round/>
              <a:headEnd/>
              <a:tailEnd type="arrow" w="med" len="med"/>
            </a:ln>
          </p:spPr>
          <p:txBody>
            <a:bodyPr/>
            <a:lstStyle/>
            <a:p>
              <a:endParaRPr lang="en-US"/>
            </a:p>
          </p:txBody>
        </p:sp>
        <p:sp>
          <p:nvSpPr>
            <p:cNvPr id="60429" name="Line 13"/>
            <p:cNvSpPr>
              <a:spLocks noChangeShapeType="1"/>
            </p:cNvSpPr>
            <p:nvPr/>
          </p:nvSpPr>
          <p:spPr bwMode="auto">
            <a:xfrm>
              <a:off x="3603" y="12956"/>
              <a:ext cx="6900" cy="1"/>
            </a:xfrm>
            <a:prstGeom prst="line">
              <a:avLst/>
            </a:prstGeom>
            <a:noFill/>
            <a:ln w="9525">
              <a:solidFill>
                <a:srgbClr val="000000"/>
              </a:solidFill>
              <a:round/>
              <a:headEnd/>
              <a:tailEnd type="arrow" w="med" len="med"/>
            </a:ln>
          </p:spPr>
          <p:txBody>
            <a:bodyPr/>
            <a:lstStyle/>
            <a:p>
              <a:endParaRPr lang="en-US"/>
            </a:p>
          </p:txBody>
        </p:sp>
        <p:sp>
          <p:nvSpPr>
            <p:cNvPr id="60430" name="Rectangle 14"/>
            <p:cNvSpPr>
              <a:spLocks noChangeArrowheads="1"/>
            </p:cNvSpPr>
            <p:nvPr/>
          </p:nvSpPr>
          <p:spPr bwMode="auto">
            <a:xfrm>
              <a:off x="4638" y="11461"/>
              <a:ext cx="115" cy="1380"/>
            </a:xfrm>
            <a:prstGeom prst="rect">
              <a:avLst/>
            </a:prstGeom>
            <a:gradFill rotWithShape="1">
              <a:gsLst>
                <a:gs pos="0">
                  <a:srgbClr val="FFFFFF"/>
                </a:gs>
                <a:gs pos="50000">
                  <a:srgbClr val="FFFFFF">
                    <a:gamma/>
                    <a:shade val="46275"/>
                    <a:invGamma/>
                  </a:srgbClr>
                </a:gs>
                <a:gs pos="100000">
                  <a:srgbClr val="FFFFFF"/>
                </a:gs>
              </a:gsLst>
              <a:lin ang="5400000" scaled="1"/>
            </a:gradFill>
            <a:ln w="9525">
              <a:solidFill>
                <a:srgbClr val="000000"/>
              </a:solidFill>
              <a:miter lim="800000"/>
              <a:headEnd/>
              <a:tailEnd/>
            </a:ln>
          </p:spPr>
          <p:txBody>
            <a:bodyPr/>
            <a:lstStyle/>
            <a:p>
              <a:endParaRPr lang="en-US"/>
            </a:p>
          </p:txBody>
        </p:sp>
        <p:sp>
          <p:nvSpPr>
            <p:cNvPr id="60431" name="Rectangle 15"/>
            <p:cNvSpPr>
              <a:spLocks noChangeArrowheads="1"/>
            </p:cNvSpPr>
            <p:nvPr/>
          </p:nvSpPr>
          <p:spPr bwMode="auto">
            <a:xfrm rot="-2696071">
              <a:off x="6708" y="11461"/>
              <a:ext cx="115" cy="1380"/>
            </a:xfrm>
            <a:prstGeom prst="rect">
              <a:avLst/>
            </a:prstGeom>
            <a:gradFill rotWithShape="1">
              <a:gsLst>
                <a:gs pos="0">
                  <a:srgbClr val="FFFFFF"/>
                </a:gs>
                <a:gs pos="50000">
                  <a:srgbClr val="FFFFFF">
                    <a:gamma/>
                    <a:shade val="46275"/>
                    <a:invGamma/>
                  </a:srgbClr>
                </a:gs>
                <a:gs pos="100000">
                  <a:srgbClr val="FFFFFF"/>
                </a:gs>
              </a:gsLst>
              <a:lin ang="5400000" scaled="1"/>
            </a:gradFill>
            <a:ln w="9525">
              <a:solidFill>
                <a:srgbClr val="000000"/>
              </a:solidFill>
              <a:miter lim="800000"/>
              <a:headEnd/>
              <a:tailEnd/>
            </a:ln>
          </p:spPr>
          <p:txBody>
            <a:bodyPr/>
            <a:lstStyle/>
            <a:p>
              <a:endParaRPr lang="en-US"/>
            </a:p>
          </p:txBody>
        </p:sp>
        <p:sp>
          <p:nvSpPr>
            <p:cNvPr id="60432" name="Rectangle 16"/>
            <p:cNvSpPr>
              <a:spLocks noChangeArrowheads="1"/>
            </p:cNvSpPr>
            <p:nvPr/>
          </p:nvSpPr>
          <p:spPr bwMode="auto">
            <a:xfrm rot="5400000">
              <a:off x="8950" y="11463"/>
              <a:ext cx="115" cy="1380"/>
            </a:xfrm>
            <a:prstGeom prst="rect">
              <a:avLst/>
            </a:prstGeom>
            <a:gradFill rotWithShape="1">
              <a:gsLst>
                <a:gs pos="0">
                  <a:srgbClr val="FFFFFF"/>
                </a:gs>
                <a:gs pos="50000">
                  <a:srgbClr val="FFFFFF">
                    <a:gamma/>
                    <a:shade val="46275"/>
                    <a:invGamma/>
                  </a:srgbClr>
                </a:gs>
                <a:gs pos="100000">
                  <a:srgbClr val="FFFFFF"/>
                </a:gs>
              </a:gsLst>
              <a:lin ang="5400000" scaled="1"/>
            </a:gradFill>
            <a:ln w="9525">
              <a:solidFill>
                <a:srgbClr val="000000"/>
              </a:solidFill>
              <a:miter lim="800000"/>
              <a:headEnd/>
              <a:tailEnd/>
            </a:ln>
          </p:spPr>
          <p:txBody>
            <a:bodyPr/>
            <a:lstStyle/>
            <a:p>
              <a:endParaRPr 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GB"/>
              <a:t>Magnetic Flux Linkage</a:t>
            </a:r>
          </a:p>
        </p:txBody>
      </p:sp>
      <p:sp>
        <p:nvSpPr>
          <p:cNvPr id="68611" name="Rectangle 3"/>
          <p:cNvSpPr>
            <a:spLocks noGrp="1" noChangeArrowheads="1"/>
          </p:cNvSpPr>
          <p:nvPr>
            <p:ph type="body" idx="1"/>
          </p:nvPr>
        </p:nvSpPr>
        <p:spPr>
          <a:xfrm>
            <a:off x="609600" y="1600200"/>
            <a:ext cx="7924800" cy="1181100"/>
          </a:xfrm>
        </p:spPr>
        <p:txBody>
          <a:bodyPr/>
          <a:lstStyle/>
          <a:p>
            <a:pPr>
              <a:lnSpc>
                <a:spcPct val="80000"/>
              </a:lnSpc>
            </a:pPr>
            <a:r>
              <a:rPr lang="en-US" sz="2800"/>
              <a:t>The </a:t>
            </a:r>
            <a:r>
              <a:rPr lang="en-US" sz="2800" b="1"/>
              <a:t>magnetic flux linkage</a:t>
            </a:r>
            <a:r>
              <a:rPr lang="en-US" sz="2800"/>
              <a:t> is defined as the product of the number of turns of the coil and the magnetic flux linking each turn.</a:t>
            </a:r>
            <a:endParaRPr lang="en-GB" sz="2800"/>
          </a:p>
        </p:txBody>
      </p:sp>
      <p:sp>
        <p:nvSpPr>
          <p:cNvPr id="68613" name="Rectangle 5"/>
          <p:cNvSpPr>
            <a:spLocks noChangeArrowheads="1"/>
          </p:cNvSpPr>
          <p:nvPr/>
        </p:nvSpPr>
        <p:spPr bwMode="auto">
          <a:xfrm>
            <a:off x="0" y="3271838"/>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68612" name="Object 4"/>
          <p:cNvGraphicFramePr>
            <a:graphicFrameLocks noChangeAspect="1"/>
          </p:cNvGraphicFramePr>
          <p:nvPr/>
        </p:nvGraphicFramePr>
        <p:xfrm>
          <a:off x="2339975" y="2781300"/>
          <a:ext cx="4105275" cy="752475"/>
        </p:xfrm>
        <a:graphic>
          <a:graphicData uri="http://schemas.openxmlformats.org/presentationml/2006/ole">
            <p:oleObj spid="_x0000_s68612" name="Equation" r:id="rId4" imgW="1180588" imgH="215806" progId="Equation.3">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t>Comparison: O-level and A-level</a:t>
            </a:r>
          </a:p>
        </p:txBody>
      </p:sp>
      <p:graphicFrame>
        <p:nvGraphicFramePr>
          <p:cNvPr id="11336" name="Group 72"/>
          <p:cNvGraphicFramePr>
            <a:graphicFrameLocks noGrp="1"/>
          </p:cNvGraphicFramePr>
          <p:nvPr/>
        </p:nvGraphicFramePr>
        <p:xfrm>
          <a:off x="611188" y="1412875"/>
          <a:ext cx="7993062" cy="4608576"/>
        </p:xfrm>
        <a:graphic>
          <a:graphicData uri="http://schemas.openxmlformats.org/drawingml/2006/table">
            <a:tbl>
              <a:tblPr/>
              <a:tblGrid>
                <a:gridCol w="3497262"/>
                <a:gridCol w="2212975"/>
                <a:gridCol w="2282825"/>
              </a:tblGrid>
              <a:tr h="7191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0" i="0" u="none" strike="noStrike" cap="none" normalizeH="0" baseline="0" dirty="0" smtClean="0">
                          <a:ln>
                            <a:noFill/>
                          </a:ln>
                          <a:solidFill>
                            <a:schemeClr val="tx1"/>
                          </a:solidFill>
                          <a:effectLst/>
                          <a:latin typeface="Arial" charset="0"/>
                          <a:cs typeface="Arial" charset="0"/>
                        </a:rPr>
                        <a:t>ELECTROMAGNETIC</a:t>
                      </a:r>
                      <a:br>
                        <a:rPr kumimoji="0" lang="en-GB" sz="2400" b="0" i="0" u="none" strike="noStrike" cap="none" normalizeH="0" baseline="0" dirty="0" smtClean="0">
                          <a:ln>
                            <a:noFill/>
                          </a:ln>
                          <a:solidFill>
                            <a:schemeClr val="tx1"/>
                          </a:solidFill>
                          <a:effectLst/>
                          <a:latin typeface="Arial" charset="0"/>
                          <a:cs typeface="Arial" charset="0"/>
                        </a:rPr>
                      </a:br>
                      <a:r>
                        <a:rPr kumimoji="0" lang="en-GB" sz="2400" b="0" i="0" u="none" strike="noStrike" cap="none" normalizeH="0" baseline="0" dirty="0" smtClean="0">
                          <a:ln>
                            <a:noFill/>
                          </a:ln>
                          <a:solidFill>
                            <a:schemeClr val="tx1"/>
                          </a:solidFill>
                          <a:effectLst/>
                          <a:latin typeface="Arial" charset="0"/>
                          <a:cs typeface="Arial" charset="0"/>
                        </a:rPr>
                        <a:t>INDUCTION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0" i="0" u="none" strike="noStrike" cap="none" normalizeH="0" baseline="0" smtClean="0">
                          <a:ln>
                            <a:noFill/>
                          </a:ln>
                          <a:solidFill>
                            <a:schemeClr val="tx1"/>
                          </a:solidFill>
                          <a:effectLst/>
                          <a:latin typeface="Arial" charset="0"/>
                          <a:cs typeface="Arial" charset="0"/>
                        </a:rPr>
                        <a:t>O-level/IP Sec 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0" i="0" u="none" strike="noStrike" cap="none" normalizeH="0" baseline="0" smtClean="0">
                          <a:ln>
                            <a:noFill/>
                          </a:ln>
                          <a:solidFill>
                            <a:schemeClr val="tx1"/>
                          </a:solidFill>
                          <a:effectLst/>
                          <a:latin typeface="Arial" charset="0"/>
                          <a:cs typeface="Arial" charset="0"/>
                        </a:rPr>
                        <a:t>A-level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651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0" i="0" u="none" strike="noStrike" cap="none" normalizeH="0" baseline="0" smtClean="0">
                          <a:ln>
                            <a:noFill/>
                          </a:ln>
                          <a:solidFill>
                            <a:schemeClr val="tx1"/>
                          </a:solidFill>
                          <a:effectLst/>
                          <a:latin typeface="Arial" charset="0"/>
                          <a:cs typeface="Arial" charset="0"/>
                        </a:rPr>
                        <a:t>17.A Magnetic Flux &amp; Magnetic Flux Linkage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0" i="0" u="none" strike="noStrike" cap="none" normalizeH="0" baseline="0" smtClean="0">
                          <a:ln>
                            <a:noFill/>
                          </a:ln>
                          <a:solidFill>
                            <a:schemeClr val="tx1"/>
                          </a:solidFill>
                          <a:effectLst/>
                          <a:latin typeface="Arial" charset="0"/>
                          <a:cs typeface="Arial" charset="0"/>
                        </a:rPr>
                        <a:t>Qualitative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tabLst/>
                      </a:pPr>
                      <a:r>
                        <a:rPr kumimoji="0" lang="en-GB" sz="2400" b="0" i="0" u="none" strike="noStrike" cap="none" normalizeH="0" baseline="0" smtClean="0">
                          <a:ln>
                            <a:noFill/>
                          </a:ln>
                          <a:solidFill>
                            <a:schemeClr val="tx1"/>
                          </a:solidFill>
                          <a:effectLst/>
                          <a:latin typeface="Arial" charset="0"/>
                          <a:cs typeface="Arial" charset="0"/>
                        </a:rPr>
                        <a:t> Qualitative</a:t>
                      </a:r>
                      <a:r>
                        <a:rPr kumimoji="0" lang="en-GB" sz="2400" b="1" i="0" u="none" strike="noStrike" cap="none" normalizeH="0" baseline="0" smtClean="0">
                          <a:ln>
                            <a:noFill/>
                          </a:ln>
                          <a:solidFill>
                            <a:schemeClr val="tx1"/>
                          </a:solidFill>
                          <a:effectLst/>
                          <a:latin typeface="Arial" charset="0"/>
                          <a:cs typeface="Arial" charset="0"/>
                        </a:rPr>
                        <a:t> (esp. Graphs with time).</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tabLst/>
                      </a:pPr>
                      <a:r>
                        <a:rPr kumimoji="0" lang="en-GB" sz="2400" b="1" i="0" u="none" strike="noStrike" cap="none" normalizeH="0" baseline="0" smtClean="0">
                          <a:ln>
                            <a:noFill/>
                          </a:ln>
                          <a:solidFill>
                            <a:schemeClr val="tx1"/>
                          </a:solidFill>
                          <a:effectLst/>
                          <a:latin typeface="Arial" charset="0"/>
                          <a:cs typeface="Arial" charset="0"/>
                        </a:rPr>
                        <a:t> Quantitative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05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0" i="0" u="none" strike="noStrike" cap="none" normalizeH="0" baseline="0" smtClean="0">
                          <a:ln>
                            <a:noFill/>
                          </a:ln>
                          <a:solidFill>
                            <a:schemeClr val="tx1"/>
                          </a:solidFill>
                          <a:effectLst/>
                          <a:latin typeface="Arial" charset="0"/>
                          <a:cs typeface="Arial" charset="0"/>
                        </a:rPr>
                        <a:t>17.B Laws of EMI: Faraday’s Law &amp; Lenz’s Law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vMerge="1">
                  <a:txBody>
                    <a:bodyPr/>
                    <a:lstStyle/>
                    <a:p>
                      <a:endParaRPr lang="en-US"/>
                    </a:p>
                  </a:txBody>
                  <a:tcPr/>
                </a:tc>
              </a:tr>
              <a:tr h="10461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1" i="0" u="none" strike="noStrike" cap="none" normalizeH="0" baseline="0" smtClean="0">
                          <a:ln>
                            <a:noFill/>
                          </a:ln>
                          <a:solidFill>
                            <a:schemeClr val="tx1"/>
                          </a:solidFill>
                          <a:effectLst/>
                          <a:latin typeface="Arial" charset="0"/>
                          <a:cs typeface="Arial" charset="0"/>
                        </a:rPr>
                        <a:t>17.C Induced emf in: </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tabLst/>
                      </a:pPr>
                      <a:r>
                        <a:rPr kumimoji="0" lang="en-GB" sz="2400" b="1" i="0" u="none" strike="noStrike" cap="none" normalizeH="0" baseline="0" smtClean="0">
                          <a:ln>
                            <a:noFill/>
                          </a:ln>
                          <a:solidFill>
                            <a:schemeClr val="tx1"/>
                          </a:solidFill>
                          <a:effectLst/>
                          <a:latin typeface="Arial" charset="0"/>
                          <a:cs typeface="Arial" charset="0"/>
                        </a:rPr>
                        <a:t> moving rod</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tabLst/>
                      </a:pPr>
                      <a:r>
                        <a:rPr kumimoji="0" lang="en-GB" sz="2400" b="1" i="0" u="none" strike="noStrike" cap="none" normalizeH="0" baseline="0" smtClean="0">
                          <a:ln>
                            <a:noFill/>
                          </a:ln>
                          <a:solidFill>
                            <a:schemeClr val="tx1"/>
                          </a:solidFill>
                          <a:effectLst/>
                          <a:latin typeface="Arial" charset="0"/>
                          <a:cs typeface="Arial" charset="0"/>
                        </a:rPr>
                        <a:t> spinning flat disc </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tabLst/>
                      </a:pPr>
                      <a:r>
                        <a:rPr kumimoji="0" lang="en-GB" sz="2400" b="1" i="0" u="none" strike="noStrike" cap="none" normalizeH="0" baseline="0" smtClean="0">
                          <a:ln>
                            <a:noFill/>
                          </a:ln>
                          <a:solidFill>
                            <a:schemeClr val="tx1"/>
                          </a:solidFill>
                          <a:effectLst/>
                          <a:latin typeface="Arial" charset="0"/>
                          <a:cs typeface="Arial" charset="0"/>
                        </a:rPr>
                        <a:t> rotating coil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1" i="0" u="none" strike="noStrike" cap="none" normalizeH="0" baseline="0" dirty="0" smtClean="0">
                          <a:ln>
                            <a:noFill/>
                          </a:ln>
                          <a:solidFill>
                            <a:schemeClr val="tx1"/>
                          </a:solidFill>
                          <a:effectLst/>
                          <a:latin typeface="Arial" charset="0"/>
                          <a:cs typeface="Arial" charset="0"/>
                        </a:rPr>
                        <a:t>Some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2400" b="1" i="0" u="none" strike="noStrike" cap="none" normalizeH="0" baseline="0" smtClean="0">
                          <a:ln>
                            <a:noFill/>
                          </a:ln>
                          <a:solidFill>
                            <a:schemeClr val="tx1"/>
                          </a:solidFill>
                          <a:effectLst/>
                          <a:latin typeface="Arial" charset="0"/>
                          <a:cs typeface="Arial" charset="0"/>
                        </a:rPr>
                        <a:t>ALL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GB"/>
              <a:t>Summary</a:t>
            </a:r>
          </a:p>
        </p:txBody>
      </p:sp>
      <p:sp>
        <p:nvSpPr>
          <p:cNvPr id="109571" name="Rectangle 3"/>
          <p:cNvSpPr>
            <a:spLocks noGrp="1" noChangeArrowheads="1"/>
          </p:cNvSpPr>
          <p:nvPr>
            <p:ph type="body" idx="1"/>
          </p:nvPr>
        </p:nvSpPr>
        <p:spPr>
          <a:xfrm>
            <a:off x="609600" y="1600200"/>
            <a:ext cx="8283575" cy="4419600"/>
          </a:xfrm>
        </p:spPr>
        <p:txBody>
          <a:bodyPr/>
          <a:lstStyle/>
          <a:p>
            <a:r>
              <a:rPr lang="en-GB"/>
              <a:t>Magnetic Flux = </a:t>
            </a:r>
            <a:r>
              <a:rPr lang="en-GB" i="1"/>
              <a:t>BEE HOON in a plate</a:t>
            </a:r>
            <a:r>
              <a:rPr lang="en-GB"/>
              <a:t> </a:t>
            </a:r>
          </a:p>
          <a:p>
            <a:pPr>
              <a:buFont typeface="Wingdings" pitchFamily="2" charset="2"/>
              <a:buNone/>
            </a:pPr>
            <a:endParaRPr lang="en-GB" i="1"/>
          </a:p>
          <a:p>
            <a:endParaRPr lang="en-GB"/>
          </a:p>
          <a:p>
            <a:r>
              <a:rPr lang="en-GB"/>
              <a:t>Magnetic Flux Linkage = </a:t>
            </a:r>
            <a:r>
              <a:rPr lang="en-GB" i="1"/>
              <a:t>MANY PLATES OF BEE HOON</a:t>
            </a:r>
          </a:p>
        </p:txBody>
      </p:sp>
      <p:graphicFrame>
        <p:nvGraphicFramePr>
          <p:cNvPr id="109575" name="Object 7"/>
          <p:cNvGraphicFramePr>
            <a:graphicFrameLocks noChangeAspect="1"/>
          </p:cNvGraphicFramePr>
          <p:nvPr/>
        </p:nvGraphicFramePr>
        <p:xfrm>
          <a:off x="3276600" y="2060575"/>
          <a:ext cx="1655763" cy="652463"/>
        </p:xfrm>
        <a:graphic>
          <a:graphicData uri="http://schemas.openxmlformats.org/presentationml/2006/ole">
            <p:oleObj spid="_x0000_s109575" name="Equation" r:id="rId4" imgW="482391" imgH="190417" progId="Equation.3">
              <p:embed/>
            </p:oleObj>
          </a:graphicData>
        </a:graphic>
      </p:graphicFrame>
      <p:graphicFrame>
        <p:nvGraphicFramePr>
          <p:cNvPr id="109576" name="Object 8"/>
          <p:cNvGraphicFramePr>
            <a:graphicFrameLocks noChangeAspect="1"/>
          </p:cNvGraphicFramePr>
          <p:nvPr/>
        </p:nvGraphicFramePr>
        <p:xfrm>
          <a:off x="2339975" y="4292600"/>
          <a:ext cx="4105275" cy="752475"/>
        </p:xfrm>
        <a:graphic>
          <a:graphicData uri="http://schemas.openxmlformats.org/presentationml/2006/ole">
            <p:oleObj spid="_x0000_s109576" name="Equation" r:id="rId5" imgW="1180588" imgH="215806" progId="Equation.3">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en-GB" sz="3800"/>
              <a:t>17.B    Laws of Electromagnetic </a:t>
            </a:r>
            <a:br>
              <a:rPr lang="en-GB" sz="3800"/>
            </a:br>
            <a:r>
              <a:rPr lang="en-GB" sz="3800"/>
              <a:t>                          Induction</a:t>
            </a:r>
          </a:p>
        </p:txBody>
      </p:sp>
      <p:sp>
        <p:nvSpPr>
          <p:cNvPr id="128003" name="Rectangle 3"/>
          <p:cNvSpPr>
            <a:spLocks noGrp="1" noChangeArrowheads="1"/>
          </p:cNvSpPr>
          <p:nvPr>
            <p:ph type="body" idx="1"/>
          </p:nvPr>
        </p:nvSpPr>
        <p:spPr/>
        <p:txBody>
          <a:bodyPr/>
          <a:lstStyle/>
          <a:p>
            <a:pPr lvl="1"/>
            <a:r>
              <a:rPr lang="en-GB"/>
              <a:t>Faraday’s Law</a:t>
            </a:r>
          </a:p>
          <a:p>
            <a:pPr lvl="1"/>
            <a:r>
              <a:rPr lang="en-GB"/>
              <a:t>Lenz’s Law</a:t>
            </a:r>
          </a:p>
          <a:p>
            <a:pPr lvl="1"/>
            <a:r>
              <a:rPr lang="en-GB"/>
              <a:t>Worked Examples 3 to 8.</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zh-CN" sz="3800">
                <a:ea typeface="SimSun" pitchFamily="2" charset="-122"/>
              </a:rPr>
              <a:t>Faraday’s</a:t>
            </a:r>
            <a:r>
              <a:rPr lang="en-US" altLang="zh-CN" sz="3800" b="1">
                <a:ea typeface="SimSun" pitchFamily="2" charset="-122"/>
              </a:rPr>
              <a:t> Law</a:t>
            </a:r>
            <a:endParaRPr lang="en-GB" sz="3800" b="1"/>
          </a:p>
        </p:txBody>
      </p:sp>
      <p:sp>
        <p:nvSpPr>
          <p:cNvPr id="64516" name="Rectangle 4"/>
          <p:cNvSpPr>
            <a:spLocks noGrp="1" noChangeArrowheads="1"/>
          </p:cNvSpPr>
          <p:nvPr>
            <p:ph type="body" idx="1"/>
          </p:nvPr>
        </p:nvSpPr>
        <p:spPr>
          <a:xfrm>
            <a:off x="609600" y="1600200"/>
            <a:ext cx="7924800" cy="1108075"/>
          </a:xfrm>
        </p:spPr>
        <p:txBody>
          <a:bodyPr/>
          <a:lstStyle/>
          <a:p>
            <a:pPr>
              <a:lnSpc>
                <a:spcPct val="90000"/>
              </a:lnSpc>
            </a:pPr>
            <a:r>
              <a:rPr lang="en-US" sz="2400"/>
              <a:t>The magnitude of the induced emf </a:t>
            </a:r>
            <a:r>
              <a:rPr lang="en-US" sz="2400" i="1">
                <a:sym typeface="Symbol" pitchFamily="18" charset="2"/>
              </a:rPr>
              <a:t></a:t>
            </a:r>
            <a:r>
              <a:rPr lang="en-US" sz="2400"/>
              <a:t> is </a:t>
            </a:r>
            <a:r>
              <a:rPr lang="en-US" sz="2400" b="1" i="1"/>
              <a:t>directly proportional</a:t>
            </a:r>
            <a:r>
              <a:rPr lang="en-US" sz="2400"/>
              <a:t> to the </a:t>
            </a:r>
            <a:r>
              <a:rPr lang="en-US" sz="2400" b="1" i="1"/>
              <a:t>rate of change</a:t>
            </a:r>
            <a:r>
              <a:rPr lang="en-US" sz="2400"/>
              <a:t> of magnetic flux linkage or the </a:t>
            </a:r>
            <a:r>
              <a:rPr lang="en-US" sz="2400" b="1" i="1"/>
              <a:t>rate of cutting</a:t>
            </a:r>
            <a:r>
              <a:rPr lang="en-US" sz="2400"/>
              <a:t> of magnetic flux.</a:t>
            </a:r>
            <a:endParaRPr lang="en-GB" sz="2400"/>
          </a:p>
        </p:txBody>
      </p:sp>
      <p:sp>
        <p:nvSpPr>
          <p:cNvPr id="64518" name="Rectangle 6"/>
          <p:cNvSpPr>
            <a:spLocks noChangeArrowheads="1"/>
          </p:cNvSpPr>
          <p:nvPr/>
        </p:nvSpPr>
        <p:spPr bwMode="auto">
          <a:xfrm>
            <a:off x="0" y="3176588"/>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64517" name="Object 5"/>
          <p:cNvGraphicFramePr>
            <a:graphicFrameLocks noChangeAspect="1"/>
          </p:cNvGraphicFramePr>
          <p:nvPr/>
        </p:nvGraphicFramePr>
        <p:xfrm>
          <a:off x="2916238" y="2781300"/>
          <a:ext cx="1871662" cy="1195388"/>
        </p:xfrm>
        <a:graphic>
          <a:graphicData uri="http://schemas.openxmlformats.org/presentationml/2006/ole">
            <p:oleObj spid="_x0000_s64517" name="Equation" r:id="rId4" imgW="622030" imgH="393529" progId="Equation.3">
              <p:embed/>
            </p:oleObj>
          </a:graphicData>
        </a:graphic>
      </p:graphicFrame>
      <p:pic>
        <p:nvPicPr>
          <p:cNvPr id="64519" name="Picture 7" descr="EMI%20Flux%20Linkage"/>
          <p:cNvPicPr>
            <a:picLocks noChangeAspect="1" noChangeArrowheads="1"/>
          </p:cNvPicPr>
          <p:nvPr/>
        </p:nvPicPr>
        <p:blipFill>
          <a:blip r:embed="rId5" cstate="print"/>
          <a:srcRect/>
          <a:stretch>
            <a:fillRect/>
          </a:stretch>
        </p:blipFill>
        <p:spPr bwMode="auto">
          <a:xfrm>
            <a:off x="971550" y="4076700"/>
            <a:ext cx="4897438" cy="2312988"/>
          </a:xfrm>
          <a:prstGeom prst="rect">
            <a:avLst/>
          </a:prstGeom>
          <a:noFill/>
          <a:ln w="9525">
            <a:noFill/>
            <a:miter lim="800000"/>
            <a:headEnd/>
            <a:tailEnd/>
          </a:ln>
        </p:spPr>
      </p:pic>
      <p:sp>
        <p:nvSpPr>
          <p:cNvPr id="64556" name="Rectangle 44"/>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z="3800"/>
              <a:t>Example 3: Determination of magnitude of emf induced</a:t>
            </a:r>
            <a:endParaRPr lang="en-GB" sz="3800"/>
          </a:p>
        </p:txBody>
      </p:sp>
      <p:sp>
        <p:nvSpPr>
          <p:cNvPr id="76803" name="Rectangle 3"/>
          <p:cNvSpPr>
            <a:spLocks noGrp="1" noChangeArrowheads="1"/>
          </p:cNvSpPr>
          <p:nvPr>
            <p:ph type="body" idx="1"/>
          </p:nvPr>
        </p:nvSpPr>
        <p:spPr>
          <a:xfrm>
            <a:off x="609600" y="1600200"/>
            <a:ext cx="7924800" cy="1612900"/>
          </a:xfrm>
        </p:spPr>
        <p:txBody>
          <a:bodyPr/>
          <a:lstStyle/>
          <a:p>
            <a:pPr>
              <a:lnSpc>
                <a:spcPct val="80000"/>
              </a:lnSpc>
            </a:pPr>
            <a:r>
              <a:rPr lang="en-US" sz="2000"/>
              <a:t>A flat circular coil of 120 turns, each of area 0.070 m</a:t>
            </a:r>
            <a:r>
              <a:rPr lang="en-US" sz="2000" baseline="30000"/>
              <a:t>2</a:t>
            </a:r>
            <a:r>
              <a:rPr lang="en-US" sz="2000"/>
              <a:t>, is placed with its axis parallel to a uniform magnetic field. The flux density of the field is changed steadily from 80 mT to 20 mT over a period of 4.0 s. What is the magnitude of the emf induced in the coil during this time?</a:t>
            </a:r>
            <a:endParaRPr lang="en-GB" sz="2000"/>
          </a:p>
        </p:txBody>
      </p:sp>
      <p:sp>
        <p:nvSpPr>
          <p:cNvPr id="76804" name="Oval 4"/>
          <p:cNvSpPr>
            <a:spLocks noChangeArrowheads="1"/>
          </p:cNvSpPr>
          <p:nvPr/>
        </p:nvSpPr>
        <p:spPr bwMode="auto">
          <a:xfrm>
            <a:off x="755650" y="312261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76805" name="Group 5"/>
          <p:cNvGrpSpPr>
            <a:grpSpLocks/>
          </p:cNvGrpSpPr>
          <p:nvPr/>
        </p:nvGrpSpPr>
        <p:grpSpPr bwMode="auto">
          <a:xfrm>
            <a:off x="1174750" y="3540125"/>
            <a:ext cx="209550" cy="211138"/>
            <a:chOff x="884" y="2205"/>
            <a:chExt cx="182" cy="182"/>
          </a:xfrm>
        </p:grpSpPr>
        <p:sp>
          <p:nvSpPr>
            <p:cNvPr id="76806"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07"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08" name="Group 8"/>
          <p:cNvGrpSpPr>
            <a:grpSpLocks/>
          </p:cNvGrpSpPr>
          <p:nvPr/>
        </p:nvGrpSpPr>
        <p:grpSpPr bwMode="auto">
          <a:xfrm>
            <a:off x="2012950" y="3540125"/>
            <a:ext cx="211138" cy="211138"/>
            <a:chOff x="884" y="2205"/>
            <a:chExt cx="182" cy="182"/>
          </a:xfrm>
        </p:grpSpPr>
        <p:sp>
          <p:nvSpPr>
            <p:cNvPr id="76809"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10"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11" name="Group 11"/>
          <p:cNvGrpSpPr>
            <a:grpSpLocks/>
          </p:cNvGrpSpPr>
          <p:nvPr/>
        </p:nvGrpSpPr>
        <p:grpSpPr bwMode="auto">
          <a:xfrm>
            <a:off x="1593850" y="3908425"/>
            <a:ext cx="209550" cy="211138"/>
            <a:chOff x="884" y="2205"/>
            <a:chExt cx="182" cy="182"/>
          </a:xfrm>
        </p:grpSpPr>
        <p:sp>
          <p:nvSpPr>
            <p:cNvPr id="76812"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13"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14" name="Group 14"/>
          <p:cNvGrpSpPr>
            <a:grpSpLocks/>
          </p:cNvGrpSpPr>
          <p:nvPr/>
        </p:nvGrpSpPr>
        <p:grpSpPr bwMode="auto">
          <a:xfrm>
            <a:off x="1225550" y="4379913"/>
            <a:ext cx="211138" cy="211137"/>
            <a:chOff x="884" y="2205"/>
            <a:chExt cx="182" cy="182"/>
          </a:xfrm>
        </p:grpSpPr>
        <p:sp>
          <p:nvSpPr>
            <p:cNvPr id="76815"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16"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17" name="Group 17"/>
          <p:cNvGrpSpPr>
            <a:grpSpLocks/>
          </p:cNvGrpSpPr>
          <p:nvPr/>
        </p:nvGrpSpPr>
        <p:grpSpPr bwMode="auto">
          <a:xfrm>
            <a:off x="1960563" y="4379913"/>
            <a:ext cx="209550" cy="211137"/>
            <a:chOff x="884" y="2205"/>
            <a:chExt cx="182" cy="182"/>
          </a:xfrm>
        </p:grpSpPr>
        <p:sp>
          <p:nvSpPr>
            <p:cNvPr id="76818"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19"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20" name="Group 20"/>
          <p:cNvGrpSpPr>
            <a:grpSpLocks/>
          </p:cNvGrpSpPr>
          <p:nvPr/>
        </p:nvGrpSpPr>
        <p:grpSpPr bwMode="auto">
          <a:xfrm>
            <a:off x="965200" y="3960813"/>
            <a:ext cx="209550" cy="209550"/>
            <a:chOff x="884" y="2205"/>
            <a:chExt cx="182" cy="182"/>
          </a:xfrm>
        </p:grpSpPr>
        <p:sp>
          <p:nvSpPr>
            <p:cNvPr id="76821"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22"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23" name="Group 23"/>
          <p:cNvGrpSpPr>
            <a:grpSpLocks/>
          </p:cNvGrpSpPr>
          <p:nvPr/>
        </p:nvGrpSpPr>
        <p:grpSpPr bwMode="auto">
          <a:xfrm>
            <a:off x="2171700" y="3908425"/>
            <a:ext cx="211138" cy="211138"/>
            <a:chOff x="884" y="2205"/>
            <a:chExt cx="182" cy="182"/>
          </a:xfrm>
        </p:grpSpPr>
        <p:sp>
          <p:nvSpPr>
            <p:cNvPr id="76824"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25"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26" name="Group 26"/>
          <p:cNvGrpSpPr>
            <a:grpSpLocks/>
          </p:cNvGrpSpPr>
          <p:nvPr/>
        </p:nvGrpSpPr>
        <p:grpSpPr bwMode="auto">
          <a:xfrm>
            <a:off x="1646238" y="4641850"/>
            <a:ext cx="211137" cy="211138"/>
            <a:chOff x="884" y="2205"/>
            <a:chExt cx="182" cy="182"/>
          </a:xfrm>
        </p:grpSpPr>
        <p:sp>
          <p:nvSpPr>
            <p:cNvPr id="76827"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28"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29" name="Group 29"/>
          <p:cNvGrpSpPr>
            <a:grpSpLocks/>
          </p:cNvGrpSpPr>
          <p:nvPr/>
        </p:nvGrpSpPr>
        <p:grpSpPr bwMode="auto">
          <a:xfrm>
            <a:off x="1595438" y="3279775"/>
            <a:ext cx="209550" cy="209550"/>
            <a:chOff x="884" y="2205"/>
            <a:chExt cx="182" cy="182"/>
          </a:xfrm>
        </p:grpSpPr>
        <p:sp>
          <p:nvSpPr>
            <p:cNvPr id="76830"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31"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76832" name="Oval 32"/>
          <p:cNvSpPr>
            <a:spLocks noChangeArrowheads="1"/>
          </p:cNvSpPr>
          <p:nvPr/>
        </p:nvSpPr>
        <p:spPr bwMode="auto">
          <a:xfrm>
            <a:off x="3851275" y="312578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76833" name="Group 33"/>
          <p:cNvGrpSpPr>
            <a:grpSpLocks/>
          </p:cNvGrpSpPr>
          <p:nvPr/>
        </p:nvGrpSpPr>
        <p:grpSpPr bwMode="auto">
          <a:xfrm>
            <a:off x="4060825" y="3963988"/>
            <a:ext cx="209550" cy="211137"/>
            <a:chOff x="884" y="2205"/>
            <a:chExt cx="182" cy="182"/>
          </a:xfrm>
        </p:grpSpPr>
        <p:sp>
          <p:nvSpPr>
            <p:cNvPr id="76834"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35"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36" name="Group 36"/>
          <p:cNvGrpSpPr>
            <a:grpSpLocks/>
          </p:cNvGrpSpPr>
          <p:nvPr/>
        </p:nvGrpSpPr>
        <p:grpSpPr bwMode="auto">
          <a:xfrm>
            <a:off x="5267325" y="3911600"/>
            <a:ext cx="209550" cy="211138"/>
            <a:chOff x="884" y="2205"/>
            <a:chExt cx="182" cy="182"/>
          </a:xfrm>
        </p:grpSpPr>
        <p:sp>
          <p:nvSpPr>
            <p:cNvPr id="76837"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38"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39" name="Group 39"/>
          <p:cNvGrpSpPr>
            <a:grpSpLocks/>
          </p:cNvGrpSpPr>
          <p:nvPr/>
        </p:nvGrpSpPr>
        <p:grpSpPr bwMode="auto">
          <a:xfrm>
            <a:off x="4741863" y="4646613"/>
            <a:ext cx="211137" cy="209550"/>
            <a:chOff x="884" y="2205"/>
            <a:chExt cx="182" cy="182"/>
          </a:xfrm>
        </p:grpSpPr>
        <p:sp>
          <p:nvSpPr>
            <p:cNvPr id="76840"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41"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6842" name="Group 42"/>
          <p:cNvGrpSpPr>
            <a:grpSpLocks/>
          </p:cNvGrpSpPr>
          <p:nvPr/>
        </p:nvGrpSpPr>
        <p:grpSpPr bwMode="auto">
          <a:xfrm>
            <a:off x="4691063" y="3282950"/>
            <a:ext cx="209550" cy="211138"/>
            <a:chOff x="884" y="2205"/>
            <a:chExt cx="182" cy="182"/>
          </a:xfrm>
        </p:grpSpPr>
        <p:sp>
          <p:nvSpPr>
            <p:cNvPr id="76843"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6844"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76845" name="Line 45"/>
          <p:cNvSpPr>
            <a:spLocks noChangeShapeType="1"/>
          </p:cNvSpPr>
          <p:nvPr/>
        </p:nvSpPr>
        <p:spPr bwMode="auto">
          <a:xfrm>
            <a:off x="2771775" y="4005263"/>
            <a:ext cx="863600" cy="0"/>
          </a:xfrm>
          <a:prstGeom prst="line">
            <a:avLst/>
          </a:prstGeom>
          <a:noFill/>
          <a:ln w="76200">
            <a:solidFill>
              <a:schemeClr val="tx1"/>
            </a:solidFill>
            <a:round/>
            <a:headEnd/>
            <a:tailEnd type="triangle" w="med" len="med"/>
          </a:ln>
          <a:effectLst/>
        </p:spPr>
        <p:txBody>
          <a:bodyPr/>
          <a:lstStyle/>
          <a:p>
            <a:endParaRPr lang="en-US"/>
          </a:p>
        </p:txBody>
      </p:sp>
      <p:sp>
        <p:nvSpPr>
          <p:cNvPr id="76903" name="Rectangle 103"/>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sz="3800"/>
              <a:t>Example 3: Determination of magnitude of emf induced</a:t>
            </a:r>
            <a:endParaRPr lang="en-GB" sz="3800"/>
          </a:p>
        </p:txBody>
      </p:sp>
      <p:sp>
        <p:nvSpPr>
          <p:cNvPr id="74755" name="Rectangle 3"/>
          <p:cNvSpPr>
            <a:spLocks noGrp="1" noChangeArrowheads="1"/>
          </p:cNvSpPr>
          <p:nvPr>
            <p:ph type="body" idx="1"/>
          </p:nvPr>
        </p:nvSpPr>
        <p:spPr>
          <a:xfrm>
            <a:off x="609600" y="1600200"/>
            <a:ext cx="7924800" cy="1612900"/>
          </a:xfrm>
        </p:spPr>
        <p:txBody>
          <a:bodyPr/>
          <a:lstStyle/>
          <a:p>
            <a:pPr>
              <a:lnSpc>
                <a:spcPct val="80000"/>
              </a:lnSpc>
            </a:pPr>
            <a:r>
              <a:rPr lang="en-US" sz="2000"/>
              <a:t>A flat circular coil of 120 turns, each of area 0.070 m</a:t>
            </a:r>
            <a:r>
              <a:rPr lang="en-US" sz="2000" baseline="30000"/>
              <a:t>2</a:t>
            </a:r>
            <a:r>
              <a:rPr lang="en-US" sz="2000"/>
              <a:t>, is placed with its axis parallel to a uniform magnetic field. The flux density of the field is changed steadily from 80 mT to 20 mT over a period of 4.0 s. What is the magnitude of the emf induced in the coil during this time?</a:t>
            </a:r>
            <a:endParaRPr lang="en-GB" sz="2000"/>
          </a:p>
        </p:txBody>
      </p:sp>
      <p:sp>
        <p:nvSpPr>
          <p:cNvPr id="74756" name="Oval 4"/>
          <p:cNvSpPr>
            <a:spLocks noChangeArrowheads="1"/>
          </p:cNvSpPr>
          <p:nvPr/>
        </p:nvSpPr>
        <p:spPr bwMode="auto">
          <a:xfrm>
            <a:off x="755650" y="312261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74759" name="Group 7"/>
          <p:cNvGrpSpPr>
            <a:grpSpLocks/>
          </p:cNvGrpSpPr>
          <p:nvPr/>
        </p:nvGrpSpPr>
        <p:grpSpPr bwMode="auto">
          <a:xfrm>
            <a:off x="1174750" y="3540125"/>
            <a:ext cx="209550" cy="211138"/>
            <a:chOff x="884" y="2205"/>
            <a:chExt cx="182" cy="182"/>
          </a:xfrm>
        </p:grpSpPr>
        <p:sp>
          <p:nvSpPr>
            <p:cNvPr id="74757" name="Line 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58" name="Line 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60" name="Group 8"/>
          <p:cNvGrpSpPr>
            <a:grpSpLocks/>
          </p:cNvGrpSpPr>
          <p:nvPr/>
        </p:nvGrpSpPr>
        <p:grpSpPr bwMode="auto">
          <a:xfrm>
            <a:off x="2012950" y="3540125"/>
            <a:ext cx="211138" cy="211138"/>
            <a:chOff x="884" y="2205"/>
            <a:chExt cx="182" cy="182"/>
          </a:xfrm>
        </p:grpSpPr>
        <p:sp>
          <p:nvSpPr>
            <p:cNvPr id="74761"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62"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63" name="Group 11"/>
          <p:cNvGrpSpPr>
            <a:grpSpLocks/>
          </p:cNvGrpSpPr>
          <p:nvPr/>
        </p:nvGrpSpPr>
        <p:grpSpPr bwMode="auto">
          <a:xfrm>
            <a:off x="1593850" y="3908425"/>
            <a:ext cx="209550" cy="211138"/>
            <a:chOff x="884" y="2205"/>
            <a:chExt cx="182" cy="182"/>
          </a:xfrm>
        </p:grpSpPr>
        <p:sp>
          <p:nvSpPr>
            <p:cNvPr id="74764"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65"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66" name="Group 14"/>
          <p:cNvGrpSpPr>
            <a:grpSpLocks/>
          </p:cNvGrpSpPr>
          <p:nvPr/>
        </p:nvGrpSpPr>
        <p:grpSpPr bwMode="auto">
          <a:xfrm>
            <a:off x="1225550" y="4379913"/>
            <a:ext cx="211138" cy="211137"/>
            <a:chOff x="884" y="2205"/>
            <a:chExt cx="182" cy="182"/>
          </a:xfrm>
        </p:grpSpPr>
        <p:sp>
          <p:nvSpPr>
            <p:cNvPr id="74767"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68"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69" name="Group 17"/>
          <p:cNvGrpSpPr>
            <a:grpSpLocks/>
          </p:cNvGrpSpPr>
          <p:nvPr/>
        </p:nvGrpSpPr>
        <p:grpSpPr bwMode="auto">
          <a:xfrm>
            <a:off x="1960563" y="4379913"/>
            <a:ext cx="209550" cy="211137"/>
            <a:chOff x="884" y="2205"/>
            <a:chExt cx="182" cy="182"/>
          </a:xfrm>
        </p:grpSpPr>
        <p:sp>
          <p:nvSpPr>
            <p:cNvPr id="74770"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71"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72" name="Group 20"/>
          <p:cNvGrpSpPr>
            <a:grpSpLocks/>
          </p:cNvGrpSpPr>
          <p:nvPr/>
        </p:nvGrpSpPr>
        <p:grpSpPr bwMode="auto">
          <a:xfrm>
            <a:off x="965200" y="3960813"/>
            <a:ext cx="209550" cy="209550"/>
            <a:chOff x="884" y="2205"/>
            <a:chExt cx="182" cy="182"/>
          </a:xfrm>
        </p:grpSpPr>
        <p:sp>
          <p:nvSpPr>
            <p:cNvPr id="74773"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74"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75" name="Group 23"/>
          <p:cNvGrpSpPr>
            <a:grpSpLocks/>
          </p:cNvGrpSpPr>
          <p:nvPr/>
        </p:nvGrpSpPr>
        <p:grpSpPr bwMode="auto">
          <a:xfrm>
            <a:off x="2171700" y="3908425"/>
            <a:ext cx="211138" cy="211138"/>
            <a:chOff x="884" y="2205"/>
            <a:chExt cx="182" cy="182"/>
          </a:xfrm>
        </p:grpSpPr>
        <p:sp>
          <p:nvSpPr>
            <p:cNvPr id="74776"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77"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78" name="Group 26"/>
          <p:cNvGrpSpPr>
            <a:grpSpLocks/>
          </p:cNvGrpSpPr>
          <p:nvPr/>
        </p:nvGrpSpPr>
        <p:grpSpPr bwMode="auto">
          <a:xfrm>
            <a:off x="1646238" y="4641850"/>
            <a:ext cx="211137" cy="211138"/>
            <a:chOff x="884" y="2205"/>
            <a:chExt cx="182" cy="182"/>
          </a:xfrm>
        </p:grpSpPr>
        <p:sp>
          <p:nvSpPr>
            <p:cNvPr id="74779"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80"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781" name="Group 29"/>
          <p:cNvGrpSpPr>
            <a:grpSpLocks/>
          </p:cNvGrpSpPr>
          <p:nvPr/>
        </p:nvGrpSpPr>
        <p:grpSpPr bwMode="auto">
          <a:xfrm>
            <a:off x="1595438" y="3279775"/>
            <a:ext cx="209550" cy="209550"/>
            <a:chOff x="884" y="2205"/>
            <a:chExt cx="182" cy="182"/>
          </a:xfrm>
        </p:grpSpPr>
        <p:sp>
          <p:nvSpPr>
            <p:cNvPr id="74782"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783"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74784" name="Oval 32"/>
          <p:cNvSpPr>
            <a:spLocks noChangeArrowheads="1"/>
          </p:cNvSpPr>
          <p:nvPr/>
        </p:nvSpPr>
        <p:spPr bwMode="auto">
          <a:xfrm>
            <a:off x="3851275" y="312578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74800" name="Group 48"/>
          <p:cNvGrpSpPr>
            <a:grpSpLocks/>
          </p:cNvGrpSpPr>
          <p:nvPr/>
        </p:nvGrpSpPr>
        <p:grpSpPr bwMode="auto">
          <a:xfrm>
            <a:off x="4060825" y="3963988"/>
            <a:ext cx="209550" cy="211137"/>
            <a:chOff x="884" y="2205"/>
            <a:chExt cx="182" cy="182"/>
          </a:xfrm>
        </p:grpSpPr>
        <p:sp>
          <p:nvSpPr>
            <p:cNvPr id="74801"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802"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803" name="Group 51"/>
          <p:cNvGrpSpPr>
            <a:grpSpLocks/>
          </p:cNvGrpSpPr>
          <p:nvPr/>
        </p:nvGrpSpPr>
        <p:grpSpPr bwMode="auto">
          <a:xfrm>
            <a:off x="5267325" y="3911600"/>
            <a:ext cx="209550" cy="211138"/>
            <a:chOff x="884" y="2205"/>
            <a:chExt cx="182" cy="182"/>
          </a:xfrm>
        </p:grpSpPr>
        <p:sp>
          <p:nvSpPr>
            <p:cNvPr id="74804"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805"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806" name="Group 54"/>
          <p:cNvGrpSpPr>
            <a:grpSpLocks/>
          </p:cNvGrpSpPr>
          <p:nvPr/>
        </p:nvGrpSpPr>
        <p:grpSpPr bwMode="auto">
          <a:xfrm>
            <a:off x="4741863" y="4646613"/>
            <a:ext cx="211137" cy="209550"/>
            <a:chOff x="884" y="2205"/>
            <a:chExt cx="182" cy="182"/>
          </a:xfrm>
        </p:grpSpPr>
        <p:sp>
          <p:nvSpPr>
            <p:cNvPr id="74807"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808"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4809" name="Group 57"/>
          <p:cNvGrpSpPr>
            <a:grpSpLocks/>
          </p:cNvGrpSpPr>
          <p:nvPr/>
        </p:nvGrpSpPr>
        <p:grpSpPr bwMode="auto">
          <a:xfrm>
            <a:off x="4691063" y="3282950"/>
            <a:ext cx="209550" cy="211138"/>
            <a:chOff x="884" y="2205"/>
            <a:chExt cx="182" cy="182"/>
          </a:xfrm>
        </p:grpSpPr>
        <p:sp>
          <p:nvSpPr>
            <p:cNvPr id="74810"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4811"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74813" name="Line 61"/>
          <p:cNvSpPr>
            <a:spLocks noChangeShapeType="1"/>
          </p:cNvSpPr>
          <p:nvPr/>
        </p:nvSpPr>
        <p:spPr bwMode="auto">
          <a:xfrm>
            <a:off x="2771775" y="4005263"/>
            <a:ext cx="863600" cy="0"/>
          </a:xfrm>
          <a:prstGeom prst="line">
            <a:avLst/>
          </a:prstGeom>
          <a:noFill/>
          <a:ln w="76200">
            <a:solidFill>
              <a:schemeClr val="tx1"/>
            </a:solidFill>
            <a:round/>
            <a:headEnd/>
            <a:tailEnd type="triangle" w="med" len="med"/>
          </a:ln>
          <a:effectLst/>
        </p:spPr>
        <p:txBody>
          <a:bodyPr/>
          <a:lstStyle/>
          <a:p>
            <a:endParaRPr lang="en-US"/>
          </a:p>
        </p:txBody>
      </p:sp>
      <p:sp>
        <p:nvSpPr>
          <p:cNvPr id="74883" name="Rectangle 131"/>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GB" sz="3800"/>
              <a:t>Example 4: Determination of AVERAGE induced emf</a:t>
            </a:r>
          </a:p>
        </p:txBody>
      </p:sp>
      <p:sp>
        <p:nvSpPr>
          <p:cNvPr id="80899" name="Rectangle 3"/>
          <p:cNvSpPr>
            <a:spLocks noGrp="1" noChangeArrowheads="1"/>
          </p:cNvSpPr>
          <p:nvPr>
            <p:ph type="body" idx="1"/>
          </p:nvPr>
        </p:nvSpPr>
        <p:spPr>
          <a:xfrm>
            <a:off x="609600" y="1600200"/>
            <a:ext cx="7924800" cy="3773488"/>
          </a:xfrm>
        </p:spPr>
        <p:txBody>
          <a:bodyPr/>
          <a:lstStyle/>
          <a:p>
            <a:pPr>
              <a:lnSpc>
                <a:spcPct val="80000"/>
              </a:lnSpc>
              <a:buFont typeface="Wingdings" pitchFamily="2" charset="2"/>
              <a:buNone/>
            </a:pPr>
            <a:r>
              <a:rPr lang="en-US" sz="2000"/>
              <a:t>	A flat circular coil of diameter 30 mm has 500 turns and is situated so that the plane of the coil is perpendicular to a uniform magnetic field of flux density 20 mT. The flux density is reduced to zero and then increased to 20 mT in the opposite direction at a constant rate. The time taken for the whole operation is 60 ms. What is the average value of the emf induced in the coil?</a:t>
            </a:r>
            <a:endParaRPr lang="en-US" sz="2000" b="1"/>
          </a:p>
          <a:p>
            <a:pPr>
              <a:lnSpc>
                <a:spcPct val="80000"/>
              </a:lnSpc>
              <a:buFont typeface="Wingdings" pitchFamily="2" charset="2"/>
              <a:buNone/>
            </a:pPr>
            <a:r>
              <a:rPr lang="en-US" sz="2000" b="1"/>
              <a:t>	A</a:t>
            </a:r>
            <a:r>
              <a:rPr lang="en-US" sz="2000"/>
              <a:t>	0</a:t>
            </a:r>
            <a:endParaRPr lang="en-US" sz="2000" b="1"/>
          </a:p>
          <a:p>
            <a:pPr>
              <a:lnSpc>
                <a:spcPct val="80000"/>
              </a:lnSpc>
              <a:buFont typeface="Wingdings" pitchFamily="2" charset="2"/>
              <a:buNone/>
            </a:pPr>
            <a:r>
              <a:rPr lang="en-US" sz="2000" b="1"/>
              <a:t>	B</a:t>
            </a:r>
            <a:r>
              <a:rPr lang="en-US" sz="2000"/>
              <a:t>	0.12 V</a:t>
            </a:r>
            <a:endParaRPr lang="en-US" sz="2000" b="1"/>
          </a:p>
          <a:p>
            <a:pPr>
              <a:lnSpc>
                <a:spcPct val="80000"/>
              </a:lnSpc>
              <a:buFont typeface="Wingdings" pitchFamily="2" charset="2"/>
              <a:buNone/>
            </a:pPr>
            <a:r>
              <a:rPr lang="en-US" sz="2000" b="1"/>
              <a:t>	C</a:t>
            </a:r>
            <a:r>
              <a:rPr lang="en-US" sz="2000"/>
              <a:t>	0.24 V</a:t>
            </a:r>
            <a:endParaRPr lang="en-US" sz="2000" b="1"/>
          </a:p>
          <a:p>
            <a:pPr>
              <a:lnSpc>
                <a:spcPct val="80000"/>
              </a:lnSpc>
              <a:buFont typeface="Wingdings" pitchFamily="2" charset="2"/>
              <a:buNone/>
            </a:pPr>
            <a:r>
              <a:rPr lang="en-US" sz="2000" b="1"/>
              <a:t>	D</a:t>
            </a:r>
            <a:r>
              <a:rPr lang="en-US" sz="2000"/>
              <a:t>	0.94 V</a:t>
            </a:r>
            <a:endParaRPr lang="en-GB" sz="2000"/>
          </a:p>
        </p:txBody>
      </p:sp>
      <p:sp>
        <p:nvSpPr>
          <p:cNvPr id="80900" name="Oval 4"/>
          <p:cNvSpPr>
            <a:spLocks noChangeArrowheads="1"/>
          </p:cNvSpPr>
          <p:nvPr/>
        </p:nvSpPr>
        <p:spPr bwMode="auto">
          <a:xfrm>
            <a:off x="3060700" y="349726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80901" name="Group 5"/>
          <p:cNvGrpSpPr>
            <a:grpSpLocks/>
          </p:cNvGrpSpPr>
          <p:nvPr/>
        </p:nvGrpSpPr>
        <p:grpSpPr bwMode="auto">
          <a:xfrm>
            <a:off x="3479800" y="3914775"/>
            <a:ext cx="209550" cy="211138"/>
            <a:chOff x="884" y="2205"/>
            <a:chExt cx="182" cy="182"/>
          </a:xfrm>
        </p:grpSpPr>
        <p:sp>
          <p:nvSpPr>
            <p:cNvPr id="80902"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03"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04" name="Group 8"/>
          <p:cNvGrpSpPr>
            <a:grpSpLocks/>
          </p:cNvGrpSpPr>
          <p:nvPr/>
        </p:nvGrpSpPr>
        <p:grpSpPr bwMode="auto">
          <a:xfrm>
            <a:off x="4318000" y="3914775"/>
            <a:ext cx="211138" cy="211138"/>
            <a:chOff x="884" y="2205"/>
            <a:chExt cx="182" cy="182"/>
          </a:xfrm>
        </p:grpSpPr>
        <p:sp>
          <p:nvSpPr>
            <p:cNvPr id="80905"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06"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07" name="Group 11"/>
          <p:cNvGrpSpPr>
            <a:grpSpLocks/>
          </p:cNvGrpSpPr>
          <p:nvPr/>
        </p:nvGrpSpPr>
        <p:grpSpPr bwMode="auto">
          <a:xfrm>
            <a:off x="3898900" y="4283075"/>
            <a:ext cx="209550" cy="211138"/>
            <a:chOff x="884" y="2205"/>
            <a:chExt cx="182" cy="182"/>
          </a:xfrm>
        </p:grpSpPr>
        <p:sp>
          <p:nvSpPr>
            <p:cNvPr id="80908"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09"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10" name="Group 14"/>
          <p:cNvGrpSpPr>
            <a:grpSpLocks/>
          </p:cNvGrpSpPr>
          <p:nvPr/>
        </p:nvGrpSpPr>
        <p:grpSpPr bwMode="auto">
          <a:xfrm>
            <a:off x="3530600" y="4754563"/>
            <a:ext cx="211138" cy="211137"/>
            <a:chOff x="884" y="2205"/>
            <a:chExt cx="182" cy="182"/>
          </a:xfrm>
        </p:grpSpPr>
        <p:sp>
          <p:nvSpPr>
            <p:cNvPr id="80911"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12"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13" name="Group 17"/>
          <p:cNvGrpSpPr>
            <a:grpSpLocks/>
          </p:cNvGrpSpPr>
          <p:nvPr/>
        </p:nvGrpSpPr>
        <p:grpSpPr bwMode="auto">
          <a:xfrm>
            <a:off x="4265613" y="4754563"/>
            <a:ext cx="209550" cy="211137"/>
            <a:chOff x="884" y="2205"/>
            <a:chExt cx="182" cy="182"/>
          </a:xfrm>
        </p:grpSpPr>
        <p:sp>
          <p:nvSpPr>
            <p:cNvPr id="80914"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15"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16" name="Group 20"/>
          <p:cNvGrpSpPr>
            <a:grpSpLocks/>
          </p:cNvGrpSpPr>
          <p:nvPr/>
        </p:nvGrpSpPr>
        <p:grpSpPr bwMode="auto">
          <a:xfrm>
            <a:off x="3270250" y="4335463"/>
            <a:ext cx="209550" cy="209550"/>
            <a:chOff x="884" y="2205"/>
            <a:chExt cx="182" cy="182"/>
          </a:xfrm>
        </p:grpSpPr>
        <p:sp>
          <p:nvSpPr>
            <p:cNvPr id="80917"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18"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19" name="Group 23"/>
          <p:cNvGrpSpPr>
            <a:grpSpLocks/>
          </p:cNvGrpSpPr>
          <p:nvPr/>
        </p:nvGrpSpPr>
        <p:grpSpPr bwMode="auto">
          <a:xfrm>
            <a:off x="4476750" y="4283075"/>
            <a:ext cx="211138" cy="211138"/>
            <a:chOff x="884" y="2205"/>
            <a:chExt cx="182" cy="182"/>
          </a:xfrm>
        </p:grpSpPr>
        <p:sp>
          <p:nvSpPr>
            <p:cNvPr id="80920"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21"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22" name="Group 26"/>
          <p:cNvGrpSpPr>
            <a:grpSpLocks/>
          </p:cNvGrpSpPr>
          <p:nvPr/>
        </p:nvGrpSpPr>
        <p:grpSpPr bwMode="auto">
          <a:xfrm>
            <a:off x="3951288" y="5016500"/>
            <a:ext cx="211137" cy="211138"/>
            <a:chOff x="884" y="2205"/>
            <a:chExt cx="182" cy="182"/>
          </a:xfrm>
        </p:grpSpPr>
        <p:sp>
          <p:nvSpPr>
            <p:cNvPr id="80923"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24"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0925" name="Group 29"/>
          <p:cNvGrpSpPr>
            <a:grpSpLocks/>
          </p:cNvGrpSpPr>
          <p:nvPr/>
        </p:nvGrpSpPr>
        <p:grpSpPr bwMode="auto">
          <a:xfrm>
            <a:off x="3900488" y="3654425"/>
            <a:ext cx="209550" cy="209550"/>
            <a:chOff x="884" y="2205"/>
            <a:chExt cx="182" cy="182"/>
          </a:xfrm>
        </p:grpSpPr>
        <p:sp>
          <p:nvSpPr>
            <p:cNvPr id="80926"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0927"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80928" name="Oval 32"/>
          <p:cNvSpPr>
            <a:spLocks noChangeArrowheads="1"/>
          </p:cNvSpPr>
          <p:nvPr/>
        </p:nvSpPr>
        <p:spPr bwMode="auto">
          <a:xfrm>
            <a:off x="6156325" y="350043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sp>
        <p:nvSpPr>
          <p:cNvPr id="80941" name="Line 45"/>
          <p:cNvSpPr>
            <a:spLocks noChangeShapeType="1"/>
          </p:cNvSpPr>
          <p:nvPr/>
        </p:nvSpPr>
        <p:spPr bwMode="auto">
          <a:xfrm>
            <a:off x="5076825" y="4379913"/>
            <a:ext cx="863600" cy="0"/>
          </a:xfrm>
          <a:prstGeom prst="line">
            <a:avLst/>
          </a:prstGeom>
          <a:noFill/>
          <a:ln w="76200">
            <a:solidFill>
              <a:schemeClr val="tx1"/>
            </a:solidFill>
            <a:round/>
            <a:headEnd/>
            <a:tailEnd type="triangle" w="med" len="med"/>
          </a:ln>
          <a:effectLst/>
        </p:spPr>
        <p:txBody>
          <a:bodyPr/>
          <a:lstStyle/>
          <a:p>
            <a:endParaRPr lang="en-US"/>
          </a:p>
        </p:txBody>
      </p:sp>
      <p:grpSp>
        <p:nvGrpSpPr>
          <p:cNvPr id="80980" name="Group 84"/>
          <p:cNvGrpSpPr>
            <a:grpSpLocks/>
          </p:cNvGrpSpPr>
          <p:nvPr/>
        </p:nvGrpSpPr>
        <p:grpSpPr bwMode="auto">
          <a:xfrm>
            <a:off x="7019925" y="3644900"/>
            <a:ext cx="215900" cy="215900"/>
            <a:chOff x="4286" y="2387"/>
            <a:chExt cx="136" cy="136"/>
          </a:xfrm>
        </p:grpSpPr>
        <p:sp>
          <p:nvSpPr>
            <p:cNvPr id="80981" name="Oval 85"/>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0982" name="Oval 86"/>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0983" name="Group 87"/>
          <p:cNvGrpSpPr>
            <a:grpSpLocks/>
          </p:cNvGrpSpPr>
          <p:nvPr/>
        </p:nvGrpSpPr>
        <p:grpSpPr bwMode="auto">
          <a:xfrm>
            <a:off x="6588125" y="3933825"/>
            <a:ext cx="215900" cy="215900"/>
            <a:chOff x="4286" y="2387"/>
            <a:chExt cx="136" cy="136"/>
          </a:xfrm>
        </p:grpSpPr>
        <p:sp>
          <p:nvSpPr>
            <p:cNvPr id="80984" name="Oval 88"/>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0985" name="Oval 89"/>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0986" name="Group 90"/>
          <p:cNvGrpSpPr>
            <a:grpSpLocks/>
          </p:cNvGrpSpPr>
          <p:nvPr/>
        </p:nvGrpSpPr>
        <p:grpSpPr bwMode="auto">
          <a:xfrm>
            <a:off x="6300788" y="4365625"/>
            <a:ext cx="215900" cy="215900"/>
            <a:chOff x="4286" y="2387"/>
            <a:chExt cx="136" cy="136"/>
          </a:xfrm>
        </p:grpSpPr>
        <p:sp>
          <p:nvSpPr>
            <p:cNvPr id="80987" name="Oval 91"/>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0988" name="Oval 92"/>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0989" name="Group 93"/>
          <p:cNvGrpSpPr>
            <a:grpSpLocks/>
          </p:cNvGrpSpPr>
          <p:nvPr/>
        </p:nvGrpSpPr>
        <p:grpSpPr bwMode="auto">
          <a:xfrm>
            <a:off x="7019925" y="4365625"/>
            <a:ext cx="215900" cy="215900"/>
            <a:chOff x="4286" y="2387"/>
            <a:chExt cx="136" cy="136"/>
          </a:xfrm>
        </p:grpSpPr>
        <p:sp>
          <p:nvSpPr>
            <p:cNvPr id="80990" name="Oval 94"/>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0991" name="Oval 95"/>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0992" name="Group 96"/>
          <p:cNvGrpSpPr>
            <a:grpSpLocks/>
          </p:cNvGrpSpPr>
          <p:nvPr/>
        </p:nvGrpSpPr>
        <p:grpSpPr bwMode="auto">
          <a:xfrm>
            <a:off x="7451725" y="3933825"/>
            <a:ext cx="215900" cy="215900"/>
            <a:chOff x="4286" y="2387"/>
            <a:chExt cx="136" cy="136"/>
          </a:xfrm>
        </p:grpSpPr>
        <p:sp>
          <p:nvSpPr>
            <p:cNvPr id="80993" name="Oval 97"/>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0994" name="Oval 98"/>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0995" name="Group 99"/>
          <p:cNvGrpSpPr>
            <a:grpSpLocks/>
          </p:cNvGrpSpPr>
          <p:nvPr/>
        </p:nvGrpSpPr>
        <p:grpSpPr bwMode="auto">
          <a:xfrm>
            <a:off x="7667625" y="4292600"/>
            <a:ext cx="215900" cy="215900"/>
            <a:chOff x="4286" y="2387"/>
            <a:chExt cx="136" cy="136"/>
          </a:xfrm>
        </p:grpSpPr>
        <p:sp>
          <p:nvSpPr>
            <p:cNvPr id="80996" name="Oval 100"/>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0997" name="Oval 101"/>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0998" name="Group 102"/>
          <p:cNvGrpSpPr>
            <a:grpSpLocks/>
          </p:cNvGrpSpPr>
          <p:nvPr/>
        </p:nvGrpSpPr>
        <p:grpSpPr bwMode="auto">
          <a:xfrm>
            <a:off x="6588125" y="4724400"/>
            <a:ext cx="215900" cy="215900"/>
            <a:chOff x="4286" y="2387"/>
            <a:chExt cx="136" cy="136"/>
          </a:xfrm>
        </p:grpSpPr>
        <p:sp>
          <p:nvSpPr>
            <p:cNvPr id="80999" name="Oval 103"/>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1000" name="Oval 104"/>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1001" name="Group 105"/>
          <p:cNvGrpSpPr>
            <a:grpSpLocks/>
          </p:cNvGrpSpPr>
          <p:nvPr/>
        </p:nvGrpSpPr>
        <p:grpSpPr bwMode="auto">
          <a:xfrm>
            <a:off x="7451725" y="4724400"/>
            <a:ext cx="215900" cy="215900"/>
            <a:chOff x="4286" y="2387"/>
            <a:chExt cx="136" cy="136"/>
          </a:xfrm>
        </p:grpSpPr>
        <p:sp>
          <p:nvSpPr>
            <p:cNvPr id="81002" name="Oval 106"/>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1003" name="Oval 107"/>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1004" name="Group 108"/>
          <p:cNvGrpSpPr>
            <a:grpSpLocks/>
          </p:cNvGrpSpPr>
          <p:nvPr/>
        </p:nvGrpSpPr>
        <p:grpSpPr bwMode="auto">
          <a:xfrm>
            <a:off x="7019925" y="5013325"/>
            <a:ext cx="215900" cy="215900"/>
            <a:chOff x="4286" y="2387"/>
            <a:chExt cx="136" cy="136"/>
          </a:xfrm>
        </p:grpSpPr>
        <p:sp>
          <p:nvSpPr>
            <p:cNvPr id="81005" name="Oval 109"/>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1006" name="Oval 110"/>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sp>
        <p:nvSpPr>
          <p:cNvPr id="81007" name="Rectangle 111"/>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GB" sz="3800"/>
              <a:t>Example 4: Determination of AVERAGE induced emf</a:t>
            </a:r>
          </a:p>
        </p:txBody>
      </p:sp>
      <p:sp>
        <p:nvSpPr>
          <p:cNvPr id="78851" name="Rectangle 3"/>
          <p:cNvSpPr>
            <a:spLocks noGrp="1" noChangeArrowheads="1"/>
          </p:cNvSpPr>
          <p:nvPr>
            <p:ph type="body" idx="1"/>
          </p:nvPr>
        </p:nvSpPr>
        <p:spPr>
          <a:xfrm>
            <a:off x="609600" y="1600200"/>
            <a:ext cx="7924800" cy="3773488"/>
          </a:xfrm>
        </p:spPr>
        <p:txBody>
          <a:bodyPr/>
          <a:lstStyle/>
          <a:p>
            <a:pPr>
              <a:lnSpc>
                <a:spcPct val="80000"/>
              </a:lnSpc>
              <a:buFont typeface="Wingdings" pitchFamily="2" charset="2"/>
              <a:buNone/>
            </a:pPr>
            <a:r>
              <a:rPr lang="en-US" sz="2000"/>
              <a:t>	A flat circular coil of diameter 30 mm has 500 turns and is situated so that the plane of the coil is perpendicular to a uniform magnetic field of flux density 20 mT. The flux density is reduced to zero and then increased to 20 mT in the opposite direction at a constant rate. The time taken for the whole operation is 60 ms. What is the average value of the emf induced in the coil?</a:t>
            </a:r>
            <a:endParaRPr lang="en-US" sz="2000" b="1"/>
          </a:p>
          <a:p>
            <a:pPr>
              <a:lnSpc>
                <a:spcPct val="80000"/>
              </a:lnSpc>
              <a:buFont typeface="Wingdings" pitchFamily="2" charset="2"/>
              <a:buNone/>
            </a:pPr>
            <a:r>
              <a:rPr lang="en-US" sz="2000" b="1"/>
              <a:t>	A</a:t>
            </a:r>
            <a:r>
              <a:rPr lang="en-US" sz="2000"/>
              <a:t>	0</a:t>
            </a:r>
            <a:endParaRPr lang="en-US" sz="2000" b="1"/>
          </a:p>
          <a:p>
            <a:pPr>
              <a:lnSpc>
                <a:spcPct val="80000"/>
              </a:lnSpc>
              <a:buFont typeface="Wingdings" pitchFamily="2" charset="2"/>
              <a:buNone/>
            </a:pPr>
            <a:r>
              <a:rPr lang="en-US" sz="2000" b="1"/>
              <a:t>	B</a:t>
            </a:r>
            <a:r>
              <a:rPr lang="en-US" sz="2000"/>
              <a:t>	0.12 V</a:t>
            </a:r>
            <a:endParaRPr lang="en-US" sz="2000" b="1"/>
          </a:p>
          <a:p>
            <a:pPr>
              <a:lnSpc>
                <a:spcPct val="80000"/>
              </a:lnSpc>
              <a:buFont typeface="Wingdings" pitchFamily="2" charset="2"/>
              <a:buNone/>
            </a:pPr>
            <a:r>
              <a:rPr lang="en-US" sz="2000" b="1"/>
              <a:t>	C</a:t>
            </a:r>
            <a:r>
              <a:rPr lang="en-US" sz="2000"/>
              <a:t>	0.24 V</a:t>
            </a:r>
            <a:endParaRPr lang="en-US" sz="2000" b="1"/>
          </a:p>
          <a:p>
            <a:pPr>
              <a:lnSpc>
                <a:spcPct val="80000"/>
              </a:lnSpc>
              <a:buFont typeface="Wingdings" pitchFamily="2" charset="2"/>
              <a:buNone/>
            </a:pPr>
            <a:r>
              <a:rPr lang="en-US" sz="2000" b="1"/>
              <a:t>	D</a:t>
            </a:r>
            <a:r>
              <a:rPr lang="en-US" sz="2000"/>
              <a:t>	0.94 V</a:t>
            </a:r>
            <a:endParaRPr lang="en-GB" sz="2000"/>
          </a:p>
        </p:txBody>
      </p:sp>
      <p:sp>
        <p:nvSpPr>
          <p:cNvPr id="78852" name="Oval 4"/>
          <p:cNvSpPr>
            <a:spLocks noChangeArrowheads="1"/>
          </p:cNvSpPr>
          <p:nvPr/>
        </p:nvSpPr>
        <p:spPr bwMode="auto">
          <a:xfrm>
            <a:off x="3060700" y="349726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78853" name="Group 5"/>
          <p:cNvGrpSpPr>
            <a:grpSpLocks/>
          </p:cNvGrpSpPr>
          <p:nvPr/>
        </p:nvGrpSpPr>
        <p:grpSpPr bwMode="auto">
          <a:xfrm>
            <a:off x="3479800" y="3914775"/>
            <a:ext cx="209550" cy="211138"/>
            <a:chOff x="884" y="2205"/>
            <a:chExt cx="182" cy="182"/>
          </a:xfrm>
        </p:grpSpPr>
        <p:sp>
          <p:nvSpPr>
            <p:cNvPr id="78854"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55"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56" name="Group 8"/>
          <p:cNvGrpSpPr>
            <a:grpSpLocks/>
          </p:cNvGrpSpPr>
          <p:nvPr/>
        </p:nvGrpSpPr>
        <p:grpSpPr bwMode="auto">
          <a:xfrm>
            <a:off x="4318000" y="3914775"/>
            <a:ext cx="211138" cy="211138"/>
            <a:chOff x="884" y="2205"/>
            <a:chExt cx="182" cy="182"/>
          </a:xfrm>
        </p:grpSpPr>
        <p:sp>
          <p:nvSpPr>
            <p:cNvPr id="78857"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58"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59" name="Group 11"/>
          <p:cNvGrpSpPr>
            <a:grpSpLocks/>
          </p:cNvGrpSpPr>
          <p:nvPr/>
        </p:nvGrpSpPr>
        <p:grpSpPr bwMode="auto">
          <a:xfrm>
            <a:off x="3898900" y="4283075"/>
            <a:ext cx="209550" cy="211138"/>
            <a:chOff x="884" y="2205"/>
            <a:chExt cx="182" cy="182"/>
          </a:xfrm>
        </p:grpSpPr>
        <p:sp>
          <p:nvSpPr>
            <p:cNvPr id="78860"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61"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62" name="Group 14"/>
          <p:cNvGrpSpPr>
            <a:grpSpLocks/>
          </p:cNvGrpSpPr>
          <p:nvPr/>
        </p:nvGrpSpPr>
        <p:grpSpPr bwMode="auto">
          <a:xfrm>
            <a:off x="3530600" y="4754563"/>
            <a:ext cx="211138" cy="211137"/>
            <a:chOff x="884" y="2205"/>
            <a:chExt cx="182" cy="182"/>
          </a:xfrm>
        </p:grpSpPr>
        <p:sp>
          <p:nvSpPr>
            <p:cNvPr id="78863"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64"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65" name="Group 17"/>
          <p:cNvGrpSpPr>
            <a:grpSpLocks/>
          </p:cNvGrpSpPr>
          <p:nvPr/>
        </p:nvGrpSpPr>
        <p:grpSpPr bwMode="auto">
          <a:xfrm>
            <a:off x="4265613" y="4754563"/>
            <a:ext cx="209550" cy="211137"/>
            <a:chOff x="884" y="2205"/>
            <a:chExt cx="182" cy="182"/>
          </a:xfrm>
        </p:grpSpPr>
        <p:sp>
          <p:nvSpPr>
            <p:cNvPr id="78866"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67"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68" name="Group 20"/>
          <p:cNvGrpSpPr>
            <a:grpSpLocks/>
          </p:cNvGrpSpPr>
          <p:nvPr/>
        </p:nvGrpSpPr>
        <p:grpSpPr bwMode="auto">
          <a:xfrm>
            <a:off x="3270250" y="4335463"/>
            <a:ext cx="209550" cy="209550"/>
            <a:chOff x="884" y="2205"/>
            <a:chExt cx="182" cy="182"/>
          </a:xfrm>
        </p:grpSpPr>
        <p:sp>
          <p:nvSpPr>
            <p:cNvPr id="78869"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70"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71" name="Group 23"/>
          <p:cNvGrpSpPr>
            <a:grpSpLocks/>
          </p:cNvGrpSpPr>
          <p:nvPr/>
        </p:nvGrpSpPr>
        <p:grpSpPr bwMode="auto">
          <a:xfrm>
            <a:off x="4476750" y="4283075"/>
            <a:ext cx="211138" cy="211138"/>
            <a:chOff x="884" y="2205"/>
            <a:chExt cx="182" cy="182"/>
          </a:xfrm>
        </p:grpSpPr>
        <p:sp>
          <p:nvSpPr>
            <p:cNvPr id="78872"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73"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74" name="Group 26"/>
          <p:cNvGrpSpPr>
            <a:grpSpLocks/>
          </p:cNvGrpSpPr>
          <p:nvPr/>
        </p:nvGrpSpPr>
        <p:grpSpPr bwMode="auto">
          <a:xfrm>
            <a:off x="3951288" y="5016500"/>
            <a:ext cx="211137" cy="211138"/>
            <a:chOff x="884" y="2205"/>
            <a:chExt cx="182" cy="182"/>
          </a:xfrm>
        </p:grpSpPr>
        <p:sp>
          <p:nvSpPr>
            <p:cNvPr id="78875"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76"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78877" name="Group 29"/>
          <p:cNvGrpSpPr>
            <a:grpSpLocks/>
          </p:cNvGrpSpPr>
          <p:nvPr/>
        </p:nvGrpSpPr>
        <p:grpSpPr bwMode="auto">
          <a:xfrm>
            <a:off x="3900488" y="3654425"/>
            <a:ext cx="209550" cy="209550"/>
            <a:chOff x="884" y="2205"/>
            <a:chExt cx="182" cy="182"/>
          </a:xfrm>
        </p:grpSpPr>
        <p:sp>
          <p:nvSpPr>
            <p:cNvPr id="78878"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78879"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78880" name="Oval 32"/>
          <p:cNvSpPr>
            <a:spLocks noChangeArrowheads="1"/>
          </p:cNvSpPr>
          <p:nvPr/>
        </p:nvSpPr>
        <p:spPr bwMode="auto">
          <a:xfrm>
            <a:off x="6156325" y="350043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sp>
        <p:nvSpPr>
          <p:cNvPr id="78893" name="Line 45"/>
          <p:cNvSpPr>
            <a:spLocks noChangeShapeType="1"/>
          </p:cNvSpPr>
          <p:nvPr/>
        </p:nvSpPr>
        <p:spPr bwMode="auto">
          <a:xfrm>
            <a:off x="5076825" y="4379913"/>
            <a:ext cx="863600" cy="0"/>
          </a:xfrm>
          <a:prstGeom prst="line">
            <a:avLst/>
          </a:prstGeom>
          <a:noFill/>
          <a:ln w="76200">
            <a:solidFill>
              <a:schemeClr val="tx1"/>
            </a:solidFill>
            <a:round/>
            <a:headEnd/>
            <a:tailEnd type="triangle" w="med" len="med"/>
          </a:ln>
          <a:effectLst/>
        </p:spPr>
        <p:txBody>
          <a:bodyPr/>
          <a:lstStyle/>
          <a:p>
            <a:endParaRPr lang="en-US"/>
          </a:p>
        </p:txBody>
      </p:sp>
      <p:grpSp>
        <p:nvGrpSpPr>
          <p:cNvPr id="78969" name="Group 121"/>
          <p:cNvGrpSpPr>
            <a:grpSpLocks/>
          </p:cNvGrpSpPr>
          <p:nvPr/>
        </p:nvGrpSpPr>
        <p:grpSpPr bwMode="auto">
          <a:xfrm>
            <a:off x="7019925" y="3644900"/>
            <a:ext cx="215900" cy="215900"/>
            <a:chOff x="4286" y="2387"/>
            <a:chExt cx="136" cy="136"/>
          </a:xfrm>
        </p:grpSpPr>
        <p:sp>
          <p:nvSpPr>
            <p:cNvPr id="78970" name="Oval 122"/>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71" name="Oval 123"/>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72" name="Group 124"/>
          <p:cNvGrpSpPr>
            <a:grpSpLocks/>
          </p:cNvGrpSpPr>
          <p:nvPr/>
        </p:nvGrpSpPr>
        <p:grpSpPr bwMode="auto">
          <a:xfrm>
            <a:off x="6588125" y="3933825"/>
            <a:ext cx="215900" cy="215900"/>
            <a:chOff x="4286" y="2387"/>
            <a:chExt cx="136" cy="136"/>
          </a:xfrm>
        </p:grpSpPr>
        <p:sp>
          <p:nvSpPr>
            <p:cNvPr id="78973" name="Oval 125"/>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74" name="Oval 126"/>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75" name="Group 127"/>
          <p:cNvGrpSpPr>
            <a:grpSpLocks/>
          </p:cNvGrpSpPr>
          <p:nvPr/>
        </p:nvGrpSpPr>
        <p:grpSpPr bwMode="auto">
          <a:xfrm>
            <a:off x="6300788" y="4365625"/>
            <a:ext cx="215900" cy="215900"/>
            <a:chOff x="4286" y="2387"/>
            <a:chExt cx="136" cy="136"/>
          </a:xfrm>
        </p:grpSpPr>
        <p:sp>
          <p:nvSpPr>
            <p:cNvPr id="78976" name="Oval 128"/>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77" name="Oval 129"/>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78" name="Group 130"/>
          <p:cNvGrpSpPr>
            <a:grpSpLocks/>
          </p:cNvGrpSpPr>
          <p:nvPr/>
        </p:nvGrpSpPr>
        <p:grpSpPr bwMode="auto">
          <a:xfrm>
            <a:off x="7019925" y="4365625"/>
            <a:ext cx="215900" cy="215900"/>
            <a:chOff x="4286" y="2387"/>
            <a:chExt cx="136" cy="136"/>
          </a:xfrm>
        </p:grpSpPr>
        <p:sp>
          <p:nvSpPr>
            <p:cNvPr id="78979" name="Oval 131"/>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80" name="Oval 132"/>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81" name="Group 133"/>
          <p:cNvGrpSpPr>
            <a:grpSpLocks/>
          </p:cNvGrpSpPr>
          <p:nvPr/>
        </p:nvGrpSpPr>
        <p:grpSpPr bwMode="auto">
          <a:xfrm>
            <a:off x="7451725" y="3933825"/>
            <a:ext cx="215900" cy="215900"/>
            <a:chOff x="4286" y="2387"/>
            <a:chExt cx="136" cy="136"/>
          </a:xfrm>
        </p:grpSpPr>
        <p:sp>
          <p:nvSpPr>
            <p:cNvPr id="78982" name="Oval 134"/>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83" name="Oval 135"/>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84" name="Group 136"/>
          <p:cNvGrpSpPr>
            <a:grpSpLocks/>
          </p:cNvGrpSpPr>
          <p:nvPr/>
        </p:nvGrpSpPr>
        <p:grpSpPr bwMode="auto">
          <a:xfrm>
            <a:off x="7667625" y="4292600"/>
            <a:ext cx="215900" cy="215900"/>
            <a:chOff x="4286" y="2387"/>
            <a:chExt cx="136" cy="136"/>
          </a:xfrm>
        </p:grpSpPr>
        <p:sp>
          <p:nvSpPr>
            <p:cNvPr id="78985" name="Oval 137"/>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86" name="Oval 138"/>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87" name="Group 139"/>
          <p:cNvGrpSpPr>
            <a:grpSpLocks/>
          </p:cNvGrpSpPr>
          <p:nvPr/>
        </p:nvGrpSpPr>
        <p:grpSpPr bwMode="auto">
          <a:xfrm>
            <a:off x="6588125" y="4724400"/>
            <a:ext cx="215900" cy="215900"/>
            <a:chOff x="4286" y="2387"/>
            <a:chExt cx="136" cy="136"/>
          </a:xfrm>
        </p:grpSpPr>
        <p:sp>
          <p:nvSpPr>
            <p:cNvPr id="78988" name="Oval 140"/>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89" name="Oval 141"/>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90" name="Group 142"/>
          <p:cNvGrpSpPr>
            <a:grpSpLocks/>
          </p:cNvGrpSpPr>
          <p:nvPr/>
        </p:nvGrpSpPr>
        <p:grpSpPr bwMode="auto">
          <a:xfrm>
            <a:off x="7451725" y="4724400"/>
            <a:ext cx="215900" cy="215900"/>
            <a:chOff x="4286" y="2387"/>
            <a:chExt cx="136" cy="136"/>
          </a:xfrm>
        </p:grpSpPr>
        <p:sp>
          <p:nvSpPr>
            <p:cNvPr id="78991" name="Oval 143"/>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92" name="Oval 144"/>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78993" name="Group 145"/>
          <p:cNvGrpSpPr>
            <a:grpSpLocks/>
          </p:cNvGrpSpPr>
          <p:nvPr/>
        </p:nvGrpSpPr>
        <p:grpSpPr bwMode="auto">
          <a:xfrm>
            <a:off x="7019925" y="5013325"/>
            <a:ext cx="215900" cy="215900"/>
            <a:chOff x="4286" y="2387"/>
            <a:chExt cx="136" cy="136"/>
          </a:xfrm>
        </p:grpSpPr>
        <p:sp>
          <p:nvSpPr>
            <p:cNvPr id="78994" name="Oval 146"/>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8995" name="Oval 147"/>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sp>
        <p:nvSpPr>
          <p:cNvPr id="78996" name="Rectangle 148"/>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54" name="Rectangle 14"/>
          <p:cNvSpPr>
            <a:spLocks noChangeArrowheads="1"/>
          </p:cNvSpPr>
          <p:nvPr/>
        </p:nvSpPr>
        <p:spPr bwMode="auto">
          <a:xfrm>
            <a:off x="4140200" y="1412875"/>
            <a:ext cx="4608513" cy="5445125"/>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38242" name="Rectangle 2"/>
          <p:cNvSpPr>
            <a:spLocks noGrp="1" noChangeArrowheads="1"/>
          </p:cNvSpPr>
          <p:nvPr>
            <p:ph type="title"/>
          </p:nvPr>
        </p:nvSpPr>
        <p:spPr/>
        <p:txBody>
          <a:bodyPr/>
          <a:lstStyle/>
          <a:p>
            <a:r>
              <a:rPr lang="en-GB" sz="3800"/>
              <a:t>Example 5: Graphs of magnetic flux linkage and induced EMF with time</a:t>
            </a:r>
          </a:p>
        </p:txBody>
      </p:sp>
      <p:sp>
        <p:nvSpPr>
          <p:cNvPr id="138243" name="Rectangle 3"/>
          <p:cNvSpPr>
            <a:spLocks noGrp="1" noChangeArrowheads="1"/>
          </p:cNvSpPr>
          <p:nvPr>
            <p:ph type="body" idx="1"/>
          </p:nvPr>
        </p:nvSpPr>
        <p:spPr>
          <a:xfrm>
            <a:off x="609600" y="1600200"/>
            <a:ext cx="2809875" cy="2765425"/>
          </a:xfrm>
        </p:spPr>
        <p:txBody>
          <a:bodyPr/>
          <a:lstStyle/>
          <a:p>
            <a:pPr>
              <a:lnSpc>
                <a:spcPct val="80000"/>
              </a:lnSpc>
            </a:pPr>
            <a:r>
              <a:rPr lang="en-US" sz="2000"/>
              <a:t>The magnetic flux </a:t>
            </a:r>
            <a:r>
              <a:rPr lang="el-GR" sz="2000" i="1">
                <a:latin typeface="Times New Roman" pitchFamily="18" charset="0"/>
              </a:rPr>
              <a:t>Φ</a:t>
            </a:r>
            <a:r>
              <a:rPr lang="en-US" sz="2000"/>
              <a:t>   through a coil varies with time as shown in the diagram. Which graph best represents the variation with time the induced emf </a:t>
            </a:r>
            <a:r>
              <a:rPr lang="en-US" sz="2000" i="1"/>
              <a:t>E</a:t>
            </a:r>
            <a:r>
              <a:rPr lang="en-US" sz="2000"/>
              <a:t> in the coil?</a:t>
            </a:r>
            <a:endParaRPr lang="en-GB" sz="2000"/>
          </a:p>
        </p:txBody>
      </p:sp>
      <p:pic>
        <p:nvPicPr>
          <p:cNvPr id="138245" name="Picture 5" descr="tys ques"/>
          <p:cNvPicPr>
            <a:picLocks noChangeAspect="1" noChangeArrowheads="1"/>
          </p:cNvPicPr>
          <p:nvPr/>
        </p:nvPicPr>
        <p:blipFill>
          <a:blip r:embed="rId4" cstate="print"/>
          <a:srcRect l="37743" t="3551" b="68037"/>
          <a:stretch>
            <a:fillRect/>
          </a:stretch>
        </p:blipFill>
        <p:spPr bwMode="auto">
          <a:xfrm>
            <a:off x="4140200" y="1341438"/>
            <a:ext cx="4176713" cy="2035175"/>
          </a:xfrm>
          <a:prstGeom prst="rect">
            <a:avLst/>
          </a:prstGeom>
          <a:noFill/>
          <a:ln w="9525">
            <a:noFill/>
            <a:miter lim="800000"/>
            <a:headEnd/>
            <a:tailEnd/>
          </a:ln>
        </p:spPr>
      </p:pic>
      <p:sp>
        <p:nvSpPr>
          <p:cNvPr id="138246" name="Line 6"/>
          <p:cNvSpPr>
            <a:spLocks noChangeShapeType="1"/>
          </p:cNvSpPr>
          <p:nvPr/>
        </p:nvSpPr>
        <p:spPr bwMode="auto">
          <a:xfrm flipV="1">
            <a:off x="4643438" y="3357563"/>
            <a:ext cx="0" cy="1512887"/>
          </a:xfrm>
          <a:prstGeom prst="line">
            <a:avLst/>
          </a:prstGeom>
          <a:noFill/>
          <a:ln w="25400">
            <a:solidFill>
              <a:schemeClr val="tx1"/>
            </a:solidFill>
            <a:round/>
            <a:headEnd/>
            <a:tailEnd type="triangle" w="med" len="med"/>
          </a:ln>
          <a:effectLst/>
        </p:spPr>
        <p:txBody>
          <a:bodyPr/>
          <a:lstStyle/>
          <a:p>
            <a:endParaRPr lang="en-US"/>
          </a:p>
        </p:txBody>
      </p:sp>
      <p:sp>
        <p:nvSpPr>
          <p:cNvPr id="138247" name="Line 7"/>
          <p:cNvSpPr>
            <a:spLocks noChangeShapeType="1"/>
          </p:cNvSpPr>
          <p:nvPr/>
        </p:nvSpPr>
        <p:spPr bwMode="auto">
          <a:xfrm>
            <a:off x="4427538" y="4148138"/>
            <a:ext cx="3600450" cy="0"/>
          </a:xfrm>
          <a:prstGeom prst="line">
            <a:avLst/>
          </a:prstGeom>
          <a:noFill/>
          <a:ln w="25400">
            <a:solidFill>
              <a:schemeClr val="tx1"/>
            </a:solidFill>
            <a:round/>
            <a:headEnd/>
            <a:tailEnd type="triangle" w="med" len="med"/>
          </a:ln>
          <a:effectLst/>
        </p:spPr>
        <p:txBody>
          <a:bodyPr/>
          <a:lstStyle/>
          <a:p>
            <a:endParaRPr lang="en-US"/>
          </a:p>
        </p:txBody>
      </p:sp>
      <p:sp>
        <p:nvSpPr>
          <p:cNvPr id="138252" name="Line 12"/>
          <p:cNvSpPr>
            <a:spLocks noChangeShapeType="1"/>
          </p:cNvSpPr>
          <p:nvPr/>
        </p:nvSpPr>
        <p:spPr bwMode="auto">
          <a:xfrm flipV="1">
            <a:off x="4643438" y="5084763"/>
            <a:ext cx="0" cy="1728787"/>
          </a:xfrm>
          <a:prstGeom prst="line">
            <a:avLst/>
          </a:prstGeom>
          <a:noFill/>
          <a:ln w="25400">
            <a:solidFill>
              <a:schemeClr val="tx1"/>
            </a:solidFill>
            <a:round/>
            <a:headEnd/>
            <a:tailEnd type="triangle" w="med" len="med"/>
          </a:ln>
          <a:effectLst/>
        </p:spPr>
        <p:txBody>
          <a:bodyPr/>
          <a:lstStyle/>
          <a:p>
            <a:endParaRPr lang="en-US"/>
          </a:p>
        </p:txBody>
      </p:sp>
      <p:sp>
        <p:nvSpPr>
          <p:cNvPr id="138253" name="Line 13"/>
          <p:cNvSpPr>
            <a:spLocks noChangeShapeType="1"/>
          </p:cNvSpPr>
          <p:nvPr/>
        </p:nvSpPr>
        <p:spPr bwMode="auto">
          <a:xfrm>
            <a:off x="4427538" y="5948363"/>
            <a:ext cx="3600450" cy="0"/>
          </a:xfrm>
          <a:prstGeom prst="line">
            <a:avLst/>
          </a:prstGeom>
          <a:noFill/>
          <a:ln w="254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ChangeArrowheads="1"/>
          </p:cNvSpPr>
          <p:nvPr/>
        </p:nvSpPr>
        <p:spPr bwMode="auto">
          <a:xfrm>
            <a:off x="4140200" y="1412875"/>
            <a:ext cx="4608513" cy="5445125"/>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40291" name="Rectangle 3"/>
          <p:cNvSpPr>
            <a:spLocks noGrp="1" noChangeArrowheads="1"/>
          </p:cNvSpPr>
          <p:nvPr>
            <p:ph type="title"/>
          </p:nvPr>
        </p:nvSpPr>
        <p:spPr/>
        <p:txBody>
          <a:bodyPr/>
          <a:lstStyle/>
          <a:p>
            <a:r>
              <a:rPr lang="en-GB" sz="3800"/>
              <a:t>Example 5: Graphs of magnetic flux linkage and induced EMF with time</a:t>
            </a:r>
          </a:p>
        </p:txBody>
      </p:sp>
      <p:sp>
        <p:nvSpPr>
          <p:cNvPr id="140292" name="Rectangle 4"/>
          <p:cNvSpPr>
            <a:spLocks noGrp="1" noChangeArrowheads="1"/>
          </p:cNvSpPr>
          <p:nvPr>
            <p:ph type="body" idx="1"/>
          </p:nvPr>
        </p:nvSpPr>
        <p:spPr>
          <a:xfrm>
            <a:off x="609600" y="1600200"/>
            <a:ext cx="2809875" cy="2765425"/>
          </a:xfrm>
        </p:spPr>
        <p:txBody>
          <a:bodyPr/>
          <a:lstStyle/>
          <a:p>
            <a:pPr>
              <a:lnSpc>
                <a:spcPct val="80000"/>
              </a:lnSpc>
            </a:pPr>
            <a:r>
              <a:rPr lang="en-US" sz="2000"/>
              <a:t>The magnetic flux </a:t>
            </a:r>
            <a:r>
              <a:rPr lang="el-GR" sz="2000" i="1">
                <a:latin typeface="Times New Roman" pitchFamily="18" charset="0"/>
              </a:rPr>
              <a:t>Φ</a:t>
            </a:r>
            <a:r>
              <a:rPr lang="en-US" sz="2000"/>
              <a:t>   through a coil varies with time as shown in the diagram. Which graph best represents the variation with time the induced emf </a:t>
            </a:r>
            <a:r>
              <a:rPr lang="en-US" sz="2000" i="1"/>
              <a:t>E</a:t>
            </a:r>
            <a:r>
              <a:rPr lang="en-US" sz="2000"/>
              <a:t> in the coil?</a:t>
            </a:r>
            <a:endParaRPr lang="en-GB" sz="2000"/>
          </a:p>
        </p:txBody>
      </p:sp>
      <p:pic>
        <p:nvPicPr>
          <p:cNvPr id="140293" name="Picture 5" descr="tys ques"/>
          <p:cNvPicPr>
            <a:picLocks noChangeAspect="1" noChangeArrowheads="1"/>
          </p:cNvPicPr>
          <p:nvPr/>
        </p:nvPicPr>
        <p:blipFill>
          <a:blip r:embed="rId4" cstate="print"/>
          <a:srcRect l="37743" t="3551" b="68037"/>
          <a:stretch>
            <a:fillRect/>
          </a:stretch>
        </p:blipFill>
        <p:spPr bwMode="auto">
          <a:xfrm>
            <a:off x="4140200" y="1341438"/>
            <a:ext cx="4176713" cy="2035175"/>
          </a:xfrm>
          <a:prstGeom prst="rect">
            <a:avLst/>
          </a:prstGeom>
          <a:noFill/>
          <a:ln w="9525">
            <a:noFill/>
            <a:miter lim="800000"/>
            <a:headEnd/>
            <a:tailEnd/>
          </a:ln>
        </p:spPr>
      </p:pic>
      <p:sp>
        <p:nvSpPr>
          <p:cNvPr id="140294" name="Line 6"/>
          <p:cNvSpPr>
            <a:spLocks noChangeShapeType="1"/>
          </p:cNvSpPr>
          <p:nvPr/>
        </p:nvSpPr>
        <p:spPr bwMode="auto">
          <a:xfrm flipV="1">
            <a:off x="4643438" y="3357563"/>
            <a:ext cx="0" cy="1512887"/>
          </a:xfrm>
          <a:prstGeom prst="line">
            <a:avLst/>
          </a:prstGeom>
          <a:noFill/>
          <a:ln w="25400">
            <a:solidFill>
              <a:schemeClr val="tx1"/>
            </a:solidFill>
            <a:round/>
            <a:headEnd/>
            <a:tailEnd type="triangle" w="med" len="med"/>
          </a:ln>
          <a:effectLst/>
        </p:spPr>
        <p:txBody>
          <a:bodyPr/>
          <a:lstStyle/>
          <a:p>
            <a:endParaRPr lang="en-US"/>
          </a:p>
        </p:txBody>
      </p:sp>
      <p:sp>
        <p:nvSpPr>
          <p:cNvPr id="140295" name="Line 7"/>
          <p:cNvSpPr>
            <a:spLocks noChangeShapeType="1"/>
          </p:cNvSpPr>
          <p:nvPr/>
        </p:nvSpPr>
        <p:spPr bwMode="auto">
          <a:xfrm>
            <a:off x="4427538" y="4148138"/>
            <a:ext cx="3600450" cy="0"/>
          </a:xfrm>
          <a:prstGeom prst="line">
            <a:avLst/>
          </a:prstGeom>
          <a:noFill/>
          <a:ln w="25400">
            <a:solidFill>
              <a:schemeClr val="tx1"/>
            </a:solidFill>
            <a:round/>
            <a:headEnd/>
            <a:tailEnd type="triangle" w="med" len="med"/>
          </a:ln>
          <a:effectLst/>
        </p:spPr>
        <p:txBody>
          <a:bodyPr/>
          <a:lstStyle/>
          <a:p>
            <a:endParaRPr lang="en-US"/>
          </a:p>
        </p:txBody>
      </p:sp>
      <p:sp>
        <p:nvSpPr>
          <p:cNvPr id="140296" name="Line 8"/>
          <p:cNvSpPr>
            <a:spLocks noChangeShapeType="1"/>
          </p:cNvSpPr>
          <p:nvPr/>
        </p:nvSpPr>
        <p:spPr bwMode="auto">
          <a:xfrm flipV="1">
            <a:off x="4643438" y="5084763"/>
            <a:ext cx="0" cy="1728787"/>
          </a:xfrm>
          <a:prstGeom prst="line">
            <a:avLst/>
          </a:prstGeom>
          <a:noFill/>
          <a:ln w="25400">
            <a:solidFill>
              <a:schemeClr val="tx1"/>
            </a:solidFill>
            <a:round/>
            <a:headEnd/>
            <a:tailEnd type="triangle" w="med" len="med"/>
          </a:ln>
          <a:effectLst/>
        </p:spPr>
        <p:txBody>
          <a:bodyPr/>
          <a:lstStyle/>
          <a:p>
            <a:endParaRPr lang="en-US"/>
          </a:p>
        </p:txBody>
      </p:sp>
      <p:sp>
        <p:nvSpPr>
          <p:cNvPr id="140297" name="Line 9"/>
          <p:cNvSpPr>
            <a:spLocks noChangeShapeType="1"/>
          </p:cNvSpPr>
          <p:nvPr/>
        </p:nvSpPr>
        <p:spPr bwMode="auto">
          <a:xfrm>
            <a:off x="4427538" y="5948363"/>
            <a:ext cx="3600450" cy="0"/>
          </a:xfrm>
          <a:prstGeom prst="line">
            <a:avLst/>
          </a:prstGeom>
          <a:noFill/>
          <a:ln w="254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GB"/>
              <a:t>Lenz’s Law</a:t>
            </a:r>
          </a:p>
        </p:txBody>
      </p:sp>
      <p:sp>
        <p:nvSpPr>
          <p:cNvPr id="82947" name="Rectangle 3"/>
          <p:cNvSpPr>
            <a:spLocks noGrp="1" noChangeArrowheads="1"/>
          </p:cNvSpPr>
          <p:nvPr>
            <p:ph type="body" idx="1"/>
          </p:nvPr>
        </p:nvSpPr>
        <p:spPr>
          <a:xfrm>
            <a:off x="468313" y="1600200"/>
            <a:ext cx="8066087" cy="3700463"/>
          </a:xfrm>
        </p:spPr>
        <p:txBody>
          <a:bodyPr/>
          <a:lstStyle/>
          <a:p>
            <a:pPr>
              <a:lnSpc>
                <a:spcPct val="90000"/>
              </a:lnSpc>
            </a:pPr>
            <a:r>
              <a:rPr lang="en-US" sz="2400"/>
              <a:t>Lenz's Law states that the polarity of the induced emf is such that it </a:t>
            </a:r>
            <a:r>
              <a:rPr lang="en-US" sz="2400" u="sng"/>
              <a:t>may produce an effect that opposes the magnetic flux change that causes it</a:t>
            </a:r>
            <a:r>
              <a:rPr lang="en-US" sz="2400"/>
              <a:t>.</a:t>
            </a:r>
          </a:p>
          <a:p>
            <a:pPr>
              <a:lnSpc>
                <a:spcPct val="90000"/>
              </a:lnSpc>
            </a:pPr>
            <a:endParaRPr lang="en-US" sz="2400"/>
          </a:p>
          <a:p>
            <a:pPr>
              <a:lnSpc>
                <a:spcPct val="90000"/>
              </a:lnSpc>
            </a:pPr>
            <a:endParaRPr lang="en-US" sz="2400"/>
          </a:p>
          <a:p>
            <a:pPr>
              <a:lnSpc>
                <a:spcPct val="90000"/>
              </a:lnSpc>
            </a:pPr>
            <a:r>
              <a:rPr lang="en-US" sz="2400"/>
              <a:t>The induced current in a loop is in the direction that creates an </a:t>
            </a:r>
            <a:r>
              <a:rPr lang="en-US" sz="2400" b="1"/>
              <a:t>induced magnetic field</a:t>
            </a:r>
            <a:r>
              <a:rPr lang="en-US" sz="2400"/>
              <a:t> that opposes the change in the magnetic flux through the area enclosed by the loop.</a:t>
            </a:r>
          </a:p>
          <a:p>
            <a:pPr>
              <a:lnSpc>
                <a:spcPct val="90000"/>
              </a:lnSpc>
            </a:pPr>
            <a:endParaRPr lang="en-GB" sz="2400"/>
          </a:p>
        </p:txBody>
      </p:sp>
      <p:sp>
        <p:nvSpPr>
          <p:cNvPr id="82949" name="Rectangle 5"/>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GB"/>
              <a:t>Lecture 1</a:t>
            </a:r>
          </a:p>
        </p:txBody>
      </p:sp>
      <p:sp>
        <p:nvSpPr>
          <p:cNvPr id="130051" name="Rectangle 3"/>
          <p:cNvSpPr>
            <a:spLocks noGrp="1" noChangeArrowheads="1"/>
          </p:cNvSpPr>
          <p:nvPr>
            <p:ph type="body" idx="1"/>
          </p:nvPr>
        </p:nvSpPr>
        <p:spPr/>
        <p:txBody>
          <a:bodyPr/>
          <a:lstStyle/>
          <a:p>
            <a:r>
              <a:rPr lang="en-GB"/>
              <a:t>17.A Magnetic Flux &amp; Magnetic Flux Linkage</a:t>
            </a:r>
          </a:p>
          <a:p>
            <a:r>
              <a:rPr lang="en-GB"/>
              <a:t>17.B Laws of EMI: Faraday’s Law &amp; Lenz’ Law.</a:t>
            </a:r>
          </a:p>
        </p:txBody>
      </p:sp>
      <p:sp>
        <p:nvSpPr>
          <p:cNvPr id="130052" name="Rectangle 4"/>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z="3800"/>
              <a:t>Example 3: Determination of magnitude of emf induced</a:t>
            </a:r>
            <a:endParaRPr lang="en-GB" sz="3800"/>
          </a:p>
        </p:txBody>
      </p:sp>
      <p:sp>
        <p:nvSpPr>
          <p:cNvPr id="84995" name="Rectangle 3"/>
          <p:cNvSpPr>
            <a:spLocks noGrp="1" noChangeArrowheads="1"/>
          </p:cNvSpPr>
          <p:nvPr>
            <p:ph type="body" idx="1"/>
          </p:nvPr>
        </p:nvSpPr>
        <p:spPr>
          <a:xfrm>
            <a:off x="609600" y="1600200"/>
            <a:ext cx="7924800" cy="1612900"/>
          </a:xfrm>
        </p:spPr>
        <p:txBody>
          <a:bodyPr/>
          <a:lstStyle/>
          <a:p>
            <a:pPr>
              <a:lnSpc>
                <a:spcPct val="80000"/>
              </a:lnSpc>
            </a:pPr>
            <a:r>
              <a:rPr lang="en-US" sz="2000"/>
              <a:t>A flat circular coil of 120 turns, each of area 0.070 m</a:t>
            </a:r>
            <a:r>
              <a:rPr lang="en-US" sz="2000" baseline="30000"/>
              <a:t>2</a:t>
            </a:r>
            <a:r>
              <a:rPr lang="en-US" sz="2000"/>
              <a:t>, is placed with its axis parallel to a uniform magnetic field. The flux density of the field is changed steadily from 80 mT to 20 mT over a period of 4.0 s. What is the magnitude of the emf induced in the coil during this time?</a:t>
            </a:r>
            <a:endParaRPr lang="en-GB" sz="2000"/>
          </a:p>
        </p:txBody>
      </p:sp>
      <p:sp>
        <p:nvSpPr>
          <p:cNvPr id="84996" name="Oval 4"/>
          <p:cNvSpPr>
            <a:spLocks noChangeArrowheads="1"/>
          </p:cNvSpPr>
          <p:nvPr/>
        </p:nvSpPr>
        <p:spPr bwMode="auto">
          <a:xfrm>
            <a:off x="755650" y="312261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84997" name="Group 5"/>
          <p:cNvGrpSpPr>
            <a:grpSpLocks/>
          </p:cNvGrpSpPr>
          <p:nvPr/>
        </p:nvGrpSpPr>
        <p:grpSpPr bwMode="auto">
          <a:xfrm>
            <a:off x="1174750" y="3540125"/>
            <a:ext cx="209550" cy="211138"/>
            <a:chOff x="884" y="2205"/>
            <a:chExt cx="182" cy="182"/>
          </a:xfrm>
        </p:grpSpPr>
        <p:sp>
          <p:nvSpPr>
            <p:cNvPr id="84998"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4999"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00" name="Group 8"/>
          <p:cNvGrpSpPr>
            <a:grpSpLocks/>
          </p:cNvGrpSpPr>
          <p:nvPr/>
        </p:nvGrpSpPr>
        <p:grpSpPr bwMode="auto">
          <a:xfrm>
            <a:off x="2012950" y="3540125"/>
            <a:ext cx="211138" cy="211138"/>
            <a:chOff x="884" y="2205"/>
            <a:chExt cx="182" cy="182"/>
          </a:xfrm>
        </p:grpSpPr>
        <p:sp>
          <p:nvSpPr>
            <p:cNvPr id="85001"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02"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03" name="Group 11"/>
          <p:cNvGrpSpPr>
            <a:grpSpLocks/>
          </p:cNvGrpSpPr>
          <p:nvPr/>
        </p:nvGrpSpPr>
        <p:grpSpPr bwMode="auto">
          <a:xfrm>
            <a:off x="1593850" y="3908425"/>
            <a:ext cx="209550" cy="211138"/>
            <a:chOff x="884" y="2205"/>
            <a:chExt cx="182" cy="182"/>
          </a:xfrm>
        </p:grpSpPr>
        <p:sp>
          <p:nvSpPr>
            <p:cNvPr id="85004"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05"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06" name="Group 14"/>
          <p:cNvGrpSpPr>
            <a:grpSpLocks/>
          </p:cNvGrpSpPr>
          <p:nvPr/>
        </p:nvGrpSpPr>
        <p:grpSpPr bwMode="auto">
          <a:xfrm>
            <a:off x="1225550" y="4379913"/>
            <a:ext cx="211138" cy="211137"/>
            <a:chOff x="884" y="2205"/>
            <a:chExt cx="182" cy="182"/>
          </a:xfrm>
        </p:grpSpPr>
        <p:sp>
          <p:nvSpPr>
            <p:cNvPr id="85007"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08"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09" name="Group 17"/>
          <p:cNvGrpSpPr>
            <a:grpSpLocks/>
          </p:cNvGrpSpPr>
          <p:nvPr/>
        </p:nvGrpSpPr>
        <p:grpSpPr bwMode="auto">
          <a:xfrm>
            <a:off x="1960563" y="4379913"/>
            <a:ext cx="209550" cy="211137"/>
            <a:chOff x="884" y="2205"/>
            <a:chExt cx="182" cy="182"/>
          </a:xfrm>
        </p:grpSpPr>
        <p:sp>
          <p:nvSpPr>
            <p:cNvPr id="85010"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11"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12" name="Group 20"/>
          <p:cNvGrpSpPr>
            <a:grpSpLocks/>
          </p:cNvGrpSpPr>
          <p:nvPr/>
        </p:nvGrpSpPr>
        <p:grpSpPr bwMode="auto">
          <a:xfrm>
            <a:off x="965200" y="3960813"/>
            <a:ext cx="209550" cy="209550"/>
            <a:chOff x="884" y="2205"/>
            <a:chExt cx="182" cy="182"/>
          </a:xfrm>
        </p:grpSpPr>
        <p:sp>
          <p:nvSpPr>
            <p:cNvPr id="85013"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14"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15" name="Group 23"/>
          <p:cNvGrpSpPr>
            <a:grpSpLocks/>
          </p:cNvGrpSpPr>
          <p:nvPr/>
        </p:nvGrpSpPr>
        <p:grpSpPr bwMode="auto">
          <a:xfrm>
            <a:off x="2171700" y="3908425"/>
            <a:ext cx="211138" cy="211138"/>
            <a:chOff x="884" y="2205"/>
            <a:chExt cx="182" cy="182"/>
          </a:xfrm>
        </p:grpSpPr>
        <p:sp>
          <p:nvSpPr>
            <p:cNvPr id="85016"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17"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18" name="Group 26"/>
          <p:cNvGrpSpPr>
            <a:grpSpLocks/>
          </p:cNvGrpSpPr>
          <p:nvPr/>
        </p:nvGrpSpPr>
        <p:grpSpPr bwMode="auto">
          <a:xfrm>
            <a:off x="1646238" y="4641850"/>
            <a:ext cx="211137" cy="211138"/>
            <a:chOff x="884" y="2205"/>
            <a:chExt cx="182" cy="182"/>
          </a:xfrm>
        </p:grpSpPr>
        <p:sp>
          <p:nvSpPr>
            <p:cNvPr id="85019"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20"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21" name="Group 29"/>
          <p:cNvGrpSpPr>
            <a:grpSpLocks/>
          </p:cNvGrpSpPr>
          <p:nvPr/>
        </p:nvGrpSpPr>
        <p:grpSpPr bwMode="auto">
          <a:xfrm>
            <a:off x="1595438" y="3279775"/>
            <a:ext cx="209550" cy="209550"/>
            <a:chOff x="884" y="2205"/>
            <a:chExt cx="182" cy="182"/>
          </a:xfrm>
        </p:grpSpPr>
        <p:sp>
          <p:nvSpPr>
            <p:cNvPr id="85022"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23"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85024" name="Oval 32"/>
          <p:cNvSpPr>
            <a:spLocks noChangeArrowheads="1"/>
          </p:cNvSpPr>
          <p:nvPr/>
        </p:nvSpPr>
        <p:spPr bwMode="auto">
          <a:xfrm>
            <a:off x="3851275" y="312578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85025" name="Group 33"/>
          <p:cNvGrpSpPr>
            <a:grpSpLocks/>
          </p:cNvGrpSpPr>
          <p:nvPr/>
        </p:nvGrpSpPr>
        <p:grpSpPr bwMode="auto">
          <a:xfrm>
            <a:off x="4060825" y="3963988"/>
            <a:ext cx="209550" cy="211137"/>
            <a:chOff x="884" y="2205"/>
            <a:chExt cx="182" cy="182"/>
          </a:xfrm>
        </p:grpSpPr>
        <p:sp>
          <p:nvSpPr>
            <p:cNvPr id="85026"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27"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28" name="Group 36"/>
          <p:cNvGrpSpPr>
            <a:grpSpLocks/>
          </p:cNvGrpSpPr>
          <p:nvPr/>
        </p:nvGrpSpPr>
        <p:grpSpPr bwMode="auto">
          <a:xfrm>
            <a:off x="5267325" y="3911600"/>
            <a:ext cx="209550" cy="211138"/>
            <a:chOff x="884" y="2205"/>
            <a:chExt cx="182" cy="182"/>
          </a:xfrm>
        </p:grpSpPr>
        <p:sp>
          <p:nvSpPr>
            <p:cNvPr id="85029"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30"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31" name="Group 39"/>
          <p:cNvGrpSpPr>
            <a:grpSpLocks/>
          </p:cNvGrpSpPr>
          <p:nvPr/>
        </p:nvGrpSpPr>
        <p:grpSpPr bwMode="auto">
          <a:xfrm>
            <a:off x="4741863" y="4646613"/>
            <a:ext cx="211137" cy="209550"/>
            <a:chOff x="884" y="2205"/>
            <a:chExt cx="182" cy="182"/>
          </a:xfrm>
        </p:grpSpPr>
        <p:sp>
          <p:nvSpPr>
            <p:cNvPr id="85032"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33"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5034" name="Group 42"/>
          <p:cNvGrpSpPr>
            <a:grpSpLocks/>
          </p:cNvGrpSpPr>
          <p:nvPr/>
        </p:nvGrpSpPr>
        <p:grpSpPr bwMode="auto">
          <a:xfrm>
            <a:off x="4691063" y="3282950"/>
            <a:ext cx="209550" cy="211138"/>
            <a:chOff x="884" y="2205"/>
            <a:chExt cx="182" cy="182"/>
          </a:xfrm>
        </p:grpSpPr>
        <p:sp>
          <p:nvSpPr>
            <p:cNvPr id="85035"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5036"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85037" name="Line 45"/>
          <p:cNvSpPr>
            <a:spLocks noChangeShapeType="1"/>
          </p:cNvSpPr>
          <p:nvPr/>
        </p:nvSpPr>
        <p:spPr bwMode="auto">
          <a:xfrm>
            <a:off x="2771775" y="4005263"/>
            <a:ext cx="863600" cy="0"/>
          </a:xfrm>
          <a:prstGeom prst="line">
            <a:avLst/>
          </a:prstGeom>
          <a:noFill/>
          <a:ln w="76200">
            <a:solidFill>
              <a:schemeClr val="tx1"/>
            </a:solidFill>
            <a:round/>
            <a:headEnd/>
            <a:tailEnd type="triangle" w="med" len="med"/>
          </a:ln>
          <a:effectLst/>
        </p:spPr>
        <p:txBody>
          <a:bodyPr/>
          <a:lstStyle/>
          <a:p>
            <a:endParaRPr lang="en-US"/>
          </a:p>
        </p:txBody>
      </p:sp>
      <p:sp>
        <p:nvSpPr>
          <p:cNvPr id="85194" name="Rectangle 202"/>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z="3800"/>
              <a:t>Example 3: Determination of magnitude of emf induced</a:t>
            </a:r>
            <a:endParaRPr lang="en-GB" sz="3800"/>
          </a:p>
        </p:txBody>
      </p:sp>
      <p:sp>
        <p:nvSpPr>
          <p:cNvPr id="91139" name="Rectangle 3"/>
          <p:cNvSpPr>
            <a:spLocks noGrp="1" noChangeArrowheads="1"/>
          </p:cNvSpPr>
          <p:nvPr>
            <p:ph type="body" idx="1"/>
          </p:nvPr>
        </p:nvSpPr>
        <p:spPr>
          <a:xfrm>
            <a:off x="609600" y="1600200"/>
            <a:ext cx="7924800" cy="1612900"/>
          </a:xfrm>
        </p:spPr>
        <p:txBody>
          <a:bodyPr/>
          <a:lstStyle/>
          <a:p>
            <a:pPr>
              <a:lnSpc>
                <a:spcPct val="80000"/>
              </a:lnSpc>
            </a:pPr>
            <a:r>
              <a:rPr lang="en-US" sz="2000"/>
              <a:t>A flat circular coil of 120 turns, each of area 0.070 m</a:t>
            </a:r>
            <a:r>
              <a:rPr lang="en-US" sz="2000" baseline="30000"/>
              <a:t>2</a:t>
            </a:r>
            <a:r>
              <a:rPr lang="en-US" sz="2000"/>
              <a:t>, is placed with its axis parallel to a uniform magnetic field. The flux density of the field is changed steadily from 80 mT to 20 mT over a period of 4.0 s. What is the magnitude of the emf induced in the coil during this time?</a:t>
            </a:r>
            <a:endParaRPr lang="en-GB" sz="2000"/>
          </a:p>
        </p:txBody>
      </p:sp>
      <p:sp>
        <p:nvSpPr>
          <p:cNvPr id="91140" name="Oval 4"/>
          <p:cNvSpPr>
            <a:spLocks noChangeArrowheads="1"/>
          </p:cNvSpPr>
          <p:nvPr/>
        </p:nvSpPr>
        <p:spPr bwMode="auto">
          <a:xfrm>
            <a:off x="755650" y="312261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91141" name="Group 5"/>
          <p:cNvGrpSpPr>
            <a:grpSpLocks/>
          </p:cNvGrpSpPr>
          <p:nvPr/>
        </p:nvGrpSpPr>
        <p:grpSpPr bwMode="auto">
          <a:xfrm>
            <a:off x="1174750" y="3540125"/>
            <a:ext cx="209550" cy="211138"/>
            <a:chOff x="884" y="2205"/>
            <a:chExt cx="182" cy="182"/>
          </a:xfrm>
        </p:grpSpPr>
        <p:sp>
          <p:nvSpPr>
            <p:cNvPr id="91142"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43"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44" name="Group 8"/>
          <p:cNvGrpSpPr>
            <a:grpSpLocks/>
          </p:cNvGrpSpPr>
          <p:nvPr/>
        </p:nvGrpSpPr>
        <p:grpSpPr bwMode="auto">
          <a:xfrm>
            <a:off x="2012950" y="3540125"/>
            <a:ext cx="211138" cy="211138"/>
            <a:chOff x="884" y="2205"/>
            <a:chExt cx="182" cy="182"/>
          </a:xfrm>
        </p:grpSpPr>
        <p:sp>
          <p:nvSpPr>
            <p:cNvPr id="91145"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46"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47" name="Group 11"/>
          <p:cNvGrpSpPr>
            <a:grpSpLocks/>
          </p:cNvGrpSpPr>
          <p:nvPr/>
        </p:nvGrpSpPr>
        <p:grpSpPr bwMode="auto">
          <a:xfrm>
            <a:off x="1593850" y="3908425"/>
            <a:ext cx="209550" cy="211138"/>
            <a:chOff x="884" y="2205"/>
            <a:chExt cx="182" cy="182"/>
          </a:xfrm>
        </p:grpSpPr>
        <p:sp>
          <p:nvSpPr>
            <p:cNvPr id="91148"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49"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50" name="Group 14"/>
          <p:cNvGrpSpPr>
            <a:grpSpLocks/>
          </p:cNvGrpSpPr>
          <p:nvPr/>
        </p:nvGrpSpPr>
        <p:grpSpPr bwMode="auto">
          <a:xfrm>
            <a:off x="1225550" y="4379913"/>
            <a:ext cx="211138" cy="211137"/>
            <a:chOff x="884" y="2205"/>
            <a:chExt cx="182" cy="182"/>
          </a:xfrm>
        </p:grpSpPr>
        <p:sp>
          <p:nvSpPr>
            <p:cNvPr id="91151"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52"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53" name="Group 17"/>
          <p:cNvGrpSpPr>
            <a:grpSpLocks/>
          </p:cNvGrpSpPr>
          <p:nvPr/>
        </p:nvGrpSpPr>
        <p:grpSpPr bwMode="auto">
          <a:xfrm>
            <a:off x="1960563" y="4379913"/>
            <a:ext cx="209550" cy="211137"/>
            <a:chOff x="884" y="2205"/>
            <a:chExt cx="182" cy="182"/>
          </a:xfrm>
        </p:grpSpPr>
        <p:sp>
          <p:nvSpPr>
            <p:cNvPr id="91154"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55"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56" name="Group 20"/>
          <p:cNvGrpSpPr>
            <a:grpSpLocks/>
          </p:cNvGrpSpPr>
          <p:nvPr/>
        </p:nvGrpSpPr>
        <p:grpSpPr bwMode="auto">
          <a:xfrm>
            <a:off x="965200" y="3960813"/>
            <a:ext cx="209550" cy="209550"/>
            <a:chOff x="884" y="2205"/>
            <a:chExt cx="182" cy="182"/>
          </a:xfrm>
        </p:grpSpPr>
        <p:sp>
          <p:nvSpPr>
            <p:cNvPr id="91157"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58"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59" name="Group 23"/>
          <p:cNvGrpSpPr>
            <a:grpSpLocks/>
          </p:cNvGrpSpPr>
          <p:nvPr/>
        </p:nvGrpSpPr>
        <p:grpSpPr bwMode="auto">
          <a:xfrm>
            <a:off x="2171700" y="3908425"/>
            <a:ext cx="211138" cy="211138"/>
            <a:chOff x="884" y="2205"/>
            <a:chExt cx="182" cy="182"/>
          </a:xfrm>
        </p:grpSpPr>
        <p:sp>
          <p:nvSpPr>
            <p:cNvPr id="91160"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61"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62" name="Group 26"/>
          <p:cNvGrpSpPr>
            <a:grpSpLocks/>
          </p:cNvGrpSpPr>
          <p:nvPr/>
        </p:nvGrpSpPr>
        <p:grpSpPr bwMode="auto">
          <a:xfrm>
            <a:off x="1646238" y="4641850"/>
            <a:ext cx="211137" cy="211138"/>
            <a:chOff x="884" y="2205"/>
            <a:chExt cx="182" cy="182"/>
          </a:xfrm>
        </p:grpSpPr>
        <p:sp>
          <p:nvSpPr>
            <p:cNvPr id="91163"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64"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65" name="Group 29"/>
          <p:cNvGrpSpPr>
            <a:grpSpLocks/>
          </p:cNvGrpSpPr>
          <p:nvPr/>
        </p:nvGrpSpPr>
        <p:grpSpPr bwMode="auto">
          <a:xfrm>
            <a:off x="1595438" y="3279775"/>
            <a:ext cx="209550" cy="209550"/>
            <a:chOff x="884" y="2205"/>
            <a:chExt cx="182" cy="182"/>
          </a:xfrm>
        </p:grpSpPr>
        <p:sp>
          <p:nvSpPr>
            <p:cNvPr id="91166"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67"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91168" name="Oval 32"/>
          <p:cNvSpPr>
            <a:spLocks noChangeArrowheads="1"/>
          </p:cNvSpPr>
          <p:nvPr/>
        </p:nvSpPr>
        <p:spPr bwMode="auto">
          <a:xfrm>
            <a:off x="3851275" y="312578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91169" name="Group 33"/>
          <p:cNvGrpSpPr>
            <a:grpSpLocks/>
          </p:cNvGrpSpPr>
          <p:nvPr/>
        </p:nvGrpSpPr>
        <p:grpSpPr bwMode="auto">
          <a:xfrm>
            <a:off x="4060825" y="3963988"/>
            <a:ext cx="209550" cy="211137"/>
            <a:chOff x="884" y="2205"/>
            <a:chExt cx="182" cy="182"/>
          </a:xfrm>
        </p:grpSpPr>
        <p:sp>
          <p:nvSpPr>
            <p:cNvPr id="91170"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71"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72" name="Group 36"/>
          <p:cNvGrpSpPr>
            <a:grpSpLocks/>
          </p:cNvGrpSpPr>
          <p:nvPr/>
        </p:nvGrpSpPr>
        <p:grpSpPr bwMode="auto">
          <a:xfrm>
            <a:off x="5267325" y="3911600"/>
            <a:ext cx="209550" cy="211138"/>
            <a:chOff x="884" y="2205"/>
            <a:chExt cx="182" cy="182"/>
          </a:xfrm>
        </p:grpSpPr>
        <p:sp>
          <p:nvSpPr>
            <p:cNvPr id="91173"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74"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75" name="Group 39"/>
          <p:cNvGrpSpPr>
            <a:grpSpLocks/>
          </p:cNvGrpSpPr>
          <p:nvPr/>
        </p:nvGrpSpPr>
        <p:grpSpPr bwMode="auto">
          <a:xfrm>
            <a:off x="4741863" y="4646613"/>
            <a:ext cx="211137" cy="209550"/>
            <a:chOff x="884" y="2205"/>
            <a:chExt cx="182" cy="182"/>
          </a:xfrm>
        </p:grpSpPr>
        <p:sp>
          <p:nvSpPr>
            <p:cNvPr id="91176"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77"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1178" name="Group 42"/>
          <p:cNvGrpSpPr>
            <a:grpSpLocks/>
          </p:cNvGrpSpPr>
          <p:nvPr/>
        </p:nvGrpSpPr>
        <p:grpSpPr bwMode="auto">
          <a:xfrm>
            <a:off x="4691063" y="3282950"/>
            <a:ext cx="209550" cy="211138"/>
            <a:chOff x="884" y="2205"/>
            <a:chExt cx="182" cy="182"/>
          </a:xfrm>
        </p:grpSpPr>
        <p:sp>
          <p:nvSpPr>
            <p:cNvPr id="91179"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1180"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91181" name="Line 45"/>
          <p:cNvSpPr>
            <a:spLocks noChangeShapeType="1"/>
          </p:cNvSpPr>
          <p:nvPr/>
        </p:nvSpPr>
        <p:spPr bwMode="auto">
          <a:xfrm>
            <a:off x="2771775" y="4005263"/>
            <a:ext cx="863600" cy="0"/>
          </a:xfrm>
          <a:prstGeom prst="line">
            <a:avLst/>
          </a:prstGeom>
          <a:noFill/>
          <a:ln w="76200">
            <a:solidFill>
              <a:schemeClr val="tx1"/>
            </a:solidFill>
            <a:round/>
            <a:headEnd/>
            <a:tailEnd type="triangle" w="med" len="med"/>
          </a:ln>
          <a:effectLst/>
        </p:spPr>
        <p:txBody>
          <a:bodyPr/>
          <a:lstStyle/>
          <a:p>
            <a:endParaRPr lang="en-US"/>
          </a:p>
        </p:txBody>
      </p:sp>
      <p:sp>
        <p:nvSpPr>
          <p:cNvPr id="91266" name="Rectangle 130"/>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GB" sz="3800"/>
              <a:t>Example 4: Determination of AVERAGE induced emf</a:t>
            </a:r>
          </a:p>
        </p:txBody>
      </p:sp>
      <p:sp>
        <p:nvSpPr>
          <p:cNvPr id="97283" name="Rectangle 3"/>
          <p:cNvSpPr>
            <a:spLocks noGrp="1" noChangeArrowheads="1"/>
          </p:cNvSpPr>
          <p:nvPr>
            <p:ph type="body" idx="1"/>
          </p:nvPr>
        </p:nvSpPr>
        <p:spPr>
          <a:xfrm>
            <a:off x="609600" y="1600200"/>
            <a:ext cx="7924800" cy="3773488"/>
          </a:xfrm>
        </p:spPr>
        <p:txBody>
          <a:bodyPr/>
          <a:lstStyle/>
          <a:p>
            <a:pPr>
              <a:lnSpc>
                <a:spcPct val="80000"/>
              </a:lnSpc>
              <a:buFont typeface="Wingdings" pitchFamily="2" charset="2"/>
              <a:buNone/>
            </a:pPr>
            <a:r>
              <a:rPr lang="en-US" sz="2000"/>
              <a:t>	A flat circular coil of diameter 30 mm has 500 turns and is situated so that the plane of the coil is perpendicular to a uniform magnetic field of flux density 20 mT. The flux density is reduced to zero and then increased to 20 mT in the opposite direction at a constant rate. The time taken for the whole operation is 60 ms. What is the average value of the emf induced in the coil?</a:t>
            </a:r>
            <a:endParaRPr lang="en-US" sz="2000" b="1"/>
          </a:p>
          <a:p>
            <a:pPr>
              <a:lnSpc>
                <a:spcPct val="80000"/>
              </a:lnSpc>
              <a:buFont typeface="Wingdings" pitchFamily="2" charset="2"/>
              <a:buNone/>
            </a:pPr>
            <a:r>
              <a:rPr lang="en-US" sz="2000" b="1"/>
              <a:t>	A</a:t>
            </a:r>
            <a:r>
              <a:rPr lang="en-US" sz="2000"/>
              <a:t>	0</a:t>
            </a:r>
            <a:endParaRPr lang="en-US" sz="2000" b="1"/>
          </a:p>
          <a:p>
            <a:pPr>
              <a:lnSpc>
                <a:spcPct val="80000"/>
              </a:lnSpc>
              <a:buFont typeface="Wingdings" pitchFamily="2" charset="2"/>
              <a:buNone/>
            </a:pPr>
            <a:r>
              <a:rPr lang="en-US" sz="2000" b="1"/>
              <a:t>	B</a:t>
            </a:r>
            <a:r>
              <a:rPr lang="en-US" sz="2000"/>
              <a:t>	0.12 V</a:t>
            </a:r>
            <a:endParaRPr lang="en-US" sz="2000" b="1"/>
          </a:p>
          <a:p>
            <a:pPr>
              <a:lnSpc>
                <a:spcPct val="80000"/>
              </a:lnSpc>
              <a:buFont typeface="Wingdings" pitchFamily="2" charset="2"/>
              <a:buNone/>
            </a:pPr>
            <a:r>
              <a:rPr lang="en-US" sz="2000" b="1"/>
              <a:t>	C</a:t>
            </a:r>
            <a:r>
              <a:rPr lang="en-US" sz="2000"/>
              <a:t>	0.24 V</a:t>
            </a:r>
            <a:endParaRPr lang="en-US" sz="2000" b="1"/>
          </a:p>
          <a:p>
            <a:pPr>
              <a:lnSpc>
                <a:spcPct val="80000"/>
              </a:lnSpc>
              <a:buFont typeface="Wingdings" pitchFamily="2" charset="2"/>
              <a:buNone/>
            </a:pPr>
            <a:r>
              <a:rPr lang="en-US" sz="2000" b="1"/>
              <a:t>	D</a:t>
            </a:r>
            <a:r>
              <a:rPr lang="en-US" sz="2000"/>
              <a:t>	0.94 V</a:t>
            </a:r>
            <a:endParaRPr lang="en-GB" sz="2000"/>
          </a:p>
        </p:txBody>
      </p:sp>
      <p:sp>
        <p:nvSpPr>
          <p:cNvPr id="97284" name="Oval 4"/>
          <p:cNvSpPr>
            <a:spLocks noChangeArrowheads="1"/>
          </p:cNvSpPr>
          <p:nvPr/>
        </p:nvSpPr>
        <p:spPr bwMode="auto">
          <a:xfrm>
            <a:off x="3060700" y="349726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97285" name="Group 5"/>
          <p:cNvGrpSpPr>
            <a:grpSpLocks/>
          </p:cNvGrpSpPr>
          <p:nvPr/>
        </p:nvGrpSpPr>
        <p:grpSpPr bwMode="auto">
          <a:xfrm>
            <a:off x="3479800" y="3914775"/>
            <a:ext cx="209550" cy="211138"/>
            <a:chOff x="884" y="2205"/>
            <a:chExt cx="182" cy="182"/>
          </a:xfrm>
        </p:grpSpPr>
        <p:sp>
          <p:nvSpPr>
            <p:cNvPr id="97286"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287"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288" name="Group 8"/>
          <p:cNvGrpSpPr>
            <a:grpSpLocks/>
          </p:cNvGrpSpPr>
          <p:nvPr/>
        </p:nvGrpSpPr>
        <p:grpSpPr bwMode="auto">
          <a:xfrm>
            <a:off x="4318000" y="3914775"/>
            <a:ext cx="211138" cy="211138"/>
            <a:chOff x="884" y="2205"/>
            <a:chExt cx="182" cy="182"/>
          </a:xfrm>
        </p:grpSpPr>
        <p:sp>
          <p:nvSpPr>
            <p:cNvPr id="97289"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290"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291" name="Group 11"/>
          <p:cNvGrpSpPr>
            <a:grpSpLocks/>
          </p:cNvGrpSpPr>
          <p:nvPr/>
        </p:nvGrpSpPr>
        <p:grpSpPr bwMode="auto">
          <a:xfrm>
            <a:off x="3898900" y="4283075"/>
            <a:ext cx="209550" cy="211138"/>
            <a:chOff x="884" y="2205"/>
            <a:chExt cx="182" cy="182"/>
          </a:xfrm>
        </p:grpSpPr>
        <p:sp>
          <p:nvSpPr>
            <p:cNvPr id="97292"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293"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294" name="Group 14"/>
          <p:cNvGrpSpPr>
            <a:grpSpLocks/>
          </p:cNvGrpSpPr>
          <p:nvPr/>
        </p:nvGrpSpPr>
        <p:grpSpPr bwMode="auto">
          <a:xfrm>
            <a:off x="3530600" y="4754563"/>
            <a:ext cx="211138" cy="211137"/>
            <a:chOff x="884" y="2205"/>
            <a:chExt cx="182" cy="182"/>
          </a:xfrm>
        </p:grpSpPr>
        <p:sp>
          <p:nvSpPr>
            <p:cNvPr id="97295"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296"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297" name="Group 17"/>
          <p:cNvGrpSpPr>
            <a:grpSpLocks/>
          </p:cNvGrpSpPr>
          <p:nvPr/>
        </p:nvGrpSpPr>
        <p:grpSpPr bwMode="auto">
          <a:xfrm>
            <a:off x="4265613" y="4754563"/>
            <a:ext cx="209550" cy="211137"/>
            <a:chOff x="884" y="2205"/>
            <a:chExt cx="182" cy="182"/>
          </a:xfrm>
        </p:grpSpPr>
        <p:sp>
          <p:nvSpPr>
            <p:cNvPr id="97298"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299"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300" name="Group 20"/>
          <p:cNvGrpSpPr>
            <a:grpSpLocks/>
          </p:cNvGrpSpPr>
          <p:nvPr/>
        </p:nvGrpSpPr>
        <p:grpSpPr bwMode="auto">
          <a:xfrm>
            <a:off x="3270250" y="4335463"/>
            <a:ext cx="209550" cy="209550"/>
            <a:chOff x="884" y="2205"/>
            <a:chExt cx="182" cy="182"/>
          </a:xfrm>
        </p:grpSpPr>
        <p:sp>
          <p:nvSpPr>
            <p:cNvPr id="97301"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302"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303" name="Group 23"/>
          <p:cNvGrpSpPr>
            <a:grpSpLocks/>
          </p:cNvGrpSpPr>
          <p:nvPr/>
        </p:nvGrpSpPr>
        <p:grpSpPr bwMode="auto">
          <a:xfrm>
            <a:off x="4476750" y="4283075"/>
            <a:ext cx="211138" cy="211138"/>
            <a:chOff x="884" y="2205"/>
            <a:chExt cx="182" cy="182"/>
          </a:xfrm>
        </p:grpSpPr>
        <p:sp>
          <p:nvSpPr>
            <p:cNvPr id="97304"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305"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306" name="Group 26"/>
          <p:cNvGrpSpPr>
            <a:grpSpLocks/>
          </p:cNvGrpSpPr>
          <p:nvPr/>
        </p:nvGrpSpPr>
        <p:grpSpPr bwMode="auto">
          <a:xfrm>
            <a:off x="3951288" y="5016500"/>
            <a:ext cx="211137" cy="211138"/>
            <a:chOff x="884" y="2205"/>
            <a:chExt cx="182" cy="182"/>
          </a:xfrm>
        </p:grpSpPr>
        <p:sp>
          <p:nvSpPr>
            <p:cNvPr id="97307"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308"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97309" name="Group 29"/>
          <p:cNvGrpSpPr>
            <a:grpSpLocks/>
          </p:cNvGrpSpPr>
          <p:nvPr/>
        </p:nvGrpSpPr>
        <p:grpSpPr bwMode="auto">
          <a:xfrm>
            <a:off x="3900488" y="3654425"/>
            <a:ext cx="209550" cy="209550"/>
            <a:chOff x="884" y="2205"/>
            <a:chExt cx="182" cy="182"/>
          </a:xfrm>
        </p:grpSpPr>
        <p:sp>
          <p:nvSpPr>
            <p:cNvPr id="97310"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97311"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97312" name="Oval 32"/>
          <p:cNvSpPr>
            <a:spLocks noChangeArrowheads="1"/>
          </p:cNvSpPr>
          <p:nvPr/>
        </p:nvSpPr>
        <p:spPr bwMode="auto">
          <a:xfrm>
            <a:off x="6156325" y="350043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sp>
        <p:nvSpPr>
          <p:cNvPr id="97313" name="Line 33"/>
          <p:cNvSpPr>
            <a:spLocks noChangeShapeType="1"/>
          </p:cNvSpPr>
          <p:nvPr/>
        </p:nvSpPr>
        <p:spPr bwMode="auto">
          <a:xfrm>
            <a:off x="5076825" y="4379913"/>
            <a:ext cx="863600" cy="0"/>
          </a:xfrm>
          <a:prstGeom prst="line">
            <a:avLst/>
          </a:prstGeom>
          <a:noFill/>
          <a:ln w="76200">
            <a:solidFill>
              <a:schemeClr val="tx1"/>
            </a:solidFill>
            <a:round/>
            <a:headEnd/>
            <a:tailEnd type="triangle" w="med" len="med"/>
          </a:ln>
          <a:effectLst/>
        </p:spPr>
        <p:txBody>
          <a:bodyPr/>
          <a:lstStyle/>
          <a:p>
            <a:endParaRPr lang="en-US"/>
          </a:p>
        </p:txBody>
      </p:sp>
      <p:grpSp>
        <p:nvGrpSpPr>
          <p:cNvPr id="97357" name="Group 77"/>
          <p:cNvGrpSpPr>
            <a:grpSpLocks/>
          </p:cNvGrpSpPr>
          <p:nvPr/>
        </p:nvGrpSpPr>
        <p:grpSpPr bwMode="auto">
          <a:xfrm>
            <a:off x="7019925" y="3644900"/>
            <a:ext cx="215900" cy="215900"/>
            <a:chOff x="4286" y="2387"/>
            <a:chExt cx="136" cy="136"/>
          </a:xfrm>
        </p:grpSpPr>
        <p:sp>
          <p:nvSpPr>
            <p:cNvPr id="97358" name="Oval 78"/>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59" name="Oval 79"/>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60" name="Group 80"/>
          <p:cNvGrpSpPr>
            <a:grpSpLocks/>
          </p:cNvGrpSpPr>
          <p:nvPr/>
        </p:nvGrpSpPr>
        <p:grpSpPr bwMode="auto">
          <a:xfrm>
            <a:off x="6588125" y="3933825"/>
            <a:ext cx="215900" cy="215900"/>
            <a:chOff x="4286" y="2387"/>
            <a:chExt cx="136" cy="136"/>
          </a:xfrm>
        </p:grpSpPr>
        <p:sp>
          <p:nvSpPr>
            <p:cNvPr id="97361" name="Oval 81"/>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62" name="Oval 82"/>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63" name="Group 83"/>
          <p:cNvGrpSpPr>
            <a:grpSpLocks/>
          </p:cNvGrpSpPr>
          <p:nvPr/>
        </p:nvGrpSpPr>
        <p:grpSpPr bwMode="auto">
          <a:xfrm>
            <a:off x="6300788" y="4365625"/>
            <a:ext cx="215900" cy="215900"/>
            <a:chOff x="4286" y="2387"/>
            <a:chExt cx="136" cy="136"/>
          </a:xfrm>
        </p:grpSpPr>
        <p:sp>
          <p:nvSpPr>
            <p:cNvPr id="97364" name="Oval 84"/>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65" name="Oval 85"/>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66" name="Group 86"/>
          <p:cNvGrpSpPr>
            <a:grpSpLocks/>
          </p:cNvGrpSpPr>
          <p:nvPr/>
        </p:nvGrpSpPr>
        <p:grpSpPr bwMode="auto">
          <a:xfrm>
            <a:off x="7019925" y="4365625"/>
            <a:ext cx="215900" cy="215900"/>
            <a:chOff x="4286" y="2387"/>
            <a:chExt cx="136" cy="136"/>
          </a:xfrm>
        </p:grpSpPr>
        <p:sp>
          <p:nvSpPr>
            <p:cNvPr id="97367" name="Oval 87"/>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68" name="Oval 88"/>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69" name="Group 89"/>
          <p:cNvGrpSpPr>
            <a:grpSpLocks/>
          </p:cNvGrpSpPr>
          <p:nvPr/>
        </p:nvGrpSpPr>
        <p:grpSpPr bwMode="auto">
          <a:xfrm>
            <a:off x="7451725" y="3933825"/>
            <a:ext cx="215900" cy="215900"/>
            <a:chOff x="4286" y="2387"/>
            <a:chExt cx="136" cy="136"/>
          </a:xfrm>
        </p:grpSpPr>
        <p:sp>
          <p:nvSpPr>
            <p:cNvPr id="97370" name="Oval 90"/>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71" name="Oval 91"/>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72" name="Group 92"/>
          <p:cNvGrpSpPr>
            <a:grpSpLocks/>
          </p:cNvGrpSpPr>
          <p:nvPr/>
        </p:nvGrpSpPr>
        <p:grpSpPr bwMode="auto">
          <a:xfrm>
            <a:off x="7667625" y="4292600"/>
            <a:ext cx="215900" cy="215900"/>
            <a:chOff x="4286" y="2387"/>
            <a:chExt cx="136" cy="136"/>
          </a:xfrm>
        </p:grpSpPr>
        <p:sp>
          <p:nvSpPr>
            <p:cNvPr id="97373" name="Oval 93"/>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74" name="Oval 94"/>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75" name="Group 95"/>
          <p:cNvGrpSpPr>
            <a:grpSpLocks/>
          </p:cNvGrpSpPr>
          <p:nvPr/>
        </p:nvGrpSpPr>
        <p:grpSpPr bwMode="auto">
          <a:xfrm>
            <a:off x="6588125" y="4724400"/>
            <a:ext cx="215900" cy="215900"/>
            <a:chOff x="4286" y="2387"/>
            <a:chExt cx="136" cy="136"/>
          </a:xfrm>
        </p:grpSpPr>
        <p:sp>
          <p:nvSpPr>
            <p:cNvPr id="97376" name="Oval 96"/>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77" name="Oval 97"/>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78" name="Group 98"/>
          <p:cNvGrpSpPr>
            <a:grpSpLocks/>
          </p:cNvGrpSpPr>
          <p:nvPr/>
        </p:nvGrpSpPr>
        <p:grpSpPr bwMode="auto">
          <a:xfrm>
            <a:off x="7451725" y="4724400"/>
            <a:ext cx="215900" cy="215900"/>
            <a:chOff x="4286" y="2387"/>
            <a:chExt cx="136" cy="136"/>
          </a:xfrm>
        </p:grpSpPr>
        <p:sp>
          <p:nvSpPr>
            <p:cNvPr id="97379" name="Oval 99"/>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80" name="Oval 100"/>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7381" name="Group 101"/>
          <p:cNvGrpSpPr>
            <a:grpSpLocks/>
          </p:cNvGrpSpPr>
          <p:nvPr/>
        </p:nvGrpSpPr>
        <p:grpSpPr bwMode="auto">
          <a:xfrm>
            <a:off x="7019925" y="5013325"/>
            <a:ext cx="215900" cy="215900"/>
            <a:chOff x="4286" y="2387"/>
            <a:chExt cx="136" cy="136"/>
          </a:xfrm>
        </p:grpSpPr>
        <p:sp>
          <p:nvSpPr>
            <p:cNvPr id="97382" name="Oval 102"/>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7383" name="Oval 103"/>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sp>
        <p:nvSpPr>
          <p:cNvPr id="97390" name="Rectangle 110"/>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GB" sz="3800"/>
              <a:t>Example 4: Determination of AVERAGE induced emf</a:t>
            </a:r>
          </a:p>
        </p:txBody>
      </p:sp>
      <p:sp>
        <p:nvSpPr>
          <p:cNvPr id="87043" name="Rectangle 3"/>
          <p:cNvSpPr>
            <a:spLocks noGrp="1" noChangeArrowheads="1"/>
          </p:cNvSpPr>
          <p:nvPr>
            <p:ph type="body" idx="1"/>
          </p:nvPr>
        </p:nvSpPr>
        <p:spPr>
          <a:xfrm>
            <a:off x="609600" y="1600200"/>
            <a:ext cx="7924800" cy="3773488"/>
          </a:xfrm>
        </p:spPr>
        <p:txBody>
          <a:bodyPr/>
          <a:lstStyle/>
          <a:p>
            <a:pPr>
              <a:lnSpc>
                <a:spcPct val="80000"/>
              </a:lnSpc>
              <a:buFont typeface="Wingdings" pitchFamily="2" charset="2"/>
              <a:buNone/>
            </a:pPr>
            <a:r>
              <a:rPr lang="en-US" sz="2000"/>
              <a:t>	A flat circular coil of diameter 30 mm has 500 turns and is situated so that the plane of the coil is perpendicular to a uniform magnetic field of flux density 20 mT. The flux density is reduced to zero and then increased to 20 mT in the opposite direction at a constant rate. The time taken for the whole operation is 60 ms. What is the average value of the emf induced in the coil?</a:t>
            </a:r>
            <a:endParaRPr lang="en-US" sz="2000" b="1"/>
          </a:p>
          <a:p>
            <a:pPr>
              <a:lnSpc>
                <a:spcPct val="80000"/>
              </a:lnSpc>
              <a:buFont typeface="Wingdings" pitchFamily="2" charset="2"/>
              <a:buNone/>
            </a:pPr>
            <a:r>
              <a:rPr lang="en-US" sz="2000" b="1"/>
              <a:t>	A</a:t>
            </a:r>
            <a:r>
              <a:rPr lang="en-US" sz="2000"/>
              <a:t>	0</a:t>
            </a:r>
            <a:endParaRPr lang="en-US" sz="2000" b="1"/>
          </a:p>
          <a:p>
            <a:pPr>
              <a:lnSpc>
                <a:spcPct val="80000"/>
              </a:lnSpc>
              <a:buFont typeface="Wingdings" pitchFamily="2" charset="2"/>
              <a:buNone/>
            </a:pPr>
            <a:r>
              <a:rPr lang="en-US" sz="2000" b="1"/>
              <a:t>	B</a:t>
            </a:r>
            <a:r>
              <a:rPr lang="en-US" sz="2000"/>
              <a:t>	0.12 V</a:t>
            </a:r>
            <a:endParaRPr lang="en-US" sz="2000" b="1"/>
          </a:p>
          <a:p>
            <a:pPr>
              <a:lnSpc>
                <a:spcPct val="80000"/>
              </a:lnSpc>
              <a:buFont typeface="Wingdings" pitchFamily="2" charset="2"/>
              <a:buNone/>
            </a:pPr>
            <a:r>
              <a:rPr lang="en-US" sz="2000" b="1"/>
              <a:t>	C</a:t>
            </a:r>
            <a:r>
              <a:rPr lang="en-US" sz="2000"/>
              <a:t>	0.24 V</a:t>
            </a:r>
            <a:endParaRPr lang="en-US" sz="2000" b="1"/>
          </a:p>
          <a:p>
            <a:pPr>
              <a:lnSpc>
                <a:spcPct val="80000"/>
              </a:lnSpc>
              <a:buFont typeface="Wingdings" pitchFamily="2" charset="2"/>
              <a:buNone/>
            </a:pPr>
            <a:r>
              <a:rPr lang="en-US" sz="2000" b="1"/>
              <a:t>	D</a:t>
            </a:r>
            <a:r>
              <a:rPr lang="en-US" sz="2000"/>
              <a:t>	0.94 V</a:t>
            </a:r>
            <a:endParaRPr lang="en-GB" sz="2000"/>
          </a:p>
        </p:txBody>
      </p:sp>
      <p:sp>
        <p:nvSpPr>
          <p:cNvPr id="87044" name="Oval 4"/>
          <p:cNvSpPr>
            <a:spLocks noChangeArrowheads="1"/>
          </p:cNvSpPr>
          <p:nvPr/>
        </p:nvSpPr>
        <p:spPr bwMode="auto">
          <a:xfrm>
            <a:off x="3060700" y="3497263"/>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grpSp>
        <p:nvGrpSpPr>
          <p:cNvPr id="87045" name="Group 5"/>
          <p:cNvGrpSpPr>
            <a:grpSpLocks/>
          </p:cNvGrpSpPr>
          <p:nvPr/>
        </p:nvGrpSpPr>
        <p:grpSpPr bwMode="auto">
          <a:xfrm>
            <a:off x="3479800" y="3914775"/>
            <a:ext cx="209550" cy="211138"/>
            <a:chOff x="884" y="2205"/>
            <a:chExt cx="182" cy="182"/>
          </a:xfrm>
        </p:grpSpPr>
        <p:sp>
          <p:nvSpPr>
            <p:cNvPr id="87046" name="Line 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47" name="Line 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48" name="Group 8"/>
          <p:cNvGrpSpPr>
            <a:grpSpLocks/>
          </p:cNvGrpSpPr>
          <p:nvPr/>
        </p:nvGrpSpPr>
        <p:grpSpPr bwMode="auto">
          <a:xfrm>
            <a:off x="4318000" y="3914775"/>
            <a:ext cx="211138" cy="211138"/>
            <a:chOff x="884" y="2205"/>
            <a:chExt cx="182" cy="182"/>
          </a:xfrm>
        </p:grpSpPr>
        <p:sp>
          <p:nvSpPr>
            <p:cNvPr id="87049" name="Line 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50" name="Line 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51" name="Group 11"/>
          <p:cNvGrpSpPr>
            <a:grpSpLocks/>
          </p:cNvGrpSpPr>
          <p:nvPr/>
        </p:nvGrpSpPr>
        <p:grpSpPr bwMode="auto">
          <a:xfrm>
            <a:off x="3898900" y="4283075"/>
            <a:ext cx="209550" cy="211138"/>
            <a:chOff x="884" y="2205"/>
            <a:chExt cx="182" cy="182"/>
          </a:xfrm>
        </p:grpSpPr>
        <p:sp>
          <p:nvSpPr>
            <p:cNvPr id="87052" name="Line 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53" name="Line 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54" name="Group 14"/>
          <p:cNvGrpSpPr>
            <a:grpSpLocks/>
          </p:cNvGrpSpPr>
          <p:nvPr/>
        </p:nvGrpSpPr>
        <p:grpSpPr bwMode="auto">
          <a:xfrm>
            <a:off x="3530600" y="4754563"/>
            <a:ext cx="211138" cy="211137"/>
            <a:chOff x="884" y="2205"/>
            <a:chExt cx="182" cy="182"/>
          </a:xfrm>
        </p:grpSpPr>
        <p:sp>
          <p:nvSpPr>
            <p:cNvPr id="87055" name="Line 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56" name="Line 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57" name="Group 17"/>
          <p:cNvGrpSpPr>
            <a:grpSpLocks/>
          </p:cNvGrpSpPr>
          <p:nvPr/>
        </p:nvGrpSpPr>
        <p:grpSpPr bwMode="auto">
          <a:xfrm>
            <a:off x="4265613" y="4754563"/>
            <a:ext cx="209550" cy="211137"/>
            <a:chOff x="884" y="2205"/>
            <a:chExt cx="182" cy="182"/>
          </a:xfrm>
        </p:grpSpPr>
        <p:sp>
          <p:nvSpPr>
            <p:cNvPr id="87058"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59"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60" name="Group 20"/>
          <p:cNvGrpSpPr>
            <a:grpSpLocks/>
          </p:cNvGrpSpPr>
          <p:nvPr/>
        </p:nvGrpSpPr>
        <p:grpSpPr bwMode="auto">
          <a:xfrm>
            <a:off x="3270250" y="4335463"/>
            <a:ext cx="209550" cy="209550"/>
            <a:chOff x="884" y="2205"/>
            <a:chExt cx="182" cy="182"/>
          </a:xfrm>
        </p:grpSpPr>
        <p:sp>
          <p:nvSpPr>
            <p:cNvPr id="87061"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62"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63" name="Group 23"/>
          <p:cNvGrpSpPr>
            <a:grpSpLocks/>
          </p:cNvGrpSpPr>
          <p:nvPr/>
        </p:nvGrpSpPr>
        <p:grpSpPr bwMode="auto">
          <a:xfrm>
            <a:off x="4476750" y="4283075"/>
            <a:ext cx="211138" cy="211138"/>
            <a:chOff x="884" y="2205"/>
            <a:chExt cx="182" cy="182"/>
          </a:xfrm>
        </p:grpSpPr>
        <p:sp>
          <p:nvSpPr>
            <p:cNvPr id="87064"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65"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66" name="Group 26"/>
          <p:cNvGrpSpPr>
            <a:grpSpLocks/>
          </p:cNvGrpSpPr>
          <p:nvPr/>
        </p:nvGrpSpPr>
        <p:grpSpPr bwMode="auto">
          <a:xfrm>
            <a:off x="3951288" y="5016500"/>
            <a:ext cx="211137" cy="211138"/>
            <a:chOff x="884" y="2205"/>
            <a:chExt cx="182" cy="182"/>
          </a:xfrm>
        </p:grpSpPr>
        <p:sp>
          <p:nvSpPr>
            <p:cNvPr id="87067"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68"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87069" name="Group 29"/>
          <p:cNvGrpSpPr>
            <a:grpSpLocks/>
          </p:cNvGrpSpPr>
          <p:nvPr/>
        </p:nvGrpSpPr>
        <p:grpSpPr bwMode="auto">
          <a:xfrm>
            <a:off x="3900488" y="3654425"/>
            <a:ext cx="209550" cy="209550"/>
            <a:chOff x="884" y="2205"/>
            <a:chExt cx="182" cy="182"/>
          </a:xfrm>
        </p:grpSpPr>
        <p:sp>
          <p:nvSpPr>
            <p:cNvPr id="87070"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87071"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87072" name="Oval 32"/>
          <p:cNvSpPr>
            <a:spLocks noChangeArrowheads="1"/>
          </p:cNvSpPr>
          <p:nvPr/>
        </p:nvSpPr>
        <p:spPr bwMode="auto">
          <a:xfrm>
            <a:off x="6156325" y="3500438"/>
            <a:ext cx="1887538" cy="1887537"/>
          </a:xfrm>
          <a:prstGeom prst="ellipse">
            <a:avLst/>
          </a:prstGeom>
          <a:solidFill>
            <a:schemeClr val="accent1"/>
          </a:solidFill>
          <a:ln w="38100">
            <a:solidFill>
              <a:schemeClr val="tx1"/>
            </a:solidFill>
            <a:round/>
            <a:headEnd/>
            <a:tailEnd/>
          </a:ln>
          <a:effectLst/>
        </p:spPr>
        <p:txBody>
          <a:bodyPr wrap="none" anchor="ctr"/>
          <a:lstStyle/>
          <a:p>
            <a:endParaRPr lang="en-US"/>
          </a:p>
        </p:txBody>
      </p:sp>
      <p:sp>
        <p:nvSpPr>
          <p:cNvPr id="87085" name="Line 45"/>
          <p:cNvSpPr>
            <a:spLocks noChangeShapeType="1"/>
          </p:cNvSpPr>
          <p:nvPr/>
        </p:nvSpPr>
        <p:spPr bwMode="auto">
          <a:xfrm>
            <a:off x="5076825" y="4379913"/>
            <a:ext cx="863600" cy="0"/>
          </a:xfrm>
          <a:prstGeom prst="line">
            <a:avLst/>
          </a:prstGeom>
          <a:noFill/>
          <a:ln w="76200">
            <a:solidFill>
              <a:schemeClr val="tx1"/>
            </a:solidFill>
            <a:round/>
            <a:headEnd/>
            <a:tailEnd type="triangle" w="med" len="med"/>
          </a:ln>
          <a:effectLst/>
        </p:spPr>
        <p:txBody>
          <a:bodyPr/>
          <a:lstStyle/>
          <a:p>
            <a:endParaRPr lang="en-US"/>
          </a:p>
        </p:txBody>
      </p:sp>
      <p:grpSp>
        <p:nvGrpSpPr>
          <p:cNvPr id="87149" name="Group 109"/>
          <p:cNvGrpSpPr>
            <a:grpSpLocks/>
          </p:cNvGrpSpPr>
          <p:nvPr/>
        </p:nvGrpSpPr>
        <p:grpSpPr bwMode="auto">
          <a:xfrm>
            <a:off x="7019925" y="3644900"/>
            <a:ext cx="215900" cy="215900"/>
            <a:chOff x="4286" y="2387"/>
            <a:chExt cx="136" cy="136"/>
          </a:xfrm>
        </p:grpSpPr>
        <p:sp>
          <p:nvSpPr>
            <p:cNvPr id="87146" name="Oval 106"/>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48" name="Oval 108"/>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50" name="Group 110"/>
          <p:cNvGrpSpPr>
            <a:grpSpLocks/>
          </p:cNvGrpSpPr>
          <p:nvPr/>
        </p:nvGrpSpPr>
        <p:grpSpPr bwMode="auto">
          <a:xfrm>
            <a:off x="6588125" y="3933825"/>
            <a:ext cx="215900" cy="215900"/>
            <a:chOff x="4286" y="2387"/>
            <a:chExt cx="136" cy="136"/>
          </a:xfrm>
        </p:grpSpPr>
        <p:sp>
          <p:nvSpPr>
            <p:cNvPr id="87151" name="Oval 111"/>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52" name="Oval 112"/>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53" name="Group 113"/>
          <p:cNvGrpSpPr>
            <a:grpSpLocks/>
          </p:cNvGrpSpPr>
          <p:nvPr/>
        </p:nvGrpSpPr>
        <p:grpSpPr bwMode="auto">
          <a:xfrm>
            <a:off x="6300788" y="4365625"/>
            <a:ext cx="215900" cy="215900"/>
            <a:chOff x="4286" y="2387"/>
            <a:chExt cx="136" cy="136"/>
          </a:xfrm>
        </p:grpSpPr>
        <p:sp>
          <p:nvSpPr>
            <p:cNvPr id="87154" name="Oval 114"/>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55" name="Oval 115"/>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56" name="Group 116"/>
          <p:cNvGrpSpPr>
            <a:grpSpLocks/>
          </p:cNvGrpSpPr>
          <p:nvPr/>
        </p:nvGrpSpPr>
        <p:grpSpPr bwMode="auto">
          <a:xfrm>
            <a:off x="7019925" y="4365625"/>
            <a:ext cx="215900" cy="215900"/>
            <a:chOff x="4286" y="2387"/>
            <a:chExt cx="136" cy="136"/>
          </a:xfrm>
        </p:grpSpPr>
        <p:sp>
          <p:nvSpPr>
            <p:cNvPr id="87157" name="Oval 117"/>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58" name="Oval 118"/>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59" name="Group 119"/>
          <p:cNvGrpSpPr>
            <a:grpSpLocks/>
          </p:cNvGrpSpPr>
          <p:nvPr/>
        </p:nvGrpSpPr>
        <p:grpSpPr bwMode="auto">
          <a:xfrm>
            <a:off x="7451725" y="3933825"/>
            <a:ext cx="215900" cy="215900"/>
            <a:chOff x="4286" y="2387"/>
            <a:chExt cx="136" cy="136"/>
          </a:xfrm>
        </p:grpSpPr>
        <p:sp>
          <p:nvSpPr>
            <p:cNvPr id="87160" name="Oval 120"/>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61" name="Oval 121"/>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62" name="Group 122"/>
          <p:cNvGrpSpPr>
            <a:grpSpLocks/>
          </p:cNvGrpSpPr>
          <p:nvPr/>
        </p:nvGrpSpPr>
        <p:grpSpPr bwMode="auto">
          <a:xfrm>
            <a:off x="7667625" y="4292600"/>
            <a:ext cx="215900" cy="215900"/>
            <a:chOff x="4286" y="2387"/>
            <a:chExt cx="136" cy="136"/>
          </a:xfrm>
        </p:grpSpPr>
        <p:sp>
          <p:nvSpPr>
            <p:cNvPr id="87163" name="Oval 123"/>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64" name="Oval 124"/>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65" name="Group 125"/>
          <p:cNvGrpSpPr>
            <a:grpSpLocks/>
          </p:cNvGrpSpPr>
          <p:nvPr/>
        </p:nvGrpSpPr>
        <p:grpSpPr bwMode="auto">
          <a:xfrm>
            <a:off x="6588125" y="4724400"/>
            <a:ext cx="215900" cy="215900"/>
            <a:chOff x="4286" y="2387"/>
            <a:chExt cx="136" cy="136"/>
          </a:xfrm>
        </p:grpSpPr>
        <p:sp>
          <p:nvSpPr>
            <p:cNvPr id="87166" name="Oval 126"/>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67" name="Oval 127"/>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68" name="Group 128"/>
          <p:cNvGrpSpPr>
            <a:grpSpLocks/>
          </p:cNvGrpSpPr>
          <p:nvPr/>
        </p:nvGrpSpPr>
        <p:grpSpPr bwMode="auto">
          <a:xfrm>
            <a:off x="7451725" y="4724400"/>
            <a:ext cx="215900" cy="215900"/>
            <a:chOff x="4286" y="2387"/>
            <a:chExt cx="136" cy="136"/>
          </a:xfrm>
        </p:grpSpPr>
        <p:sp>
          <p:nvSpPr>
            <p:cNvPr id="87169" name="Oval 129"/>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70" name="Oval 130"/>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87171" name="Group 131"/>
          <p:cNvGrpSpPr>
            <a:grpSpLocks/>
          </p:cNvGrpSpPr>
          <p:nvPr/>
        </p:nvGrpSpPr>
        <p:grpSpPr bwMode="auto">
          <a:xfrm>
            <a:off x="7019925" y="5013325"/>
            <a:ext cx="215900" cy="215900"/>
            <a:chOff x="4286" y="2387"/>
            <a:chExt cx="136" cy="136"/>
          </a:xfrm>
        </p:grpSpPr>
        <p:sp>
          <p:nvSpPr>
            <p:cNvPr id="87172" name="Oval 132"/>
            <p:cNvSpPr>
              <a:spLocks noChangeArrowheads="1"/>
            </p:cNvSpPr>
            <p:nvPr/>
          </p:nvSpPr>
          <p:spPr bwMode="auto">
            <a:xfrm>
              <a:off x="4286" y="2387"/>
              <a:ext cx="136" cy="136"/>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7173" name="Oval 133"/>
            <p:cNvSpPr>
              <a:spLocks noChangeArrowheads="1"/>
            </p:cNvSpPr>
            <p:nvPr/>
          </p:nvSpPr>
          <p:spPr bwMode="auto">
            <a:xfrm>
              <a:off x="4332" y="2432"/>
              <a:ext cx="46" cy="46"/>
            </a:xfrm>
            <a:prstGeom prst="ellipse">
              <a:avLst/>
            </a:prstGeom>
            <a:solidFill>
              <a:schemeClr val="tx1"/>
            </a:solidFill>
            <a:ln w="9525">
              <a:solidFill>
                <a:schemeClr val="tx1"/>
              </a:solidFill>
              <a:round/>
              <a:headEnd/>
              <a:tailEnd/>
            </a:ln>
            <a:effectLst/>
          </p:spPr>
          <p:txBody>
            <a:bodyPr wrap="none" anchor="ctr"/>
            <a:lstStyle/>
            <a:p>
              <a:endParaRPr lang="en-US"/>
            </a:p>
          </p:txBody>
        </p:sp>
      </p:grpSp>
      <p:sp>
        <p:nvSpPr>
          <p:cNvPr id="87195" name="Rectangle 155"/>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r>
              <a:rPr lang="en-GB"/>
              <a:t>EMI Lecture 3: </a:t>
            </a:r>
          </a:p>
        </p:txBody>
      </p:sp>
      <p:sp>
        <p:nvSpPr>
          <p:cNvPr id="188419" name="Rectangle 3"/>
          <p:cNvSpPr>
            <a:spLocks noGrp="1" noChangeArrowheads="1"/>
          </p:cNvSpPr>
          <p:nvPr>
            <p:ph type="body" idx="1"/>
          </p:nvPr>
        </p:nvSpPr>
        <p:spPr/>
        <p:txBody>
          <a:bodyPr/>
          <a:lstStyle/>
          <a:p>
            <a:r>
              <a:rPr lang="en-GB"/>
              <a:t>17.B Laws of EMI - Lenz’s Law</a:t>
            </a:r>
          </a:p>
          <a:p>
            <a:r>
              <a:rPr lang="en-GB"/>
              <a:t>17.C Applications – Moving Rod, Rotating Disc, Rotating Coil.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95263" y="228600"/>
            <a:ext cx="7400925" cy="914400"/>
          </a:xfrm>
        </p:spPr>
        <p:txBody>
          <a:bodyPr/>
          <a:lstStyle/>
          <a:p>
            <a:r>
              <a:rPr lang="en-GB" sz="3800"/>
              <a:t>Lenz’s Law = </a:t>
            </a:r>
            <a:br>
              <a:rPr lang="en-GB" sz="3800"/>
            </a:br>
            <a:r>
              <a:rPr lang="en-GB" sz="3800"/>
              <a:t>Law of Conservation of Energy</a:t>
            </a:r>
          </a:p>
        </p:txBody>
      </p:sp>
      <p:sp>
        <p:nvSpPr>
          <p:cNvPr id="105476" name="Text Box 4"/>
          <p:cNvSpPr txBox="1">
            <a:spLocks noChangeArrowheads="1"/>
          </p:cNvSpPr>
          <p:nvPr/>
        </p:nvSpPr>
        <p:spPr bwMode="auto">
          <a:xfrm>
            <a:off x="539750" y="3573463"/>
            <a:ext cx="2376488" cy="1927225"/>
          </a:xfrm>
          <a:prstGeom prst="rect">
            <a:avLst/>
          </a:prstGeom>
          <a:noFill/>
          <a:ln w="9525">
            <a:solidFill>
              <a:schemeClr val="tx1"/>
            </a:solidFill>
            <a:miter lim="800000"/>
            <a:headEnd/>
            <a:tailEnd/>
          </a:ln>
          <a:effectLst/>
        </p:spPr>
        <p:txBody>
          <a:bodyPr>
            <a:spAutoFit/>
          </a:bodyPr>
          <a:lstStyle/>
          <a:p>
            <a:pPr algn="ctr">
              <a:spcBef>
                <a:spcPct val="50000"/>
              </a:spcBef>
            </a:pPr>
            <a:r>
              <a:rPr lang="en-GB" sz="2400" b="1"/>
              <a:t>Energy of external agent causing change in magnetic flux</a:t>
            </a:r>
          </a:p>
        </p:txBody>
      </p:sp>
      <p:sp>
        <p:nvSpPr>
          <p:cNvPr id="105477" name="Text Box 5"/>
          <p:cNvSpPr txBox="1">
            <a:spLocks noChangeArrowheads="1"/>
          </p:cNvSpPr>
          <p:nvPr/>
        </p:nvSpPr>
        <p:spPr bwMode="auto">
          <a:xfrm>
            <a:off x="5940425" y="3789363"/>
            <a:ext cx="2447925" cy="1562100"/>
          </a:xfrm>
          <a:prstGeom prst="rect">
            <a:avLst/>
          </a:prstGeom>
          <a:noFill/>
          <a:ln w="9525">
            <a:solidFill>
              <a:schemeClr val="tx1"/>
            </a:solidFill>
            <a:miter lim="800000"/>
            <a:headEnd/>
            <a:tailEnd/>
          </a:ln>
          <a:effectLst/>
        </p:spPr>
        <p:txBody>
          <a:bodyPr>
            <a:spAutoFit/>
          </a:bodyPr>
          <a:lstStyle/>
          <a:p>
            <a:pPr algn="ctr">
              <a:spcBef>
                <a:spcPct val="50000"/>
              </a:spcBef>
            </a:pPr>
            <a:r>
              <a:rPr lang="en-GB" sz="2400" b="1"/>
              <a:t>Electric PE of Induced Currents in the Coil</a:t>
            </a:r>
          </a:p>
        </p:txBody>
      </p:sp>
      <p:sp>
        <p:nvSpPr>
          <p:cNvPr id="105478" name="Line 6"/>
          <p:cNvSpPr>
            <a:spLocks noChangeShapeType="1"/>
          </p:cNvSpPr>
          <p:nvPr/>
        </p:nvSpPr>
        <p:spPr bwMode="auto">
          <a:xfrm>
            <a:off x="3059113" y="4724400"/>
            <a:ext cx="2736850" cy="0"/>
          </a:xfrm>
          <a:prstGeom prst="line">
            <a:avLst/>
          </a:prstGeom>
          <a:noFill/>
          <a:ln w="9525">
            <a:solidFill>
              <a:schemeClr val="tx1"/>
            </a:solidFill>
            <a:round/>
            <a:headEnd/>
            <a:tailEnd type="triangle" w="med" len="med"/>
          </a:ln>
          <a:effectLst/>
        </p:spPr>
        <p:txBody>
          <a:bodyPr/>
          <a:lstStyle/>
          <a:p>
            <a:endParaRPr lang="en-US"/>
          </a:p>
        </p:txBody>
      </p:sp>
      <p:sp>
        <p:nvSpPr>
          <p:cNvPr id="105479" name="Text Box 7"/>
          <p:cNvSpPr txBox="1">
            <a:spLocks noChangeArrowheads="1"/>
          </p:cNvSpPr>
          <p:nvPr/>
        </p:nvSpPr>
        <p:spPr bwMode="auto">
          <a:xfrm>
            <a:off x="3203575" y="4076700"/>
            <a:ext cx="2447925" cy="641350"/>
          </a:xfrm>
          <a:prstGeom prst="rect">
            <a:avLst/>
          </a:prstGeom>
          <a:noFill/>
          <a:ln w="9525">
            <a:noFill/>
            <a:miter lim="800000"/>
            <a:headEnd/>
            <a:tailEnd/>
          </a:ln>
          <a:effectLst/>
        </p:spPr>
        <p:txBody>
          <a:bodyPr>
            <a:spAutoFit/>
          </a:bodyPr>
          <a:lstStyle/>
          <a:p>
            <a:pPr algn="ctr">
              <a:spcBef>
                <a:spcPct val="50000"/>
              </a:spcBef>
            </a:pPr>
            <a:r>
              <a:rPr lang="en-GB"/>
              <a:t>Changing magnetic flux (Faraday’s Law)</a:t>
            </a:r>
          </a:p>
        </p:txBody>
      </p:sp>
      <p:pic>
        <p:nvPicPr>
          <p:cNvPr id="105481" name="Picture 9" descr="2017c"/>
          <p:cNvPicPr preferRelativeResize="0">
            <a:picLocks noChangeAspect="1" noChangeArrowheads="1"/>
          </p:cNvPicPr>
          <p:nvPr/>
        </p:nvPicPr>
        <p:blipFill>
          <a:blip r:embed="rId4" cstate="print">
            <a:lum bright="-12000" contrast="12000"/>
          </a:blip>
          <a:srcRect l="5482" r="7310"/>
          <a:stretch>
            <a:fillRect/>
          </a:stretch>
        </p:blipFill>
        <p:spPr bwMode="auto">
          <a:xfrm>
            <a:off x="3836988" y="4956175"/>
            <a:ext cx="1422400" cy="1825625"/>
          </a:xfrm>
          <a:prstGeom prst="rect">
            <a:avLst/>
          </a:prstGeom>
          <a:noFill/>
          <a:ln w="9525">
            <a:solidFill>
              <a:srgbClr val="FF0000"/>
            </a:solidFill>
            <a:miter lim="800000"/>
            <a:headEnd/>
            <a:tailEnd/>
          </a:ln>
        </p:spPr>
      </p:pic>
      <p:sp>
        <p:nvSpPr>
          <p:cNvPr id="105512" name="Rectangle 40"/>
          <p:cNvSpPr>
            <a:spLocks noGrp="1" noChangeArrowheads="1"/>
          </p:cNvSpPr>
          <p:nvPr>
            <p:ph type="body" idx="1"/>
          </p:nvPr>
        </p:nvSpPr>
        <p:spPr>
          <a:xfrm>
            <a:off x="609600" y="1484313"/>
            <a:ext cx="7924800" cy="2089150"/>
          </a:xfrm>
          <a:noFill/>
          <a:ln/>
        </p:spPr>
        <p:txBody>
          <a:bodyPr/>
          <a:lstStyle/>
          <a:p>
            <a:pPr>
              <a:lnSpc>
                <a:spcPct val="80000"/>
              </a:lnSpc>
            </a:pPr>
            <a:r>
              <a:rPr lang="en-GB" sz="2800"/>
              <a:t>“Induced” EMF</a:t>
            </a:r>
          </a:p>
          <a:p>
            <a:pPr lvl="1">
              <a:lnSpc>
                <a:spcPct val="80000"/>
              </a:lnSpc>
            </a:pPr>
            <a:r>
              <a:rPr lang="en-GB" sz="2400"/>
              <a:t>Induced as the result of </a:t>
            </a:r>
            <a:r>
              <a:rPr lang="en-GB" sz="2400" i="1"/>
              <a:t>changing magnetic flux</a:t>
            </a:r>
            <a:r>
              <a:rPr lang="en-GB" sz="2400"/>
              <a:t>.</a:t>
            </a:r>
          </a:p>
          <a:p>
            <a:pPr lvl="1">
              <a:lnSpc>
                <a:spcPct val="80000"/>
              </a:lnSpc>
            </a:pPr>
            <a:r>
              <a:rPr lang="en-GB" sz="2400"/>
              <a:t>Electric charges in the induced current </a:t>
            </a:r>
            <a:r>
              <a:rPr lang="en-GB" sz="2400" b="1"/>
              <a:t>gain electric potential energy</a:t>
            </a:r>
            <a:r>
              <a:rPr lang="en-GB" sz="2400"/>
              <a:t> as the result of </a:t>
            </a:r>
            <a:r>
              <a:rPr lang="en-GB" sz="2400" b="1"/>
              <a:t>energy transfer</a:t>
            </a:r>
            <a:r>
              <a:rPr lang="en-GB" sz="2400"/>
              <a:t> from the external agent that caused the change in magnetic flux.</a:t>
            </a:r>
            <a:r>
              <a:rPr lang="en-GB"/>
              <a:t> </a:t>
            </a:r>
          </a:p>
        </p:txBody>
      </p:sp>
      <p:sp>
        <p:nvSpPr>
          <p:cNvPr id="105514" name="Rectangle 42"/>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GB" sz="3800"/>
              <a:t>Lenz’s Law = </a:t>
            </a:r>
            <a:br>
              <a:rPr lang="en-GB" sz="3800"/>
            </a:br>
            <a:r>
              <a:rPr lang="en-GB" sz="3800"/>
              <a:t>Law of Conservation of Energy</a:t>
            </a:r>
          </a:p>
        </p:txBody>
      </p:sp>
      <p:sp>
        <p:nvSpPr>
          <p:cNvPr id="111619" name="Rectangle 3"/>
          <p:cNvSpPr>
            <a:spLocks noGrp="1" noChangeArrowheads="1"/>
          </p:cNvSpPr>
          <p:nvPr>
            <p:ph type="body" idx="1"/>
          </p:nvPr>
        </p:nvSpPr>
        <p:spPr>
          <a:xfrm>
            <a:off x="609600" y="1484313"/>
            <a:ext cx="7924800" cy="2089150"/>
          </a:xfrm>
        </p:spPr>
        <p:txBody>
          <a:bodyPr/>
          <a:lstStyle/>
          <a:p>
            <a:pPr>
              <a:lnSpc>
                <a:spcPct val="80000"/>
              </a:lnSpc>
            </a:pPr>
            <a:r>
              <a:rPr lang="en-GB" sz="2800"/>
              <a:t>“Induced” EMF</a:t>
            </a:r>
          </a:p>
          <a:p>
            <a:pPr lvl="1">
              <a:lnSpc>
                <a:spcPct val="80000"/>
              </a:lnSpc>
            </a:pPr>
            <a:r>
              <a:rPr lang="en-GB" sz="2400"/>
              <a:t>Induced as the result of </a:t>
            </a:r>
            <a:r>
              <a:rPr lang="en-GB" sz="2400" i="1"/>
              <a:t>changing magnetic flux</a:t>
            </a:r>
            <a:r>
              <a:rPr lang="en-GB" sz="2400"/>
              <a:t>.</a:t>
            </a:r>
          </a:p>
          <a:p>
            <a:pPr lvl="1">
              <a:lnSpc>
                <a:spcPct val="80000"/>
              </a:lnSpc>
            </a:pPr>
            <a:r>
              <a:rPr lang="en-GB" sz="2400"/>
              <a:t>Electric charges in the induced current </a:t>
            </a:r>
            <a:r>
              <a:rPr lang="en-GB" sz="2400" b="1"/>
              <a:t>gain electric potential energy</a:t>
            </a:r>
            <a:r>
              <a:rPr lang="en-GB" sz="2400"/>
              <a:t> as the result of </a:t>
            </a:r>
            <a:r>
              <a:rPr lang="en-GB" sz="2400" b="1"/>
              <a:t>energy transfer</a:t>
            </a:r>
            <a:r>
              <a:rPr lang="en-GB" sz="2400"/>
              <a:t> from the external agent that caused the change in magnetic flux. </a:t>
            </a:r>
          </a:p>
        </p:txBody>
      </p:sp>
      <p:sp>
        <p:nvSpPr>
          <p:cNvPr id="111620" name="Text Box 4"/>
          <p:cNvSpPr txBox="1">
            <a:spLocks noChangeArrowheads="1"/>
          </p:cNvSpPr>
          <p:nvPr/>
        </p:nvSpPr>
        <p:spPr bwMode="auto">
          <a:xfrm>
            <a:off x="539750" y="3573463"/>
            <a:ext cx="2376488" cy="1927225"/>
          </a:xfrm>
          <a:prstGeom prst="rect">
            <a:avLst/>
          </a:prstGeom>
          <a:noFill/>
          <a:ln w="9525">
            <a:solidFill>
              <a:schemeClr val="tx1"/>
            </a:solidFill>
            <a:miter lim="800000"/>
            <a:headEnd/>
            <a:tailEnd/>
          </a:ln>
          <a:effectLst/>
        </p:spPr>
        <p:txBody>
          <a:bodyPr>
            <a:spAutoFit/>
          </a:bodyPr>
          <a:lstStyle/>
          <a:p>
            <a:pPr algn="ctr">
              <a:spcBef>
                <a:spcPct val="50000"/>
              </a:spcBef>
            </a:pPr>
            <a:r>
              <a:rPr lang="en-GB" sz="2400" b="1"/>
              <a:t>Energy of external agent that cause the change in magnetic flux</a:t>
            </a:r>
          </a:p>
        </p:txBody>
      </p:sp>
      <p:sp>
        <p:nvSpPr>
          <p:cNvPr id="111621" name="Text Box 5"/>
          <p:cNvSpPr txBox="1">
            <a:spLocks noChangeArrowheads="1"/>
          </p:cNvSpPr>
          <p:nvPr/>
        </p:nvSpPr>
        <p:spPr bwMode="auto">
          <a:xfrm>
            <a:off x="5940425" y="3789363"/>
            <a:ext cx="2447925" cy="1562100"/>
          </a:xfrm>
          <a:prstGeom prst="rect">
            <a:avLst/>
          </a:prstGeom>
          <a:noFill/>
          <a:ln w="9525">
            <a:solidFill>
              <a:schemeClr val="tx1"/>
            </a:solidFill>
            <a:miter lim="800000"/>
            <a:headEnd/>
            <a:tailEnd/>
          </a:ln>
          <a:effectLst/>
        </p:spPr>
        <p:txBody>
          <a:bodyPr>
            <a:spAutoFit/>
          </a:bodyPr>
          <a:lstStyle/>
          <a:p>
            <a:pPr algn="ctr">
              <a:spcBef>
                <a:spcPct val="50000"/>
              </a:spcBef>
            </a:pPr>
            <a:r>
              <a:rPr lang="en-GB" sz="2400" b="1"/>
              <a:t>Electric PE of Induced Currents in the Coil</a:t>
            </a:r>
          </a:p>
        </p:txBody>
      </p:sp>
      <p:sp>
        <p:nvSpPr>
          <p:cNvPr id="111622" name="Line 6"/>
          <p:cNvSpPr>
            <a:spLocks noChangeShapeType="1"/>
          </p:cNvSpPr>
          <p:nvPr/>
        </p:nvSpPr>
        <p:spPr bwMode="auto">
          <a:xfrm>
            <a:off x="3059113" y="4724400"/>
            <a:ext cx="2736850" cy="0"/>
          </a:xfrm>
          <a:prstGeom prst="line">
            <a:avLst/>
          </a:prstGeom>
          <a:noFill/>
          <a:ln w="9525">
            <a:solidFill>
              <a:schemeClr val="tx1"/>
            </a:solidFill>
            <a:round/>
            <a:headEnd/>
            <a:tailEnd type="triangle" w="med" len="med"/>
          </a:ln>
          <a:effectLst/>
        </p:spPr>
        <p:txBody>
          <a:bodyPr/>
          <a:lstStyle/>
          <a:p>
            <a:endParaRPr lang="en-US"/>
          </a:p>
        </p:txBody>
      </p:sp>
      <p:sp>
        <p:nvSpPr>
          <p:cNvPr id="111623" name="Text Box 7"/>
          <p:cNvSpPr txBox="1">
            <a:spLocks noChangeArrowheads="1"/>
          </p:cNvSpPr>
          <p:nvPr/>
        </p:nvSpPr>
        <p:spPr bwMode="auto">
          <a:xfrm>
            <a:off x="3203575" y="4076700"/>
            <a:ext cx="2447925" cy="641350"/>
          </a:xfrm>
          <a:prstGeom prst="rect">
            <a:avLst/>
          </a:prstGeom>
          <a:noFill/>
          <a:ln w="9525">
            <a:noFill/>
            <a:miter lim="800000"/>
            <a:headEnd/>
            <a:tailEnd/>
          </a:ln>
          <a:effectLst/>
        </p:spPr>
        <p:txBody>
          <a:bodyPr>
            <a:spAutoFit/>
          </a:bodyPr>
          <a:lstStyle/>
          <a:p>
            <a:pPr algn="ctr">
              <a:spcBef>
                <a:spcPct val="50000"/>
              </a:spcBef>
            </a:pPr>
            <a:r>
              <a:rPr lang="en-GB"/>
              <a:t>Changing magnetic flux (Faraday’s Law)</a:t>
            </a:r>
          </a:p>
        </p:txBody>
      </p:sp>
      <p:pic>
        <p:nvPicPr>
          <p:cNvPr id="111624" name="Picture 8" descr="2017c"/>
          <p:cNvPicPr preferRelativeResize="0">
            <a:picLocks noChangeAspect="1" noChangeArrowheads="1"/>
          </p:cNvPicPr>
          <p:nvPr/>
        </p:nvPicPr>
        <p:blipFill>
          <a:blip r:embed="rId4" cstate="print">
            <a:lum bright="-12000" contrast="12000"/>
          </a:blip>
          <a:srcRect t="7310" b="5482"/>
          <a:stretch>
            <a:fillRect/>
          </a:stretch>
        </p:blipFill>
        <p:spPr bwMode="auto">
          <a:xfrm>
            <a:off x="3635375" y="5157788"/>
            <a:ext cx="1825625" cy="1422400"/>
          </a:xfrm>
          <a:prstGeom prst="rect">
            <a:avLst/>
          </a:prstGeom>
          <a:noFill/>
          <a:ln w="9525">
            <a:noFill/>
            <a:miter lim="800000"/>
            <a:headEnd/>
            <a:tailEnd/>
          </a:ln>
        </p:spPr>
      </p:pic>
      <p:sp>
        <p:nvSpPr>
          <p:cNvPr id="111655" name="Rectangle 39"/>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GB" sz="3800"/>
              <a:t>Lenz’s Law = </a:t>
            </a:r>
            <a:br>
              <a:rPr lang="en-GB" sz="3800"/>
            </a:br>
            <a:r>
              <a:rPr lang="en-GB" sz="3800"/>
              <a:t>Law of Conservation of Energy</a:t>
            </a:r>
          </a:p>
        </p:txBody>
      </p:sp>
      <p:sp>
        <p:nvSpPr>
          <p:cNvPr id="101379" name="Rectangle 3"/>
          <p:cNvSpPr>
            <a:spLocks noGrp="1" noChangeArrowheads="1"/>
          </p:cNvSpPr>
          <p:nvPr>
            <p:ph type="body" idx="1"/>
          </p:nvPr>
        </p:nvSpPr>
        <p:spPr>
          <a:xfrm>
            <a:off x="609600" y="1484313"/>
            <a:ext cx="7924800" cy="2089150"/>
          </a:xfrm>
        </p:spPr>
        <p:txBody>
          <a:bodyPr/>
          <a:lstStyle/>
          <a:p>
            <a:pPr>
              <a:lnSpc>
                <a:spcPct val="80000"/>
              </a:lnSpc>
            </a:pPr>
            <a:r>
              <a:rPr lang="en-GB" sz="2800"/>
              <a:t>“Induced” EMF</a:t>
            </a:r>
          </a:p>
          <a:p>
            <a:pPr lvl="1">
              <a:lnSpc>
                <a:spcPct val="80000"/>
              </a:lnSpc>
            </a:pPr>
            <a:r>
              <a:rPr lang="en-GB" sz="2400"/>
              <a:t>Induced as the result of </a:t>
            </a:r>
            <a:r>
              <a:rPr lang="en-GB" sz="2400" i="1"/>
              <a:t>changing magnetic flux</a:t>
            </a:r>
            <a:r>
              <a:rPr lang="en-GB" sz="2400"/>
              <a:t>.</a:t>
            </a:r>
          </a:p>
          <a:p>
            <a:pPr lvl="1">
              <a:lnSpc>
                <a:spcPct val="80000"/>
              </a:lnSpc>
            </a:pPr>
            <a:r>
              <a:rPr lang="en-GB" sz="2400"/>
              <a:t>Electric charges in the induced current </a:t>
            </a:r>
            <a:r>
              <a:rPr lang="en-GB" sz="2400" b="1"/>
              <a:t>gain electric potential energy</a:t>
            </a:r>
            <a:r>
              <a:rPr lang="en-GB" sz="2400"/>
              <a:t> as the result of </a:t>
            </a:r>
            <a:r>
              <a:rPr lang="en-GB" sz="2400" b="1"/>
              <a:t>energy transfer</a:t>
            </a:r>
            <a:r>
              <a:rPr lang="en-GB" sz="2400"/>
              <a:t> from the external agent that caused the change in magnetic flux. </a:t>
            </a:r>
          </a:p>
        </p:txBody>
      </p:sp>
      <p:sp>
        <p:nvSpPr>
          <p:cNvPr id="101380" name="Text Box 4"/>
          <p:cNvSpPr txBox="1">
            <a:spLocks noChangeArrowheads="1"/>
          </p:cNvSpPr>
          <p:nvPr/>
        </p:nvSpPr>
        <p:spPr bwMode="auto">
          <a:xfrm>
            <a:off x="539750" y="3573463"/>
            <a:ext cx="2376488" cy="1927225"/>
          </a:xfrm>
          <a:prstGeom prst="rect">
            <a:avLst/>
          </a:prstGeom>
          <a:noFill/>
          <a:ln w="9525">
            <a:solidFill>
              <a:schemeClr val="tx1"/>
            </a:solidFill>
            <a:miter lim="800000"/>
            <a:headEnd/>
            <a:tailEnd/>
          </a:ln>
          <a:effectLst/>
        </p:spPr>
        <p:txBody>
          <a:bodyPr>
            <a:spAutoFit/>
          </a:bodyPr>
          <a:lstStyle/>
          <a:p>
            <a:pPr algn="ctr">
              <a:spcBef>
                <a:spcPct val="50000"/>
              </a:spcBef>
            </a:pPr>
            <a:r>
              <a:rPr lang="en-GB" sz="2400" b="1"/>
              <a:t>Energy of external agent that cause the change in magnetic flux</a:t>
            </a:r>
          </a:p>
        </p:txBody>
      </p:sp>
      <p:sp>
        <p:nvSpPr>
          <p:cNvPr id="101381" name="Text Box 5"/>
          <p:cNvSpPr txBox="1">
            <a:spLocks noChangeArrowheads="1"/>
          </p:cNvSpPr>
          <p:nvPr/>
        </p:nvSpPr>
        <p:spPr bwMode="auto">
          <a:xfrm>
            <a:off x="5940425" y="3789363"/>
            <a:ext cx="2447925" cy="1562100"/>
          </a:xfrm>
          <a:prstGeom prst="rect">
            <a:avLst/>
          </a:prstGeom>
          <a:noFill/>
          <a:ln w="9525">
            <a:solidFill>
              <a:schemeClr val="tx1"/>
            </a:solidFill>
            <a:miter lim="800000"/>
            <a:headEnd/>
            <a:tailEnd/>
          </a:ln>
          <a:effectLst/>
        </p:spPr>
        <p:txBody>
          <a:bodyPr>
            <a:spAutoFit/>
          </a:bodyPr>
          <a:lstStyle/>
          <a:p>
            <a:pPr algn="ctr">
              <a:spcBef>
                <a:spcPct val="50000"/>
              </a:spcBef>
            </a:pPr>
            <a:r>
              <a:rPr lang="en-GB" sz="2400" b="1"/>
              <a:t>Electric PE of Induced Currents in the Coil</a:t>
            </a:r>
          </a:p>
        </p:txBody>
      </p:sp>
      <p:sp>
        <p:nvSpPr>
          <p:cNvPr id="101382" name="Line 6"/>
          <p:cNvSpPr>
            <a:spLocks noChangeShapeType="1"/>
          </p:cNvSpPr>
          <p:nvPr/>
        </p:nvSpPr>
        <p:spPr bwMode="auto">
          <a:xfrm>
            <a:off x="3059113" y="4724400"/>
            <a:ext cx="2736850" cy="0"/>
          </a:xfrm>
          <a:prstGeom prst="line">
            <a:avLst/>
          </a:prstGeom>
          <a:noFill/>
          <a:ln w="9525">
            <a:solidFill>
              <a:schemeClr val="tx1"/>
            </a:solidFill>
            <a:round/>
            <a:headEnd/>
            <a:tailEnd type="triangle" w="med" len="med"/>
          </a:ln>
          <a:effectLst/>
        </p:spPr>
        <p:txBody>
          <a:bodyPr/>
          <a:lstStyle/>
          <a:p>
            <a:endParaRPr lang="en-US"/>
          </a:p>
        </p:txBody>
      </p:sp>
      <p:sp>
        <p:nvSpPr>
          <p:cNvPr id="101383" name="Text Box 7"/>
          <p:cNvSpPr txBox="1">
            <a:spLocks noChangeArrowheads="1"/>
          </p:cNvSpPr>
          <p:nvPr/>
        </p:nvSpPr>
        <p:spPr bwMode="auto">
          <a:xfrm>
            <a:off x="3203575" y="4076700"/>
            <a:ext cx="2447925" cy="641350"/>
          </a:xfrm>
          <a:prstGeom prst="rect">
            <a:avLst/>
          </a:prstGeom>
          <a:noFill/>
          <a:ln w="9525">
            <a:noFill/>
            <a:miter lim="800000"/>
            <a:headEnd/>
            <a:tailEnd/>
          </a:ln>
          <a:effectLst/>
        </p:spPr>
        <p:txBody>
          <a:bodyPr>
            <a:spAutoFit/>
          </a:bodyPr>
          <a:lstStyle/>
          <a:p>
            <a:pPr algn="ctr">
              <a:spcBef>
                <a:spcPct val="50000"/>
              </a:spcBef>
            </a:pPr>
            <a:r>
              <a:rPr lang="en-GB"/>
              <a:t>Changing magnetic flux (Faraday’s Law)</a:t>
            </a:r>
          </a:p>
        </p:txBody>
      </p:sp>
      <p:pic>
        <p:nvPicPr>
          <p:cNvPr id="101385" name="Picture 9" descr="2017c"/>
          <p:cNvPicPr preferRelativeResize="0">
            <a:picLocks noChangeAspect="1" noChangeArrowheads="1"/>
          </p:cNvPicPr>
          <p:nvPr/>
        </p:nvPicPr>
        <p:blipFill>
          <a:blip r:embed="rId4" cstate="print">
            <a:lum bright="-12000" contrast="12000"/>
          </a:blip>
          <a:srcRect t="7310" b="5482"/>
          <a:stretch>
            <a:fillRect/>
          </a:stretch>
        </p:blipFill>
        <p:spPr bwMode="auto">
          <a:xfrm>
            <a:off x="3635375" y="5157788"/>
            <a:ext cx="1825625" cy="1422400"/>
          </a:xfrm>
          <a:prstGeom prst="rect">
            <a:avLst/>
          </a:prstGeom>
          <a:noFill/>
          <a:ln w="9525">
            <a:noFill/>
            <a:miter lim="800000"/>
            <a:headEnd/>
            <a:tailEnd/>
          </a:ln>
        </p:spPr>
      </p:pic>
      <p:sp>
        <p:nvSpPr>
          <p:cNvPr id="101432" name="Rectangle 56"/>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4"/>
          <p:cNvSpPr>
            <a:spLocks noChangeArrowheads="1"/>
          </p:cNvSpPr>
          <p:nvPr/>
        </p:nvSpPr>
        <p:spPr bwMode="auto">
          <a:xfrm>
            <a:off x="0" y="1525588"/>
            <a:ext cx="9144000" cy="5124450"/>
          </a:xfrm>
          <a:prstGeom prst="rect">
            <a:avLst/>
          </a:prstGeom>
          <a:solidFill>
            <a:srgbClr val="FFFFFF"/>
          </a:solidFill>
          <a:ln w="9525">
            <a:solidFill>
              <a:srgbClr val="000000"/>
            </a:solidFill>
            <a:miter lim="800000"/>
            <a:headEnd/>
            <a:tailEnd/>
          </a:ln>
        </p:spPr>
        <p:txBody>
          <a:bodyPr/>
          <a:lstStyle/>
          <a:p>
            <a:endParaRPr lang="en-US"/>
          </a:p>
        </p:txBody>
      </p:sp>
      <p:sp>
        <p:nvSpPr>
          <p:cNvPr id="107605" name="Text Box 85"/>
          <p:cNvSpPr txBox="1">
            <a:spLocks noChangeArrowheads="1"/>
          </p:cNvSpPr>
          <p:nvPr/>
        </p:nvSpPr>
        <p:spPr bwMode="auto">
          <a:xfrm>
            <a:off x="2660650" y="5162550"/>
            <a:ext cx="1114425" cy="454025"/>
          </a:xfrm>
          <a:prstGeom prst="rect">
            <a:avLst/>
          </a:prstGeom>
          <a:noFill/>
          <a:ln w="9525">
            <a:noFill/>
            <a:miter lim="800000"/>
            <a:headEnd/>
            <a:tailEnd/>
          </a:ln>
        </p:spPr>
        <p:txBody>
          <a:bodyPr/>
          <a:lstStyle/>
          <a:p>
            <a:r>
              <a:rPr lang="en-GB" altLang="zh-CN" sz="2000" i="1">
                <a:latin typeface="Times New Roman" pitchFamily="18" charset="0"/>
                <a:ea typeface="SimSun" pitchFamily="2" charset="-122"/>
              </a:rPr>
              <a:t>v &lt; u</a:t>
            </a:r>
            <a:endParaRPr lang="en-GB" sz="2000"/>
          </a:p>
        </p:txBody>
      </p:sp>
      <p:grpSp>
        <p:nvGrpSpPr>
          <p:cNvPr id="107525" name="Group 5"/>
          <p:cNvGrpSpPr>
            <a:grpSpLocks noChangeAspect="1"/>
          </p:cNvGrpSpPr>
          <p:nvPr/>
        </p:nvGrpSpPr>
        <p:grpSpPr bwMode="auto">
          <a:xfrm>
            <a:off x="3462338" y="1722438"/>
            <a:ext cx="1098550" cy="1268412"/>
            <a:chOff x="4535" y="9121"/>
            <a:chExt cx="1933" cy="2327"/>
          </a:xfrm>
        </p:grpSpPr>
        <p:grpSp>
          <p:nvGrpSpPr>
            <p:cNvPr id="107526" name="Group 6"/>
            <p:cNvGrpSpPr>
              <a:grpSpLocks noChangeAspect="1"/>
            </p:cNvGrpSpPr>
            <p:nvPr/>
          </p:nvGrpSpPr>
          <p:grpSpPr bwMode="auto">
            <a:xfrm rot="5400000">
              <a:off x="5018" y="8638"/>
              <a:ext cx="968" cy="1933"/>
              <a:chOff x="3713" y="772"/>
              <a:chExt cx="1353" cy="1631"/>
            </a:xfrm>
          </p:grpSpPr>
          <p:grpSp>
            <p:nvGrpSpPr>
              <p:cNvPr id="107527" name="Group 7"/>
              <p:cNvGrpSpPr>
                <a:grpSpLocks noChangeAspect="1"/>
              </p:cNvGrpSpPr>
              <p:nvPr/>
            </p:nvGrpSpPr>
            <p:grpSpPr bwMode="auto">
              <a:xfrm rot="16200000">
                <a:off x="3657" y="996"/>
                <a:ext cx="1463" cy="1352"/>
                <a:chOff x="3479" y="2805"/>
                <a:chExt cx="946" cy="874"/>
              </a:xfrm>
            </p:grpSpPr>
            <p:sp>
              <p:nvSpPr>
                <p:cNvPr id="107528" name="Arc 11"/>
                <p:cNvSpPr>
                  <a:spLocks noChangeAspect="1"/>
                </p:cNvSpPr>
                <p:nvPr/>
              </p:nvSpPr>
              <p:spPr bwMode="auto">
                <a:xfrm rot="-5400000">
                  <a:off x="310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29" name="Arc 11"/>
                <p:cNvSpPr>
                  <a:spLocks noChangeAspect="1"/>
                </p:cNvSpPr>
                <p:nvPr/>
              </p:nvSpPr>
              <p:spPr bwMode="auto">
                <a:xfrm rot="-5400000">
                  <a:off x="318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0" name="Arc 11"/>
                <p:cNvSpPr>
                  <a:spLocks noChangeAspect="1"/>
                </p:cNvSpPr>
                <p:nvPr/>
              </p:nvSpPr>
              <p:spPr bwMode="auto">
                <a:xfrm rot="-5400000">
                  <a:off x="3282"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1" name="Arc 11"/>
                <p:cNvSpPr>
                  <a:spLocks noChangeAspect="1"/>
                </p:cNvSpPr>
                <p:nvPr/>
              </p:nvSpPr>
              <p:spPr bwMode="auto">
                <a:xfrm rot="-5400000">
                  <a:off x="3377"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2" name="Arc 11"/>
                <p:cNvSpPr>
                  <a:spLocks noChangeAspect="1"/>
                </p:cNvSpPr>
                <p:nvPr/>
              </p:nvSpPr>
              <p:spPr bwMode="auto">
                <a:xfrm rot="-5400000">
                  <a:off x="346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3" name="Arc 11"/>
                <p:cNvSpPr>
                  <a:spLocks noChangeAspect="1"/>
                </p:cNvSpPr>
                <p:nvPr/>
              </p:nvSpPr>
              <p:spPr bwMode="auto">
                <a:xfrm rot="-5400000">
                  <a:off x="3561"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4" name="Arc 11"/>
                <p:cNvSpPr>
                  <a:spLocks noChangeAspect="1"/>
                </p:cNvSpPr>
                <p:nvPr/>
              </p:nvSpPr>
              <p:spPr bwMode="auto">
                <a:xfrm rot="-5400000">
                  <a:off x="365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5" name="Arc 11"/>
                <p:cNvSpPr>
                  <a:spLocks noChangeAspect="1"/>
                </p:cNvSpPr>
                <p:nvPr/>
              </p:nvSpPr>
              <p:spPr bwMode="auto">
                <a:xfrm rot="-5400000">
                  <a:off x="3743"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6" name="Arc 11"/>
                <p:cNvSpPr>
                  <a:spLocks noChangeAspect="1"/>
                </p:cNvSpPr>
                <p:nvPr/>
              </p:nvSpPr>
              <p:spPr bwMode="auto">
                <a:xfrm rot="-5400000">
                  <a:off x="3838"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37" name="Arc 11"/>
                <p:cNvSpPr>
                  <a:spLocks noChangeAspect="1"/>
                </p:cNvSpPr>
                <p:nvPr/>
              </p:nvSpPr>
              <p:spPr bwMode="auto">
                <a:xfrm rot="-5400000">
                  <a:off x="393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grpSp>
          <p:grpSp>
            <p:nvGrpSpPr>
              <p:cNvPr id="107538" name="Group 18"/>
              <p:cNvGrpSpPr>
                <a:grpSpLocks noChangeAspect="1"/>
              </p:cNvGrpSpPr>
              <p:nvPr/>
            </p:nvGrpSpPr>
            <p:grpSpPr bwMode="auto">
              <a:xfrm rot="5400000" flipV="1">
                <a:off x="3658" y="828"/>
                <a:ext cx="1463" cy="1352"/>
                <a:chOff x="3479" y="2805"/>
                <a:chExt cx="946" cy="874"/>
              </a:xfrm>
            </p:grpSpPr>
            <p:sp>
              <p:nvSpPr>
                <p:cNvPr id="107539" name="Arc 11"/>
                <p:cNvSpPr>
                  <a:spLocks noChangeAspect="1"/>
                </p:cNvSpPr>
                <p:nvPr/>
              </p:nvSpPr>
              <p:spPr bwMode="auto">
                <a:xfrm rot="-5400000">
                  <a:off x="310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0" name="Arc 11"/>
                <p:cNvSpPr>
                  <a:spLocks noChangeAspect="1"/>
                </p:cNvSpPr>
                <p:nvPr/>
              </p:nvSpPr>
              <p:spPr bwMode="auto">
                <a:xfrm rot="-5400000">
                  <a:off x="318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1" name="Arc 11"/>
                <p:cNvSpPr>
                  <a:spLocks noChangeAspect="1"/>
                </p:cNvSpPr>
                <p:nvPr/>
              </p:nvSpPr>
              <p:spPr bwMode="auto">
                <a:xfrm rot="-5400000">
                  <a:off x="3282"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2" name="Arc 11"/>
                <p:cNvSpPr>
                  <a:spLocks noChangeAspect="1"/>
                </p:cNvSpPr>
                <p:nvPr/>
              </p:nvSpPr>
              <p:spPr bwMode="auto">
                <a:xfrm rot="-5400000">
                  <a:off x="3377"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3" name="Arc 11"/>
                <p:cNvSpPr>
                  <a:spLocks noChangeAspect="1"/>
                </p:cNvSpPr>
                <p:nvPr/>
              </p:nvSpPr>
              <p:spPr bwMode="auto">
                <a:xfrm rot="-5400000">
                  <a:off x="346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4" name="Arc 11"/>
                <p:cNvSpPr>
                  <a:spLocks noChangeAspect="1"/>
                </p:cNvSpPr>
                <p:nvPr/>
              </p:nvSpPr>
              <p:spPr bwMode="auto">
                <a:xfrm rot="-5400000">
                  <a:off x="3561"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5" name="Arc 11"/>
                <p:cNvSpPr>
                  <a:spLocks noChangeAspect="1"/>
                </p:cNvSpPr>
                <p:nvPr/>
              </p:nvSpPr>
              <p:spPr bwMode="auto">
                <a:xfrm rot="-5400000">
                  <a:off x="365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6" name="Arc 11"/>
                <p:cNvSpPr>
                  <a:spLocks noChangeAspect="1"/>
                </p:cNvSpPr>
                <p:nvPr/>
              </p:nvSpPr>
              <p:spPr bwMode="auto">
                <a:xfrm rot="-5400000">
                  <a:off x="3743"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7" name="Arc 11"/>
                <p:cNvSpPr>
                  <a:spLocks noChangeAspect="1"/>
                </p:cNvSpPr>
                <p:nvPr/>
              </p:nvSpPr>
              <p:spPr bwMode="auto">
                <a:xfrm rot="-5400000">
                  <a:off x="3838"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48" name="Arc 11"/>
                <p:cNvSpPr>
                  <a:spLocks noChangeAspect="1"/>
                </p:cNvSpPr>
                <p:nvPr/>
              </p:nvSpPr>
              <p:spPr bwMode="auto">
                <a:xfrm rot="-5400000">
                  <a:off x="393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grpSp>
        </p:grpSp>
        <p:sp>
          <p:nvSpPr>
            <p:cNvPr id="107549" name="Line 29"/>
            <p:cNvSpPr>
              <a:spLocks noChangeAspect="1" noChangeShapeType="1"/>
            </p:cNvSpPr>
            <p:nvPr/>
          </p:nvSpPr>
          <p:spPr bwMode="auto">
            <a:xfrm>
              <a:off x="4710" y="10062"/>
              <a:ext cx="0" cy="1050"/>
            </a:xfrm>
            <a:prstGeom prst="line">
              <a:avLst/>
            </a:prstGeom>
            <a:noFill/>
            <a:ln w="28575">
              <a:solidFill>
                <a:srgbClr val="000000"/>
              </a:solidFill>
              <a:round/>
              <a:headEnd/>
              <a:tailEnd/>
            </a:ln>
          </p:spPr>
          <p:txBody>
            <a:bodyPr/>
            <a:lstStyle/>
            <a:p>
              <a:endParaRPr lang="en-US"/>
            </a:p>
          </p:txBody>
        </p:sp>
        <p:sp>
          <p:nvSpPr>
            <p:cNvPr id="107550" name="Line 30"/>
            <p:cNvSpPr>
              <a:spLocks noChangeAspect="1" noChangeShapeType="1"/>
            </p:cNvSpPr>
            <p:nvPr/>
          </p:nvSpPr>
          <p:spPr bwMode="auto">
            <a:xfrm>
              <a:off x="6285" y="10077"/>
              <a:ext cx="0" cy="1050"/>
            </a:xfrm>
            <a:prstGeom prst="line">
              <a:avLst/>
            </a:prstGeom>
            <a:noFill/>
            <a:ln w="28575">
              <a:solidFill>
                <a:srgbClr val="000000"/>
              </a:solidFill>
              <a:round/>
              <a:headEnd/>
              <a:tailEnd/>
            </a:ln>
          </p:spPr>
          <p:txBody>
            <a:bodyPr/>
            <a:lstStyle/>
            <a:p>
              <a:endParaRPr lang="en-US"/>
            </a:p>
          </p:txBody>
        </p:sp>
        <p:sp>
          <p:nvSpPr>
            <p:cNvPr id="107551" name="Line 31"/>
            <p:cNvSpPr>
              <a:spLocks noChangeAspect="1" noChangeShapeType="1"/>
            </p:cNvSpPr>
            <p:nvPr/>
          </p:nvSpPr>
          <p:spPr bwMode="auto">
            <a:xfrm>
              <a:off x="4695" y="11097"/>
              <a:ext cx="495" cy="0"/>
            </a:xfrm>
            <a:prstGeom prst="line">
              <a:avLst/>
            </a:prstGeom>
            <a:noFill/>
            <a:ln w="28575">
              <a:solidFill>
                <a:srgbClr val="000000"/>
              </a:solidFill>
              <a:round/>
              <a:headEnd/>
              <a:tailEnd/>
            </a:ln>
          </p:spPr>
          <p:txBody>
            <a:bodyPr/>
            <a:lstStyle/>
            <a:p>
              <a:endParaRPr lang="en-US"/>
            </a:p>
          </p:txBody>
        </p:sp>
        <p:sp>
          <p:nvSpPr>
            <p:cNvPr id="107552" name="Line 32"/>
            <p:cNvSpPr>
              <a:spLocks noChangeAspect="1" noChangeShapeType="1"/>
            </p:cNvSpPr>
            <p:nvPr/>
          </p:nvSpPr>
          <p:spPr bwMode="auto">
            <a:xfrm>
              <a:off x="5790" y="11097"/>
              <a:ext cx="495" cy="0"/>
            </a:xfrm>
            <a:prstGeom prst="line">
              <a:avLst/>
            </a:prstGeom>
            <a:noFill/>
            <a:ln w="28575">
              <a:solidFill>
                <a:srgbClr val="000000"/>
              </a:solidFill>
              <a:round/>
              <a:headEnd/>
              <a:tailEnd/>
            </a:ln>
          </p:spPr>
          <p:txBody>
            <a:bodyPr/>
            <a:lstStyle/>
            <a:p>
              <a:endParaRPr lang="en-US"/>
            </a:p>
          </p:txBody>
        </p:sp>
        <p:sp>
          <p:nvSpPr>
            <p:cNvPr id="107553" name="Oval 33"/>
            <p:cNvSpPr>
              <a:spLocks noChangeAspect="1" noChangeArrowheads="1"/>
            </p:cNvSpPr>
            <p:nvPr/>
          </p:nvSpPr>
          <p:spPr bwMode="auto">
            <a:xfrm>
              <a:off x="5160" y="10782"/>
              <a:ext cx="666" cy="666"/>
            </a:xfrm>
            <a:prstGeom prst="ellipse">
              <a:avLst/>
            </a:prstGeom>
            <a:solidFill>
              <a:srgbClr val="FFFFFF"/>
            </a:solidFill>
            <a:ln w="9525">
              <a:solidFill>
                <a:srgbClr val="000000"/>
              </a:solidFill>
              <a:round/>
              <a:headEnd/>
              <a:tailEnd/>
            </a:ln>
          </p:spPr>
          <p:txBody>
            <a:bodyPr/>
            <a:lstStyle/>
            <a:p>
              <a:endParaRPr lang="en-US"/>
            </a:p>
          </p:txBody>
        </p:sp>
        <p:sp>
          <p:nvSpPr>
            <p:cNvPr id="107554" name="Line 34"/>
            <p:cNvSpPr>
              <a:spLocks noChangeAspect="1" noChangeShapeType="1"/>
            </p:cNvSpPr>
            <p:nvPr/>
          </p:nvSpPr>
          <p:spPr bwMode="auto">
            <a:xfrm>
              <a:off x="5250" y="10872"/>
              <a:ext cx="465" cy="465"/>
            </a:xfrm>
            <a:prstGeom prst="line">
              <a:avLst/>
            </a:prstGeom>
            <a:noFill/>
            <a:ln w="9525">
              <a:solidFill>
                <a:srgbClr val="000000"/>
              </a:solidFill>
              <a:round/>
              <a:headEnd/>
              <a:tailEnd/>
            </a:ln>
          </p:spPr>
          <p:txBody>
            <a:bodyPr/>
            <a:lstStyle/>
            <a:p>
              <a:endParaRPr lang="en-US"/>
            </a:p>
          </p:txBody>
        </p:sp>
        <p:sp>
          <p:nvSpPr>
            <p:cNvPr id="107555" name="Line 35"/>
            <p:cNvSpPr>
              <a:spLocks noChangeAspect="1" noChangeShapeType="1"/>
            </p:cNvSpPr>
            <p:nvPr/>
          </p:nvSpPr>
          <p:spPr bwMode="auto">
            <a:xfrm flipH="1">
              <a:off x="5280" y="10842"/>
              <a:ext cx="390" cy="525"/>
            </a:xfrm>
            <a:prstGeom prst="line">
              <a:avLst/>
            </a:prstGeom>
            <a:noFill/>
            <a:ln w="9525">
              <a:solidFill>
                <a:srgbClr val="000000"/>
              </a:solidFill>
              <a:round/>
              <a:headEnd/>
              <a:tailEnd/>
            </a:ln>
          </p:spPr>
          <p:txBody>
            <a:bodyPr/>
            <a:lstStyle/>
            <a:p>
              <a:endParaRPr lang="en-US"/>
            </a:p>
          </p:txBody>
        </p:sp>
      </p:grpSp>
      <p:pic>
        <p:nvPicPr>
          <p:cNvPr id="107556" name="Picture 36"/>
          <p:cNvPicPr>
            <a:picLocks noChangeAspect="1" noChangeArrowheads="1"/>
          </p:cNvPicPr>
          <p:nvPr/>
        </p:nvPicPr>
        <p:blipFill>
          <a:blip r:embed="rId4" cstate="print"/>
          <a:srcRect t="24074" r="3751"/>
          <a:stretch>
            <a:fillRect/>
          </a:stretch>
        </p:blipFill>
        <p:spPr bwMode="auto">
          <a:xfrm>
            <a:off x="-757238" y="1673225"/>
            <a:ext cx="1114426" cy="1128713"/>
          </a:xfrm>
          <a:prstGeom prst="rect">
            <a:avLst/>
          </a:prstGeom>
          <a:noFill/>
          <a:ln w="9525">
            <a:noFill/>
            <a:miter lim="800000"/>
            <a:headEnd/>
            <a:tailEnd/>
          </a:ln>
        </p:spPr>
      </p:pic>
      <p:sp>
        <p:nvSpPr>
          <p:cNvPr id="107557" name="Rectangle 37"/>
          <p:cNvSpPr>
            <a:spLocks noChangeArrowheads="1"/>
          </p:cNvSpPr>
          <p:nvPr/>
        </p:nvSpPr>
        <p:spPr bwMode="auto">
          <a:xfrm>
            <a:off x="371475" y="1884363"/>
            <a:ext cx="1185863" cy="412750"/>
          </a:xfrm>
          <a:prstGeom prst="rect">
            <a:avLst/>
          </a:prstGeom>
          <a:solidFill>
            <a:srgbClr val="FFFFFF"/>
          </a:solidFill>
          <a:ln w="19050">
            <a:solidFill>
              <a:srgbClr val="000000"/>
            </a:solidFill>
            <a:miter lim="800000"/>
            <a:headEnd/>
            <a:tailEnd/>
          </a:ln>
        </p:spPr>
        <p:txBody>
          <a:bodyPr/>
          <a:lstStyle/>
          <a:p>
            <a:endParaRPr lang="en-US"/>
          </a:p>
        </p:txBody>
      </p:sp>
      <p:sp>
        <p:nvSpPr>
          <p:cNvPr id="107558" name="Text Box 38"/>
          <p:cNvSpPr txBox="1">
            <a:spLocks noChangeArrowheads="1"/>
          </p:cNvSpPr>
          <p:nvPr/>
        </p:nvSpPr>
        <p:spPr bwMode="auto">
          <a:xfrm>
            <a:off x="984250" y="1484313"/>
            <a:ext cx="1127125" cy="482600"/>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force</a:t>
            </a:r>
            <a:endParaRPr lang="en-GB"/>
          </a:p>
        </p:txBody>
      </p:sp>
      <p:sp>
        <p:nvSpPr>
          <p:cNvPr id="107559" name="Line 39"/>
          <p:cNvSpPr>
            <a:spLocks noChangeShapeType="1"/>
          </p:cNvSpPr>
          <p:nvPr/>
        </p:nvSpPr>
        <p:spPr bwMode="auto">
          <a:xfrm>
            <a:off x="298450" y="2020888"/>
            <a:ext cx="463550" cy="0"/>
          </a:xfrm>
          <a:prstGeom prst="line">
            <a:avLst/>
          </a:prstGeom>
          <a:noFill/>
          <a:ln w="28575">
            <a:solidFill>
              <a:srgbClr val="000000"/>
            </a:solidFill>
            <a:round/>
            <a:headEnd/>
            <a:tailEnd type="triangle" w="med" len="med"/>
          </a:ln>
        </p:spPr>
        <p:txBody>
          <a:bodyPr/>
          <a:lstStyle/>
          <a:p>
            <a:endParaRPr lang="en-US"/>
          </a:p>
        </p:txBody>
      </p:sp>
      <p:sp>
        <p:nvSpPr>
          <p:cNvPr id="107560" name="Text Box 40"/>
          <p:cNvSpPr txBox="1">
            <a:spLocks noChangeArrowheads="1"/>
          </p:cNvSpPr>
          <p:nvPr/>
        </p:nvSpPr>
        <p:spPr bwMode="auto">
          <a:xfrm>
            <a:off x="1152525" y="1885950"/>
            <a:ext cx="795338" cy="400050"/>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N</a:t>
            </a:r>
            <a:endParaRPr lang="en-GB"/>
          </a:p>
        </p:txBody>
      </p:sp>
      <p:sp>
        <p:nvSpPr>
          <p:cNvPr id="107561" name="Text Box 41"/>
          <p:cNvSpPr txBox="1">
            <a:spLocks noChangeArrowheads="1"/>
          </p:cNvSpPr>
          <p:nvPr/>
        </p:nvSpPr>
        <p:spPr bwMode="auto">
          <a:xfrm>
            <a:off x="312738" y="1897063"/>
            <a:ext cx="796925" cy="400050"/>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S</a:t>
            </a:r>
            <a:endParaRPr lang="en-GB"/>
          </a:p>
        </p:txBody>
      </p:sp>
      <p:sp>
        <p:nvSpPr>
          <p:cNvPr id="107562" name="Line 42"/>
          <p:cNvSpPr>
            <a:spLocks noChangeShapeType="1"/>
          </p:cNvSpPr>
          <p:nvPr/>
        </p:nvSpPr>
        <p:spPr bwMode="auto">
          <a:xfrm>
            <a:off x="963613" y="1884363"/>
            <a:ext cx="0" cy="412750"/>
          </a:xfrm>
          <a:prstGeom prst="line">
            <a:avLst/>
          </a:prstGeom>
          <a:noFill/>
          <a:ln w="9525">
            <a:solidFill>
              <a:srgbClr val="000000"/>
            </a:solidFill>
            <a:round/>
            <a:headEnd/>
            <a:tailEnd/>
          </a:ln>
        </p:spPr>
        <p:txBody>
          <a:bodyPr/>
          <a:lstStyle/>
          <a:p>
            <a:endParaRPr lang="en-US"/>
          </a:p>
        </p:txBody>
      </p:sp>
      <p:grpSp>
        <p:nvGrpSpPr>
          <p:cNvPr id="107563" name="Group 43"/>
          <p:cNvGrpSpPr>
            <a:grpSpLocks noChangeAspect="1"/>
          </p:cNvGrpSpPr>
          <p:nvPr/>
        </p:nvGrpSpPr>
        <p:grpSpPr bwMode="auto">
          <a:xfrm>
            <a:off x="3476625" y="3211513"/>
            <a:ext cx="1098550" cy="1266825"/>
            <a:chOff x="4535" y="9121"/>
            <a:chExt cx="1933" cy="2327"/>
          </a:xfrm>
        </p:grpSpPr>
        <p:grpSp>
          <p:nvGrpSpPr>
            <p:cNvPr id="107564" name="Group 44"/>
            <p:cNvGrpSpPr>
              <a:grpSpLocks noChangeAspect="1"/>
            </p:cNvGrpSpPr>
            <p:nvPr/>
          </p:nvGrpSpPr>
          <p:grpSpPr bwMode="auto">
            <a:xfrm rot="5400000">
              <a:off x="5018" y="8638"/>
              <a:ext cx="968" cy="1933"/>
              <a:chOff x="3713" y="772"/>
              <a:chExt cx="1353" cy="1631"/>
            </a:xfrm>
          </p:grpSpPr>
          <p:grpSp>
            <p:nvGrpSpPr>
              <p:cNvPr id="107565" name="Group 45"/>
              <p:cNvGrpSpPr>
                <a:grpSpLocks noChangeAspect="1"/>
              </p:cNvGrpSpPr>
              <p:nvPr/>
            </p:nvGrpSpPr>
            <p:grpSpPr bwMode="auto">
              <a:xfrm rot="16200000">
                <a:off x="3657" y="996"/>
                <a:ext cx="1463" cy="1352"/>
                <a:chOff x="3479" y="2805"/>
                <a:chExt cx="946" cy="874"/>
              </a:xfrm>
            </p:grpSpPr>
            <p:sp>
              <p:nvSpPr>
                <p:cNvPr id="107566" name="Arc 11"/>
                <p:cNvSpPr>
                  <a:spLocks noChangeAspect="1"/>
                </p:cNvSpPr>
                <p:nvPr/>
              </p:nvSpPr>
              <p:spPr bwMode="auto">
                <a:xfrm rot="-5400000">
                  <a:off x="310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67" name="Arc 11"/>
                <p:cNvSpPr>
                  <a:spLocks noChangeAspect="1"/>
                </p:cNvSpPr>
                <p:nvPr/>
              </p:nvSpPr>
              <p:spPr bwMode="auto">
                <a:xfrm rot="-5400000">
                  <a:off x="318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68" name="Arc 11"/>
                <p:cNvSpPr>
                  <a:spLocks noChangeAspect="1"/>
                </p:cNvSpPr>
                <p:nvPr/>
              </p:nvSpPr>
              <p:spPr bwMode="auto">
                <a:xfrm rot="-5400000">
                  <a:off x="3282"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69" name="Arc 11"/>
                <p:cNvSpPr>
                  <a:spLocks noChangeAspect="1"/>
                </p:cNvSpPr>
                <p:nvPr/>
              </p:nvSpPr>
              <p:spPr bwMode="auto">
                <a:xfrm rot="-5400000">
                  <a:off x="3377"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70" name="Arc 11"/>
                <p:cNvSpPr>
                  <a:spLocks noChangeAspect="1"/>
                </p:cNvSpPr>
                <p:nvPr/>
              </p:nvSpPr>
              <p:spPr bwMode="auto">
                <a:xfrm rot="-5400000">
                  <a:off x="346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71" name="Arc 11"/>
                <p:cNvSpPr>
                  <a:spLocks noChangeAspect="1"/>
                </p:cNvSpPr>
                <p:nvPr/>
              </p:nvSpPr>
              <p:spPr bwMode="auto">
                <a:xfrm rot="-5400000">
                  <a:off x="3561"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72" name="Arc 11"/>
                <p:cNvSpPr>
                  <a:spLocks noChangeAspect="1"/>
                </p:cNvSpPr>
                <p:nvPr/>
              </p:nvSpPr>
              <p:spPr bwMode="auto">
                <a:xfrm rot="-5400000">
                  <a:off x="365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73" name="Arc 11"/>
                <p:cNvSpPr>
                  <a:spLocks noChangeAspect="1"/>
                </p:cNvSpPr>
                <p:nvPr/>
              </p:nvSpPr>
              <p:spPr bwMode="auto">
                <a:xfrm rot="-5400000">
                  <a:off x="3743"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74" name="Arc 11"/>
                <p:cNvSpPr>
                  <a:spLocks noChangeAspect="1"/>
                </p:cNvSpPr>
                <p:nvPr/>
              </p:nvSpPr>
              <p:spPr bwMode="auto">
                <a:xfrm rot="-5400000">
                  <a:off x="3838"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575" name="Arc 11"/>
                <p:cNvSpPr>
                  <a:spLocks noChangeAspect="1"/>
                </p:cNvSpPr>
                <p:nvPr/>
              </p:nvSpPr>
              <p:spPr bwMode="auto">
                <a:xfrm rot="-5400000">
                  <a:off x="393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grpSp>
          <p:grpSp>
            <p:nvGrpSpPr>
              <p:cNvPr id="107576" name="Group 56"/>
              <p:cNvGrpSpPr>
                <a:grpSpLocks noChangeAspect="1"/>
              </p:cNvGrpSpPr>
              <p:nvPr/>
            </p:nvGrpSpPr>
            <p:grpSpPr bwMode="auto">
              <a:xfrm rot="5400000" flipV="1">
                <a:off x="3658" y="828"/>
                <a:ext cx="1463" cy="1352"/>
                <a:chOff x="3479" y="2805"/>
                <a:chExt cx="946" cy="874"/>
              </a:xfrm>
            </p:grpSpPr>
            <p:sp>
              <p:nvSpPr>
                <p:cNvPr id="107577" name="Arc 11"/>
                <p:cNvSpPr>
                  <a:spLocks noChangeAspect="1"/>
                </p:cNvSpPr>
                <p:nvPr/>
              </p:nvSpPr>
              <p:spPr bwMode="auto">
                <a:xfrm rot="-5400000">
                  <a:off x="310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78" name="Arc 11"/>
                <p:cNvSpPr>
                  <a:spLocks noChangeAspect="1"/>
                </p:cNvSpPr>
                <p:nvPr/>
              </p:nvSpPr>
              <p:spPr bwMode="auto">
                <a:xfrm rot="-5400000">
                  <a:off x="318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79" name="Arc 11"/>
                <p:cNvSpPr>
                  <a:spLocks noChangeAspect="1"/>
                </p:cNvSpPr>
                <p:nvPr/>
              </p:nvSpPr>
              <p:spPr bwMode="auto">
                <a:xfrm rot="-5400000">
                  <a:off x="3282"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0" name="Arc 11"/>
                <p:cNvSpPr>
                  <a:spLocks noChangeAspect="1"/>
                </p:cNvSpPr>
                <p:nvPr/>
              </p:nvSpPr>
              <p:spPr bwMode="auto">
                <a:xfrm rot="-5400000">
                  <a:off x="3377"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1" name="Arc 11"/>
                <p:cNvSpPr>
                  <a:spLocks noChangeAspect="1"/>
                </p:cNvSpPr>
                <p:nvPr/>
              </p:nvSpPr>
              <p:spPr bwMode="auto">
                <a:xfrm rot="-5400000">
                  <a:off x="346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2" name="Arc 11"/>
                <p:cNvSpPr>
                  <a:spLocks noChangeAspect="1"/>
                </p:cNvSpPr>
                <p:nvPr/>
              </p:nvSpPr>
              <p:spPr bwMode="auto">
                <a:xfrm rot="-5400000">
                  <a:off x="3561"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3" name="Arc 11"/>
                <p:cNvSpPr>
                  <a:spLocks noChangeAspect="1"/>
                </p:cNvSpPr>
                <p:nvPr/>
              </p:nvSpPr>
              <p:spPr bwMode="auto">
                <a:xfrm rot="-5400000">
                  <a:off x="365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4" name="Arc 11"/>
                <p:cNvSpPr>
                  <a:spLocks noChangeAspect="1"/>
                </p:cNvSpPr>
                <p:nvPr/>
              </p:nvSpPr>
              <p:spPr bwMode="auto">
                <a:xfrm rot="-5400000">
                  <a:off x="3743"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5" name="Arc 11"/>
                <p:cNvSpPr>
                  <a:spLocks noChangeAspect="1"/>
                </p:cNvSpPr>
                <p:nvPr/>
              </p:nvSpPr>
              <p:spPr bwMode="auto">
                <a:xfrm rot="-5400000">
                  <a:off x="3838"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586" name="Arc 11"/>
                <p:cNvSpPr>
                  <a:spLocks noChangeAspect="1"/>
                </p:cNvSpPr>
                <p:nvPr/>
              </p:nvSpPr>
              <p:spPr bwMode="auto">
                <a:xfrm rot="-5400000">
                  <a:off x="393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grpSp>
        </p:grpSp>
        <p:sp>
          <p:nvSpPr>
            <p:cNvPr id="107587" name="Line 67"/>
            <p:cNvSpPr>
              <a:spLocks noChangeAspect="1" noChangeShapeType="1"/>
            </p:cNvSpPr>
            <p:nvPr/>
          </p:nvSpPr>
          <p:spPr bwMode="auto">
            <a:xfrm>
              <a:off x="4710" y="10062"/>
              <a:ext cx="0" cy="1050"/>
            </a:xfrm>
            <a:prstGeom prst="line">
              <a:avLst/>
            </a:prstGeom>
            <a:noFill/>
            <a:ln w="28575">
              <a:solidFill>
                <a:srgbClr val="000000"/>
              </a:solidFill>
              <a:round/>
              <a:headEnd/>
              <a:tailEnd/>
            </a:ln>
          </p:spPr>
          <p:txBody>
            <a:bodyPr/>
            <a:lstStyle/>
            <a:p>
              <a:endParaRPr lang="en-US"/>
            </a:p>
          </p:txBody>
        </p:sp>
        <p:sp>
          <p:nvSpPr>
            <p:cNvPr id="107588" name="Line 68"/>
            <p:cNvSpPr>
              <a:spLocks noChangeAspect="1" noChangeShapeType="1"/>
            </p:cNvSpPr>
            <p:nvPr/>
          </p:nvSpPr>
          <p:spPr bwMode="auto">
            <a:xfrm>
              <a:off x="6285" y="10077"/>
              <a:ext cx="0" cy="1050"/>
            </a:xfrm>
            <a:prstGeom prst="line">
              <a:avLst/>
            </a:prstGeom>
            <a:noFill/>
            <a:ln w="28575">
              <a:solidFill>
                <a:srgbClr val="000000"/>
              </a:solidFill>
              <a:round/>
              <a:headEnd/>
              <a:tailEnd/>
            </a:ln>
          </p:spPr>
          <p:txBody>
            <a:bodyPr/>
            <a:lstStyle/>
            <a:p>
              <a:endParaRPr lang="en-US"/>
            </a:p>
          </p:txBody>
        </p:sp>
        <p:sp>
          <p:nvSpPr>
            <p:cNvPr id="107589" name="Line 69"/>
            <p:cNvSpPr>
              <a:spLocks noChangeAspect="1" noChangeShapeType="1"/>
            </p:cNvSpPr>
            <p:nvPr/>
          </p:nvSpPr>
          <p:spPr bwMode="auto">
            <a:xfrm>
              <a:off x="4695" y="11097"/>
              <a:ext cx="495" cy="0"/>
            </a:xfrm>
            <a:prstGeom prst="line">
              <a:avLst/>
            </a:prstGeom>
            <a:noFill/>
            <a:ln w="28575">
              <a:solidFill>
                <a:srgbClr val="000000"/>
              </a:solidFill>
              <a:round/>
              <a:headEnd/>
              <a:tailEnd/>
            </a:ln>
          </p:spPr>
          <p:txBody>
            <a:bodyPr/>
            <a:lstStyle/>
            <a:p>
              <a:endParaRPr lang="en-US"/>
            </a:p>
          </p:txBody>
        </p:sp>
        <p:sp>
          <p:nvSpPr>
            <p:cNvPr id="107590" name="Line 70"/>
            <p:cNvSpPr>
              <a:spLocks noChangeAspect="1" noChangeShapeType="1"/>
            </p:cNvSpPr>
            <p:nvPr/>
          </p:nvSpPr>
          <p:spPr bwMode="auto">
            <a:xfrm>
              <a:off x="5790" y="11097"/>
              <a:ext cx="495" cy="0"/>
            </a:xfrm>
            <a:prstGeom prst="line">
              <a:avLst/>
            </a:prstGeom>
            <a:noFill/>
            <a:ln w="28575">
              <a:solidFill>
                <a:srgbClr val="000000"/>
              </a:solidFill>
              <a:round/>
              <a:headEnd/>
              <a:tailEnd/>
            </a:ln>
          </p:spPr>
          <p:txBody>
            <a:bodyPr/>
            <a:lstStyle/>
            <a:p>
              <a:endParaRPr lang="en-US"/>
            </a:p>
          </p:txBody>
        </p:sp>
        <p:sp>
          <p:nvSpPr>
            <p:cNvPr id="107591" name="Oval 71"/>
            <p:cNvSpPr>
              <a:spLocks noChangeAspect="1" noChangeArrowheads="1"/>
            </p:cNvSpPr>
            <p:nvPr/>
          </p:nvSpPr>
          <p:spPr bwMode="auto">
            <a:xfrm>
              <a:off x="5160" y="10782"/>
              <a:ext cx="666" cy="666"/>
            </a:xfrm>
            <a:prstGeom prst="ellipse">
              <a:avLst/>
            </a:prstGeom>
            <a:solidFill>
              <a:srgbClr val="FFFFFF"/>
            </a:solidFill>
            <a:ln w="9525">
              <a:solidFill>
                <a:srgbClr val="000000"/>
              </a:solidFill>
              <a:round/>
              <a:headEnd/>
              <a:tailEnd/>
            </a:ln>
          </p:spPr>
          <p:txBody>
            <a:bodyPr/>
            <a:lstStyle/>
            <a:p>
              <a:endParaRPr lang="en-US"/>
            </a:p>
          </p:txBody>
        </p:sp>
        <p:sp>
          <p:nvSpPr>
            <p:cNvPr id="107592" name="Line 72"/>
            <p:cNvSpPr>
              <a:spLocks noChangeAspect="1" noChangeShapeType="1"/>
            </p:cNvSpPr>
            <p:nvPr/>
          </p:nvSpPr>
          <p:spPr bwMode="auto">
            <a:xfrm>
              <a:off x="5250" y="10872"/>
              <a:ext cx="465" cy="465"/>
            </a:xfrm>
            <a:prstGeom prst="line">
              <a:avLst/>
            </a:prstGeom>
            <a:noFill/>
            <a:ln w="9525">
              <a:solidFill>
                <a:srgbClr val="000000"/>
              </a:solidFill>
              <a:round/>
              <a:headEnd/>
              <a:tailEnd/>
            </a:ln>
          </p:spPr>
          <p:txBody>
            <a:bodyPr/>
            <a:lstStyle/>
            <a:p>
              <a:endParaRPr lang="en-US"/>
            </a:p>
          </p:txBody>
        </p:sp>
        <p:sp>
          <p:nvSpPr>
            <p:cNvPr id="107593" name="Line 73"/>
            <p:cNvSpPr>
              <a:spLocks noChangeAspect="1" noChangeShapeType="1"/>
            </p:cNvSpPr>
            <p:nvPr/>
          </p:nvSpPr>
          <p:spPr bwMode="auto">
            <a:xfrm flipH="1">
              <a:off x="5280" y="10842"/>
              <a:ext cx="390" cy="525"/>
            </a:xfrm>
            <a:prstGeom prst="line">
              <a:avLst/>
            </a:prstGeom>
            <a:noFill/>
            <a:ln w="9525">
              <a:solidFill>
                <a:srgbClr val="000000"/>
              </a:solidFill>
              <a:round/>
              <a:headEnd/>
              <a:tailEnd/>
            </a:ln>
          </p:spPr>
          <p:txBody>
            <a:bodyPr/>
            <a:lstStyle/>
            <a:p>
              <a:endParaRPr lang="en-US"/>
            </a:p>
          </p:txBody>
        </p:sp>
      </p:grpSp>
      <p:sp>
        <p:nvSpPr>
          <p:cNvPr id="107594" name="Rectangle 74"/>
          <p:cNvSpPr>
            <a:spLocks noChangeArrowheads="1"/>
          </p:cNvSpPr>
          <p:nvPr/>
        </p:nvSpPr>
        <p:spPr bwMode="auto">
          <a:xfrm>
            <a:off x="900113" y="3275013"/>
            <a:ext cx="1185862" cy="412750"/>
          </a:xfrm>
          <a:prstGeom prst="rect">
            <a:avLst/>
          </a:prstGeom>
          <a:solidFill>
            <a:srgbClr val="FFFFFF"/>
          </a:solidFill>
          <a:ln w="19050">
            <a:solidFill>
              <a:srgbClr val="000000"/>
            </a:solidFill>
            <a:miter lim="800000"/>
            <a:headEnd/>
            <a:tailEnd/>
          </a:ln>
        </p:spPr>
        <p:txBody>
          <a:bodyPr/>
          <a:lstStyle/>
          <a:p>
            <a:endParaRPr lang="en-US"/>
          </a:p>
        </p:txBody>
      </p:sp>
      <p:sp>
        <p:nvSpPr>
          <p:cNvPr id="107595" name="Line 75"/>
          <p:cNvSpPr>
            <a:spLocks noChangeShapeType="1"/>
          </p:cNvSpPr>
          <p:nvPr/>
        </p:nvSpPr>
        <p:spPr bwMode="auto">
          <a:xfrm>
            <a:off x="2244725" y="3454400"/>
            <a:ext cx="463550" cy="0"/>
          </a:xfrm>
          <a:prstGeom prst="line">
            <a:avLst/>
          </a:prstGeom>
          <a:noFill/>
          <a:ln w="28575">
            <a:solidFill>
              <a:srgbClr val="000000"/>
            </a:solidFill>
            <a:round/>
            <a:headEnd/>
            <a:tailEnd type="triangle" w="med" len="med"/>
          </a:ln>
        </p:spPr>
        <p:txBody>
          <a:bodyPr/>
          <a:lstStyle/>
          <a:p>
            <a:endParaRPr lang="en-US"/>
          </a:p>
        </p:txBody>
      </p:sp>
      <p:sp>
        <p:nvSpPr>
          <p:cNvPr id="107596" name="Text Box 76"/>
          <p:cNvSpPr txBox="1">
            <a:spLocks noChangeArrowheads="1"/>
          </p:cNvSpPr>
          <p:nvPr/>
        </p:nvSpPr>
        <p:spPr bwMode="auto">
          <a:xfrm>
            <a:off x="1681163" y="3276600"/>
            <a:ext cx="795337" cy="400050"/>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N</a:t>
            </a:r>
            <a:endParaRPr lang="en-GB"/>
          </a:p>
        </p:txBody>
      </p:sp>
      <p:sp>
        <p:nvSpPr>
          <p:cNvPr id="107597" name="Text Box 77"/>
          <p:cNvSpPr txBox="1">
            <a:spLocks noChangeArrowheads="1"/>
          </p:cNvSpPr>
          <p:nvPr/>
        </p:nvSpPr>
        <p:spPr bwMode="auto">
          <a:xfrm>
            <a:off x="827088" y="3275013"/>
            <a:ext cx="795337" cy="400050"/>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S</a:t>
            </a:r>
            <a:endParaRPr lang="en-GB"/>
          </a:p>
        </p:txBody>
      </p:sp>
      <p:sp>
        <p:nvSpPr>
          <p:cNvPr id="107598" name="Line 78"/>
          <p:cNvSpPr>
            <a:spLocks noChangeShapeType="1"/>
          </p:cNvSpPr>
          <p:nvPr/>
        </p:nvSpPr>
        <p:spPr bwMode="auto">
          <a:xfrm>
            <a:off x="1477963" y="3260725"/>
            <a:ext cx="0" cy="414338"/>
          </a:xfrm>
          <a:prstGeom prst="line">
            <a:avLst/>
          </a:prstGeom>
          <a:noFill/>
          <a:ln w="9525">
            <a:solidFill>
              <a:srgbClr val="000000"/>
            </a:solidFill>
            <a:round/>
            <a:headEnd/>
            <a:tailEnd/>
          </a:ln>
        </p:spPr>
        <p:txBody>
          <a:bodyPr/>
          <a:lstStyle/>
          <a:p>
            <a:endParaRPr lang="en-US"/>
          </a:p>
        </p:txBody>
      </p:sp>
      <p:sp>
        <p:nvSpPr>
          <p:cNvPr id="107599" name="Text Box 79"/>
          <p:cNvSpPr txBox="1">
            <a:spLocks noChangeArrowheads="1"/>
          </p:cNvSpPr>
          <p:nvPr/>
        </p:nvSpPr>
        <p:spPr bwMode="auto">
          <a:xfrm>
            <a:off x="2230438" y="3440113"/>
            <a:ext cx="608012" cy="455612"/>
          </a:xfrm>
          <a:prstGeom prst="rect">
            <a:avLst/>
          </a:prstGeom>
          <a:noFill/>
          <a:ln w="9525">
            <a:noFill/>
            <a:miter lim="800000"/>
            <a:headEnd/>
            <a:tailEnd/>
          </a:ln>
        </p:spPr>
        <p:txBody>
          <a:bodyPr/>
          <a:lstStyle/>
          <a:p>
            <a:r>
              <a:rPr lang="en-GB" altLang="zh-CN" sz="2000" i="1">
                <a:latin typeface="Times New Roman" pitchFamily="18" charset="0"/>
                <a:ea typeface="SimSun" pitchFamily="2" charset="-122"/>
              </a:rPr>
              <a:t>u</a:t>
            </a:r>
            <a:endParaRPr lang="en-GB" sz="2000"/>
          </a:p>
        </p:txBody>
      </p:sp>
      <p:sp>
        <p:nvSpPr>
          <p:cNvPr id="107600" name="Rectangle 80"/>
          <p:cNvSpPr>
            <a:spLocks noChangeArrowheads="1"/>
          </p:cNvSpPr>
          <p:nvPr/>
        </p:nvSpPr>
        <p:spPr bwMode="auto">
          <a:xfrm>
            <a:off x="1474788" y="4956175"/>
            <a:ext cx="1185862" cy="412750"/>
          </a:xfrm>
          <a:prstGeom prst="rect">
            <a:avLst/>
          </a:prstGeom>
          <a:solidFill>
            <a:srgbClr val="FFFFFF"/>
          </a:solidFill>
          <a:ln w="19050">
            <a:solidFill>
              <a:srgbClr val="000000"/>
            </a:solidFill>
            <a:miter lim="800000"/>
            <a:headEnd/>
            <a:tailEnd/>
          </a:ln>
        </p:spPr>
        <p:txBody>
          <a:bodyPr/>
          <a:lstStyle/>
          <a:p>
            <a:endParaRPr lang="en-US"/>
          </a:p>
        </p:txBody>
      </p:sp>
      <p:sp>
        <p:nvSpPr>
          <p:cNvPr id="107601" name="Line 81"/>
          <p:cNvSpPr>
            <a:spLocks noChangeShapeType="1"/>
          </p:cNvSpPr>
          <p:nvPr/>
        </p:nvSpPr>
        <p:spPr bwMode="auto">
          <a:xfrm>
            <a:off x="2820988" y="5133975"/>
            <a:ext cx="238125" cy="0"/>
          </a:xfrm>
          <a:prstGeom prst="line">
            <a:avLst/>
          </a:prstGeom>
          <a:noFill/>
          <a:ln w="28575">
            <a:solidFill>
              <a:srgbClr val="000000"/>
            </a:solidFill>
            <a:round/>
            <a:headEnd/>
            <a:tailEnd type="triangle" w="med" len="med"/>
          </a:ln>
        </p:spPr>
        <p:txBody>
          <a:bodyPr/>
          <a:lstStyle/>
          <a:p>
            <a:endParaRPr lang="en-US"/>
          </a:p>
        </p:txBody>
      </p:sp>
      <p:sp>
        <p:nvSpPr>
          <p:cNvPr id="107602" name="Text Box 82"/>
          <p:cNvSpPr txBox="1">
            <a:spLocks noChangeArrowheads="1"/>
          </p:cNvSpPr>
          <p:nvPr/>
        </p:nvSpPr>
        <p:spPr bwMode="auto">
          <a:xfrm>
            <a:off x="2255838" y="4957763"/>
            <a:ext cx="795337" cy="400050"/>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N</a:t>
            </a:r>
            <a:endParaRPr lang="en-GB"/>
          </a:p>
        </p:txBody>
      </p:sp>
      <p:sp>
        <p:nvSpPr>
          <p:cNvPr id="107603" name="Text Box 83"/>
          <p:cNvSpPr txBox="1">
            <a:spLocks noChangeArrowheads="1"/>
          </p:cNvSpPr>
          <p:nvPr/>
        </p:nvSpPr>
        <p:spPr bwMode="auto">
          <a:xfrm>
            <a:off x="1403350" y="4956175"/>
            <a:ext cx="795338" cy="398463"/>
          </a:xfrm>
          <a:prstGeom prst="rect">
            <a:avLst/>
          </a:prstGeom>
          <a:noFill/>
          <a:ln w="9525">
            <a:noFill/>
            <a:miter lim="800000"/>
            <a:headEnd/>
            <a:tailEnd/>
          </a:ln>
        </p:spPr>
        <p:txBody>
          <a:bodyPr/>
          <a:lstStyle/>
          <a:p>
            <a:r>
              <a:rPr lang="en-GB" altLang="zh-CN" sz="1200">
                <a:latin typeface="Times New Roman" pitchFamily="18" charset="0"/>
                <a:ea typeface="SimSun" pitchFamily="2" charset="-122"/>
              </a:rPr>
              <a:t>S</a:t>
            </a:r>
            <a:endParaRPr lang="en-GB"/>
          </a:p>
        </p:txBody>
      </p:sp>
      <p:sp>
        <p:nvSpPr>
          <p:cNvPr id="107604" name="Line 84"/>
          <p:cNvSpPr>
            <a:spLocks noChangeShapeType="1"/>
          </p:cNvSpPr>
          <p:nvPr/>
        </p:nvSpPr>
        <p:spPr bwMode="auto">
          <a:xfrm>
            <a:off x="2054225" y="4941888"/>
            <a:ext cx="0" cy="412750"/>
          </a:xfrm>
          <a:prstGeom prst="line">
            <a:avLst/>
          </a:prstGeom>
          <a:noFill/>
          <a:ln w="9525">
            <a:solidFill>
              <a:srgbClr val="000000"/>
            </a:solidFill>
            <a:round/>
            <a:headEnd/>
            <a:tailEnd/>
          </a:ln>
        </p:spPr>
        <p:txBody>
          <a:bodyPr/>
          <a:lstStyle/>
          <a:p>
            <a:endParaRPr lang="en-US"/>
          </a:p>
        </p:txBody>
      </p:sp>
      <p:grpSp>
        <p:nvGrpSpPr>
          <p:cNvPr id="107606" name="Group 86"/>
          <p:cNvGrpSpPr>
            <a:grpSpLocks noChangeAspect="1"/>
          </p:cNvGrpSpPr>
          <p:nvPr/>
        </p:nvGrpSpPr>
        <p:grpSpPr bwMode="auto">
          <a:xfrm>
            <a:off x="3476625" y="4835525"/>
            <a:ext cx="1093788" cy="1535113"/>
            <a:chOff x="5690" y="14119"/>
            <a:chExt cx="1423" cy="2096"/>
          </a:xfrm>
        </p:grpSpPr>
        <p:grpSp>
          <p:nvGrpSpPr>
            <p:cNvPr id="107607" name="Group 87"/>
            <p:cNvGrpSpPr>
              <a:grpSpLocks noChangeAspect="1"/>
            </p:cNvGrpSpPr>
            <p:nvPr/>
          </p:nvGrpSpPr>
          <p:grpSpPr bwMode="auto">
            <a:xfrm>
              <a:off x="5895" y="15810"/>
              <a:ext cx="960" cy="405"/>
              <a:chOff x="5895" y="15840"/>
              <a:chExt cx="960" cy="405"/>
            </a:xfrm>
          </p:grpSpPr>
          <p:sp>
            <p:nvSpPr>
              <p:cNvPr id="107608" name="Line 88"/>
              <p:cNvSpPr>
                <a:spLocks noChangeAspect="1" noChangeShapeType="1"/>
              </p:cNvSpPr>
              <p:nvPr/>
            </p:nvSpPr>
            <p:spPr bwMode="auto">
              <a:xfrm>
                <a:off x="6375" y="15915"/>
                <a:ext cx="21" cy="330"/>
              </a:xfrm>
              <a:prstGeom prst="line">
                <a:avLst/>
              </a:prstGeom>
              <a:noFill/>
              <a:ln w="9525">
                <a:solidFill>
                  <a:srgbClr val="000000"/>
                </a:solidFill>
                <a:round/>
                <a:headEnd/>
                <a:tailEnd/>
              </a:ln>
            </p:spPr>
            <p:txBody>
              <a:bodyPr/>
              <a:lstStyle/>
              <a:p>
                <a:endParaRPr lang="en-US"/>
              </a:p>
            </p:txBody>
          </p:sp>
          <p:sp>
            <p:nvSpPr>
              <p:cNvPr id="107609" name="Line 89"/>
              <p:cNvSpPr>
                <a:spLocks noChangeAspect="1" noChangeShapeType="1"/>
              </p:cNvSpPr>
              <p:nvPr/>
            </p:nvSpPr>
            <p:spPr bwMode="auto">
              <a:xfrm>
                <a:off x="6615" y="15840"/>
                <a:ext cx="240" cy="165"/>
              </a:xfrm>
              <a:prstGeom prst="line">
                <a:avLst/>
              </a:prstGeom>
              <a:noFill/>
              <a:ln w="9525">
                <a:solidFill>
                  <a:srgbClr val="000000"/>
                </a:solidFill>
                <a:round/>
                <a:headEnd/>
                <a:tailEnd/>
              </a:ln>
            </p:spPr>
            <p:txBody>
              <a:bodyPr/>
              <a:lstStyle/>
              <a:p>
                <a:endParaRPr lang="en-US"/>
              </a:p>
            </p:txBody>
          </p:sp>
          <p:sp>
            <p:nvSpPr>
              <p:cNvPr id="107610" name="Line 90"/>
              <p:cNvSpPr>
                <a:spLocks noChangeAspect="1" noChangeShapeType="1"/>
              </p:cNvSpPr>
              <p:nvPr/>
            </p:nvSpPr>
            <p:spPr bwMode="auto">
              <a:xfrm flipH="1">
                <a:off x="5895" y="15840"/>
                <a:ext cx="240" cy="165"/>
              </a:xfrm>
              <a:prstGeom prst="line">
                <a:avLst/>
              </a:prstGeom>
              <a:noFill/>
              <a:ln w="9525">
                <a:solidFill>
                  <a:srgbClr val="000000"/>
                </a:solidFill>
                <a:round/>
                <a:headEnd/>
                <a:tailEnd/>
              </a:ln>
            </p:spPr>
            <p:txBody>
              <a:bodyPr/>
              <a:lstStyle/>
              <a:p>
                <a:endParaRPr lang="en-US"/>
              </a:p>
            </p:txBody>
          </p:sp>
        </p:grpSp>
        <p:grpSp>
          <p:nvGrpSpPr>
            <p:cNvPr id="107611" name="Group 91"/>
            <p:cNvGrpSpPr>
              <a:grpSpLocks noChangeAspect="1"/>
            </p:cNvGrpSpPr>
            <p:nvPr/>
          </p:nvGrpSpPr>
          <p:grpSpPr bwMode="auto">
            <a:xfrm>
              <a:off x="5690" y="14119"/>
              <a:ext cx="1423" cy="1916"/>
              <a:chOff x="5690" y="14119"/>
              <a:chExt cx="1423" cy="1916"/>
            </a:xfrm>
          </p:grpSpPr>
          <p:grpSp>
            <p:nvGrpSpPr>
              <p:cNvPr id="107612" name="Group 92"/>
              <p:cNvGrpSpPr>
                <a:grpSpLocks noChangeAspect="1"/>
              </p:cNvGrpSpPr>
              <p:nvPr/>
            </p:nvGrpSpPr>
            <p:grpSpPr bwMode="auto">
              <a:xfrm>
                <a:off x="5690" y="14119"/>
                <a:ext cx="1423" cy="1727"/>
                <a:chOff x="4535" y="9121"/>
                <a:chExt cx="1933" cy="2327"/>
              </a:xfrm>
            </p:grpSpPr>
            <p:grpSp>
              <p:nvGrpSpPr>
                <p:cNvPr id="107613" name="Group 93"/>
                <p:cNvGrpSpPr>
                  <a:grpSpLocks noChangeAspect="1"/>
                </p:cNvGrpSpPr>
                <p:nvPr/>
              </p:nvGrpSpPr>
              <p:grpSpPr bwMode="auto">
                <a:xfrm rot="5400000">
                  <a:off x="5018" y="8638"/>
                  <a:ext cx="968" cy="1933"/>
                  <a:chOff x="3713" y="772"/>
                  <a:chExt cx="1353" cy="1631"/>
                </a:xfrm>
              </p:grpSpPr>
              <p:grpSp>
                <p:nvGrpSpPr>
                  <p:cNvPr id="107614" name="Group 94"/>
                  <p:cNvGrpSpPr>
                    <a:grpSpLocks noChangeAspect="1"/>
                  </p:cNvGrpSpPr>
                  <p:nvPr/>
                </p:nvGrpSpPr>
                <p:grpSpPr bwMode="auto">
                  <a:xfrm rot="16200000">
                    <a:off x="3657" y="996"/>
                    <a:ext cx="1463" cy="1352"/>
                    <a:chOff x="3479" y="2805"/>
                    <a:chExt cx="946" cy="874"/>
                  </a:xfrm>
                </p:grpSpPr>
                <p:sp>
                  <p:nvSpPr>
                    <p:cNvPr id="107615" name="Arc 11"/>
                    <p:cNvSpPr>
                      <a:spLocks noChangeAspect="1"/>
                    </p:cNvSpPr>
                    <p:nvPr/>
                  </p:nvSpPr>
                  <p:spPr bwMode="auto">
                    <a:xfrm rot="-5400000">
                      <a:off x="310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16" name="Arc 11"/>
                    <p:cNvSpPr>
                      <a:spLocks noChangeAspect="1"/>
                    </p:cNvSpPr>
                    <p:nvPr/>
                  </p:nvSpPr>
                  <p:spPr bwMode="auto">
                    <a:xfrm rot="-5400000">
                      <a:off x="318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17" name="Arc 11"/>
                    <p:cNvSpPr>
                      <a:spLocks noChangeAspect="1"/>
                    </p:cNvSpPr>
                    <p:nvPr/>
                  </p:nvSpPr>
                  <p:spPr bwMode="auto">
                    <a:xfrm rot="-5400000">
                      <a:off x="3282"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18" name="Arc 11"/>
                    <p:cNvSpPr>
                      <a:spLocks noChangeAspect="1"/>
                    </p:cNvSpPr>
                    <p:nvPr/>
                  </p:nvSpPr>
                  <p:spPr bwMode="auto">
                    <a:xfrm rot="-5400000">
                      <a:off x="3377"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19" name="Arc 11"/>
                    <p:cNvSpPr>
                      <a:spLocks noChangeAspect="1"/>
                    </p:cNvSpPr>
                    <p:nvPr/>
                  </p:nvSpPr>
                  <p:spPr bwMode="auto">
                    <a:xfrm rot="-5400000">
                      <a:off x="346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20" name="Arc 11"/>
                    <p:cNvSpPr>
                      <a:spLocks noChangeAspect="1"/>
                    </p:cNvSpPr>
                    <p:nvPr/>
                  </p:nvSpPr>
                  <p:spPr bwMode="auto">
                    <a:xfrm rot="-5400000">
                      <a:off x="3561"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21" name="Arc 11"/>
                    <p:cNvSpPr>
                      <a:spLocks noChangeAspect="1"/>
                    </p:cNvSpPr>
                    <p:nvPr/>
                  </p:nvSpPr>
                  <p:spPr bwMode="auto">
                    <a:xfrm rot="-5400000">
                      <a:off x="365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22" name="Arc 11"/>
                    <p:cNvSpPr>
                      <a:spLocks noChangeAspect="1"/>
                    </p:cNvSpPr>
                    <p:nvPr/>
                  </p:nvSpPr>
                  <p:spPr bwMode="auto">
                    <a:xfrm rot="-5400000">
                      <a:off x="3743"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23" name="Arc 11"/>
                    <p:cNvSpPr>
                      <a:spLocks noChangeAspect="1"/>
                    </p:cNvSpPr>
                    <p:nvPr/>
                  </p:nvSpPr>
                  <p:spPr bwMode="auto">
                    <a:xfrm rot="-5400000">
                      <a:off x="3838"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sp>
                  <p:nvSpPr>
                    <p:cNvPr id="107624" name="Arc 11"/>
                    <p:cNvSpPr>
                      <a:spLocks noChangeAspect="1"/>
                    </p:cNvSpPr>
                    <p:nvPr/>
                  </p:nvSpPr>
                  <p:spPr bwMode="auto">
                    <a:xfrm rot="-5400000">
                      <a:off x="393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808080"/>
                      </a:solidFill>
                      <a:round/>
                      <a:headEnd/>
                      <a:tailEnd/>
                    </a:ln>
                  </p:spPr>
                  <p:txBody>
                    <a:bodyPr vert="eaVert" anchor="ctr"/>
                    <a:lstStyle/>
                    <a:p>
                      <a:pPr algn="ctr"/>
                      <a:endParaRPr lang="en-US"/>
                    </a:p>
                  </p:txBody>
                </p:sp>
              </p:grpSp>
              <p:grpSp>
                <p:nvGrpSpPr>
                  <p:cNvPr id="107625" name="Group 105"/>
                  <p:cNvGrpSpPr>
                    <a:grpSpLocks noChangeAspect="1"/>
                  </p:cNvGrpSpPr>
                  <p:nvPr/>
                </p:nvGrpSpPr>
                <p:grpSpPr bwMode="auto">
                  <a:xfrm rot="5400000" flipV="1">
                    <a:off x="3658" y="828"/>
                    <a:ext cx="1463" cy="1352"/>
                    <a:chOff x="3479" y="2805"/>
                    <a:chExt cx="946" cy="874"/>
                  </a:xfrm>
                </p:grpSpPr>
                <p:sp>
                  <p:nvSpPr>
                    <p:cNvPr id="107626" name="Arc 11"/>
                    <p:cNvSpPr>
                      <a:spLocks noChangeAspect="1"/>
                    </p:cNvSpPr>
                    <p:nvPr/>
                  </p:nvSpPr>
                  <p:spPr bwMode="auto">
                    <a:xfrm rot="-5400000">
                      <a:off x="310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27" name="Arc 11"/>
                    <p:cNvSpPr>
                      <a:spLocks noChangeAspect="1"/>
                    </p:cNvSpPr>
                    <p:nvPr/>
                  </p:nvSpPr>
                  <p:spPr bwMode="auto">
                    <a:xfrm rot="-5400000">
                      <a:off x="318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28" name="Arc 11"/>
                    <p:cNvSpPr>
                      <a:spLocks noChangeAspect="1"/>
                    </p:cNvSpPr>
                    <p:nvPr/>
                  </p:nvSpPr>
                  <p:spPr bwMode="auto">
                    <a:xfrm rot="-5400000">
                      <a:off x="3282"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29" name="Arc 11"/>
                    <p:cNvSpPr>
                      <a:spLocks noChangeAspect="1"/>
                    </p:cNvSpPr>
                    <p:nvPr/>
                  </p:nvSpPr>
                  <p:spPr bwMode="auto">
                    <a:xfrm rot="-5400000">
                      <a:off x="3377"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30" name="Arc 11"/>
                    <p:cNvSpPr>
                      <a:spLocks noChangeAspect="1"/>
                    </p:cNvSpPr>
                    <p:nvPr/>
                  </p:nvSpPr>
                  <p:spPr bwMode="auto">
                    <a:xfrm rot="-5400000">
                      <a:off x="3469"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31" name="Arc 11"/>
                    <p:cNvSpPr>
                      <a:spLocks noChangeAspect="1"/>
                    </p:cNvSpPr>
                    <p:nvPr/>
                  </p:nvSpPr>
                  <p:spPr bwMode="auto">
                    <a:xfrm rot="-5400000">
                      <a:off x="3561"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32" name="Arc 11"/>
                    <p:cNvSpPr>
                      <a:spLocks noChangeAspect="1"/>
                    </p:cNvSpPr>
                    <p:nvPr/>
                  </p:nvSpPr>
                  <p:spPr bwMode="auto">
                    <a:xfrm rot="-5400000">
                      <a:off x="365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33" name="Arc 11"/>
                    <p:cNvSpPr>
                      <a:spLocks noChangeAspect="1"/>
                    </p:cNvSpPr>
                    <p:nvPr/>
                  </p:nvSpPr>
                  <p:spPr bwMode="auto">
                    <a:xfrm rot="-5400000">
                      <a:off x="3743"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34" name="Arc 11"/>
                    <p:cNvSpPr>
                      <a:spLocks noChangeAspect="1"/>
                    </p:cNvSpPr>
                    <p:nvPr/>
                  </p:nvSpPr>
                  <p:spPr bwMode="auto">
                    <a:xfrm rot="-5400000">
                      <a:off x="3838"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sp>
                  <p:nvSpPr>
                    <p:cNvPr id="107635" name="Arc 11"/>
                    <p:cNvSpPr>
                      <a:spLocks noChangeAspect="1"/>
                    </p:cNvSpPr>
                    <p:nvPr/>
                  </p:nvSpPr>
                  <p:spPr bwMode="auto">
                    <a:xfrm rot="-5400000">
                      <a:off x="3930" y="3184"/>
                      <a:ext cx="874" cy="116"/>
                    </a:xfrm>
                    <a:custGeom>
                      <a:avLst/>
                      <a:gdLst>
                        <a:gd name="T0" fmla="*/ 0 w 43200"/>
                        <a:gd name="T1" fmla="*/ 14 h 21600"/>
                        <a:gd name="T2" fmla="*/ 28 w 43200"/>
                        <a:gd name="T3" fmla="*/ 14 h 21600"/>
                        <a:gd name="T4" fmla="*/ 14 w 43200"/>
                        <a:gd name="T5" fmla="*/ 1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489"/>
                          </a:moveTo>
                          <a:cubicBezTo>
                            <a:pt x="61" y="9603"/>
                            <a:pt x="9713" y="-1"/>
                            <a:pt x="21600" y="0"/>
                          </a:cubicBezTo>
                          <a:cubicBezTo>
                            <a:pt x="33529" y="0"/>
                            <a:pt x="43200" y="9670"/>
                            <a:pt x="43200" y="21600"/>
                          </a:cubicBezTo>
                        </a:path>
                        <a:path w="43200" h="21600" stroke="0" extrusionOk="0">
                          <a:moveTo>
                            <a:pt x="0" y="21489"/>
                          </a:moveTo>
                          <a:cubicBezTo>
                            <a:pt x="61" y="9603"/>
                            <a:pt x="9713" y="-1"/>
                            <a:pt x="21600" y="0"/>
                          </a:cubicBezTo>
                          <a:cubicBezTo>
                            <a:pt x="33529" y="0"/>
                            <a:pt x="43200" y="9670"/>
                            <a:pt x="43200" y="21600"/>
                          </a:cubicBezTo>
                          <a:lnTo>
                            <a:pt x="21600" y="21600"/>
                          </a:lnTo>
                          <a:close/>
                        </a:path>
                      </a:pathLst>
                    </a:custGeom>
                    <a:noFill/>
                    <a:ln w="28575">
                      <a:solidFill>
                        <a:srgbClr val="000000"/>
                      </a:solidFill>
                      <a:round/>
                      <a:headEnd/>
                      <a:tailEnd/>
                    </a:ln>
                  </p:spPr>
                  <p:txBody>
                    <a:bodyPr rot="10800000" vert="eaVert" anchor="ctr"/>
                    <a:lstStyle/>
                    <a:p>
                      <a:pPr algn="ctr"/>
                      <a:endParaRPr lang="en-US"/>
                    </a:p>
                  </p:txBody>
                </p:sp>
              </p:grpSp>
            </p:grpSp>
            <p:sp>
              <p:nvSpPr>
                <p:cNvPr id="107636" name="Line 116"/>
                <p:cNvSpPr>
                  <a:spLocks noChangeAspect="1" noChangeShapeType="1"/>
                </p:cNvSpPr>
                <p:nvPr/>
              </p:nvSpPr>
              <p:spPr bwMode="auto">
                <a:xfrm>
                  <a:off x="4710" y="10062"/>
                  <a:ext cx="0" cy="1050"/>
                </a:xfrm>
                <a:prstGeom prst="line">
                  <a:avLst/>
                </a:prstGeom>
                <a:noFill/>
                <a:ln w="28575">
                  <a:solidFill>
                    <a:srgbClr val="000000"/>
                  </a:solidFill>
                  <a:round/>
                  <a:headEnd/>
                  <a:tailEnd/>
                </a:ln>
              </p:spPr>
              <p:txBody>
                <a:bodyPr/>
                <a:lstStyle/>
                <a:p>
                  <a:endParaRPr lang="en-US"/>
                </a:p>
              </p:txBody>
            </p:sp>
            <p:sp>
              <p:nvSpPr>
                <p:cNvPr id="107637" name="Line 117"/>
                <p:cNvSpPr>
                  <a:spLocks noChangeAspect="1" noChangeShapeType="1"/>
                </p:cNvSpPr>
                <p:nvPr/>
              </p:nvSpPr>
              <p:spPr bwMode="auto">
                <a:xfrm>
                  <a:off x="6285" y="10077"/>
                  <a:ext cx="0" cy="1050"/>
                </a:xfrm>
                <a:prstGeom prst="line">
                  <a:avLst/>
                </a:prstGeom>
                <a:noFill/>
                <a:ln w="28575">
                  <a:solidFill>
                    <a:srgbClr val="000000"/>
                  </a:solidFill>
                  <a:round/>
                  <a:headEnd/>
                  <a:tailEnd/>
                </a:ln>
              </p:spPr>
              <p:txBody>
                <a:bodyPr/>
                <a:lstStyle/>
                <a:p>
                  <a:endParaRPr lang="en-US"/>
                </a:p>
              </p:txBody>
            </p:sp>
            <p:sp>
              <p:nvSpPr>
                <p:cNvPr id="107638" name="Line 118"/>
                <p:cNvSpPr>
                  <a:spLocks noChangeAspect="1" noChangeShapeType="1"/>
                </p:cNvSpPr>
                <p:nvPr/>
              </p:nvSpPr>
              <p:spPr bwMode="auto">
                <a:xfrm>
                  <a:off x="4695" y="11097"/>
                  <a:ext cx="495" cy="0"/>
                </a:xfrm>
                <a:prstGeom prst="line">
                  <a:avLst/>
                </a:prstGeom>
                <a:noFill/>
                <a:ln w="28575">
                  <a:solidFill>
                    <a:srgbClr val="000000"/>
                  </a:solidFill>
                  <a:round/>
                  <a:headEnd/>
                  <a:tailEnd/>
                </a:ln>
              </p:spPr>
              <p:txBody>
                <a:bodyPr/>
                <a:lstStyle/>
                <a:p>
                  <a:endParaRPr lang="en-US"/>
                </a:p>
              </p:txBody>
            </p:sp>
            <p:sp>
              <p:nvSpPr>
                <p:cNvPr id="107639" name="Line 119"/>
                <p:cNvSpPr>
                  <a:spLocks noChangeAspect="1" noChangeShapeType="1"/>
                </p:cNvSpPr>
                <p:nvPr/>
              </p:nvSpPr>
              <p:spPr bwMode="auto">
                <a:xfrm>
                  <a:off x="5790" y="11097"/>
                  <a:ext cx="495" cy="0"/>
                </a:xfrm>
                <a:prstGeom prst="line">
                  <a:avLst/>
                </a:prstGeom>
                <a:noFill/>
                <a:ln w="28575">
                  <a:solidFill>
                    <a:srgbClr val="000000"/>
                  </a:solidFill>
                  <a:round/>
                  <a:headEnd/>
                  <a:tailEnd/>
                </a:ln>
              </p:spPr>
              <p:txBody>
                <a:bodyPr/>
                <a:lstStyle/>
                <a:p>
                  <a:endParaRPr lang="en-US"/>
                </a:p>
              </p:txBody>
            </p:sp>
            <p:sp>
              <p:nvSpPr>
                <p:cNvPr id="107640" name="Oval 120"/>
                <p:cNvSpPr>
                  <a:spLocks noChangeAspect="1" noChangeArrowheads="1"/>
                </p:cNvSpPr>
                <p:nvPr/>
              </p:nvSpPr>
              <p:spPr bwMode="auto">
                <a:xfrm>
                  <a:off x="5160" y="10782"/>
                  <a:ext cx="666" cy="666"/>
                </a:xfrm>
                <a:prstGeom prst="ellipse">
                  <a:avLst/>
                </a:prstGeom>
                <a:solidFill>
                  <a:srgbClr val="FFFFFF"/>
                </a:solidFill>
                <a:ln w="9525">
                  <a:solidFill>
                    <a:srgbClr val="000000"/>
                  </a:solidFill>
                  <a:round/>
                  <a:headEnd/>
                  <a:tailEnd/>
                </a:ln>
              </p:spPr>
              <p:txBody>
                <a:bodyPr/>
                <a:lstStyle/>
                <a:p>
                  <a:endParaRPr lang="en-US"/>
                </a:p>
              </p:txBody>
            </p:sp>
            <p:sp>
              <p:nvSpPr>
                <p:cNvPr id="107641" name="Line 121"/>
                <p:cNvSpPr>
                  <a:spLocks noChangeAspect="1" noChangeShapeType="1"/>
                </p:cNvSpPr>
                <p:nvPr/>
              </p:nvSpPr>
              <p:spPr bwMode="auto">
                <a:xfrm>
                  <a:off x="5250" y="10872"/>
                  <a:ext cx="465" cy="465"/>
                </a:xfrm>
                <a:prstGeom prst="line">
                  <a:avLst/>
                </a:prstGeom>
                <a:noFill/>
                <a:ln w="9525">
                  <a:solidFill>
                    <a:srgbClr val="000000"/>
                  </a:solidFill>
                  <a:round/>
                  <a:headEnd/>
                  <a:tailEnd/>
                </a:ln>
              </p:spPr>
              <p:txBody>
                <a:bodyPr/>
                <a:lstStyle/>
                <a:p>
                  <a:endParaRPr lang="en-US"/>
                </a:p>
              </p:txBody>
            </p:sp>
            <p:sp>
              <p:nvSpPr>
                <p:cNvPr id="107642" name="Line 122"/>
                <p:cNvSpPr>
                  <a:spLocks noChangeAspect="1" noChangeShapeType="1"/>
                </p:cNvSpPr>
                <p:nvPr/>
              </p:nvSpPr>
              <p:spPr bwMode="auto">
                <a:xfrm flipH="1">
                  <a:off x="5280" y="10842"/>
                  <a:ext cx="390" cy="525"/>
                </a:xfrm>
                <a:prstGeom prst="line">
                  <a:avLst/>
                </a:prstGeom>
                <a:noFill/>
                <a:ln w="9525">
                  <a:solidFill>
                    <a:srgbClr val="000000"/>
                  </a:solidFill>
                  <a:round/>
                  <a:headEnd/>
                  <a:tailEnd/>
                </a:ln>
              </p:spPr>
              <p:txBody>
                <a:bodyPr/>
                <a:lstStyle/>
                <a:p>
                  <a:endParaRPr lang="en-US"/>
                </a:p>
              </p:txBody>
            </p:sp>
          </p:grpSp>
          <p:grpSp>
            <p:nvGrpSpPr>
              <p:cNvPr id="107643" name="Group 123"/>
              <p:cNvGrpSpPr>
                <a:grpSpLocks noChangeAspect="1"/>
              </p:cNvGrpSpPr>
              <p:nvPr/>
            </p:nvGrpSpPr>
            <p:grpSpPr bwMode="auto">
              <a:xfrm flipV="1">
                <a:off x="5910" y="14955"/>
                <a:ext cx="960" cy="405"/>
                <a:chOff x="5895" y="15840"/>
                <a:chExt cx="960" cy="405"/>
              </a:xfrm>
            </p:grpSpPr>
            <p:sp>
              <p:nvSpPr>
                <p:cNvPr id="107644" name="Line 124"/>
                <p:cNvSpPr>
                  <a:spLocks noChangeAspect="1" noChangeShapeType="1"/>
                </p:cNvSpPr>
                <p:nvPr/>
              </p:nvSpPr>
              <p:spPr bwMode="auto">
                <a:xfrm>
                  <a:off x="6375" y="15915"/>
                  <a:ext cx="21" cy="330"/>
                </a:xfrm>
                <a:prstGeom prst="line">
                  <a:avLst/>
                </a:prstGeom>
                <a:noFill/>
                <a:ln w="9525">
                  <a:solidFill>
                    <a:srgbClr val="000000"/>
                  </a:solidFill>
                  <a:round/>
                  <a:headEnd/>
                  <a:tailEnd/>
                </a:ln>
              </p:spPr>
              <p:txBody>
                <a:bodyPr/>
                <a:lstStyle/>
                <a:p>
                  <a:endParaRPr lang="en-US"/>
                </a:p>
              </p:txBody>
            </p:sp>
            <p:sp>
              <p:nvSpPr>
                <p:cNvPr id="107645" name="Line 125"/>
                <p:cNvSpPr>
                  <a:spLocks noChangeAspect="1" noChangeShapeType="1"/>
                </p:cNvSpPr>
                <p:nvPr/>
              </p:nvSpPr>
              <p:spPr bwMode="auto">
                <a:xfrm>
                  <a:off x="6615" y="15840"/>
                  <a:ext cx="240" cy="165"/>
                </a:xfrm>
                <a:prstGeom prst="line">
                  <a:avLst/>
                </a:prstGeom>
                <a:noFill/>
                <a:ln w="9525">
                  <a:solidFill>
                    <a:srgbClr val="000000"/>
                  </a:solidFill>
                  <a:round/>
                  <a:headEnd/>
                  <a:tailEnd/>
                </a:ln>
              </p:spPr>
              <p:txBody>
                <a:bodyPr/>
                <a:lstStyle/>
                <a:p>
                  <a:endParaRPr lang="en-US"/>
                </a:p>
              </p:txBody>
            </p:sp>
            <p:sp>
              <p:nvSpPr>
                <p:cNvPr id="107646" name="Line 126"/>
                <p:cNvSpPr>
                  <a:spLocks noChangeAspect="1" noChangeShapeType="1"/>
                </p:cNvSpPr>
                <p:nvPr/>
              </p:nvSpPr>
              <p:spPr bwMode="auto">
                <a:xfrm flipH="1">
                  <a:off x="5895" y="15840"/>
                  <a:ext cx="240" cy="165"/>
                </a:xfrm>
                <a:prstGeom prst="line">
                  <a:avLst/>
                </a:prstGeom>
                <a:noFill/>
                <a:ln w="9525">
                  <a:solidFill>
                    <a:srgbClr val="000000"/>
                  </a:solidFill>
                  <a:round/>
                  <a:headEnd/>
                  <a:tailEnd/>
                </a:ln>
              </p:spPr>
              <p:txBody>
                <a:bodyPr/>
                <a:lstStyle/>
                <a:p>
                  <a:endParaRPr lang="en-US"/>
                </a:p>
              </p:txBody>
            </p:sp>
          </p:grpSp>
          <p:sp>
            <p:nvSpPr>
              <p:cNvPr id="107647" name="Line 127"/>
              <p:cNvSpPr>
                <a:spLocks noChangeAspect="1" noChangeShapeType="1"/>
              </p:cNvSpPr>
              <p:nvPr/>
            </p:nvSpPr>
            <p:spPr bwMode="auto">
              <a:xfrm>
                <a:off x="6195" y="15180"/>
                <a:ext cx="60" cy="120"/>
              </a:xfrm>
              <a:prstGeom prst="line">
                <a:avLst/>
              </a:prstGeom>
              <a:noFill/>
              <a:ln w="9525">
                <a:solidFill>
                  <a:srgbClr val="000000"/>
                </a:solidFill>
                <a:round/>
                <a:headEnd/>
                <a:tailEnd/>
              </a:ln>
            </p:spPr>
            <p:txBody>
              <a:bodyPr/>
              <a:lstStyle/>
              <a:p>
                <a:endParaRPr lang="en-US"/>
              </a:p>
            </p:txBody>
          </p:sp>
          <p:sp>
            <p:nvSpPr>
              <p:cNvPr id="107648" name="Line 128"/>
              <p:cNvSpPr>
                <a:spLocks noChangeAspect="1" noChangeShapeType="1"/>
              </p:cNvSpPr>
              <p:nvPr/>
            </p:nvSpPr>
            <p:spPr bwMode="auto">
              <a:xfrm flipH="1">
                <a:off x="6525" y="15195"/>
                <a:ext cx="60" cy="105"/>
              </a:xfrm>
              <a:prstGeom prst="line">
                <a:avLst/>
              </a:prstGeom>
              <a:noFill/>
              <a:ln w="9525">
                <a:solidFill>
                  <a:srgbClr val="000000"/>
                </a:solidFill>
                <a:round/>
                <a:headEnd/>
                <a:tailEnd/>
              </a:ln>
            </p:spPr>
            <p:txBody>
              <a:bodyPr/>
              <a:lstStyle/>
              <a:p>
                <a:endParaRPr lang="en-US"/>
              </a:p>
            </p:txBody>
          </p:sp>
          <p:sp>
            <p:nvSpPr>
              <p:cNvPr id="107649" name="Line 129"/>
              <p:cNvSpPr>
                <a:spLocks noChangeAspect="1" noChangeShapeType="1"/>
              </p:cNvSpPr>
              <p:nvPr/>
            </p:nvSpPr>
            <p:spPr bwMode="auto">
              <a:xfrm flipH="1">
                <a:off x="6180" y="15900"/>
                <a:ext cx="60" cy="135"/>
              </a:xfrm>
              <a:prstGeom prst="line">
                <a:avLst/>
              </a:prstGeom>
              <a:noFill/>
              <a:ln w="9525">
                <a:solidFill>
                  <a:srgbClr val="000000"/>
                </a:solidFill>
                <a:round/>
                <a:headEnd/>
                <a:tailEnd/>
              </a:ln>
            </p:spPr>
            <p:txBody>
              <a:bodyPr/>
              <a:lstStyle/>
              <a:p>
                <a:endParaRPr lang="en-US"/>
              </a:p>
            </p:txBody>
          </p:sp>
          <p:sp>
            <p:nvSpPr>
              <p:cNvPr id="107650" name="Line 130"/>
              <p:cNvSpPr>
                <a:spLocks noChangeAspect="1" noChangeShapeType="1"/>
              </p:cNvSpPr>
              <p:nvPr/>
            </p:nvSpPr>
            <p:spPr bwMode="auto">
              <a:xfrm>
                <a:off x="6510" y="15885"/>
                <a:ext cx="75" cy="150"/>
              </a:xfrm>
              <a:prstGeom prst="line">
                <a:avLst/>
              </a:prstGeom>
              <a:noFill/>
              <a:ln w="9525">
                <a:solidFill>
                  <a:srgbClr val="000000"/>
                </a:solidFill>
                <a:round/>
                <a:headEnd/>
                <a:tailEnd/>
              </a:ln>
            </p:spPr>
            <p:txBody>
              <a:bodyPr/>
              <a:lstStyle/>
              <a:p>
                <a:endParaRPr lang="en-US"/>
              </a:p>
            </p:txBody>
          </p:sp>
          <p:sp>
            <p:nvSpPr>
              <p:cNvPr id="107651" name="Line 131"/>
              <p:cNvSpPr>
                <a:spLocks noChangeAspect="1" noChangeShapeType="1"/>
              </p:cNvSpPr>
              <p:nvPr/>
            </p:nvSpPr>
            <p:spPr bwMode="auto">
              <a:xfrm flipH="1">
                <a:off x="5925" y="15675"/>
                <a:ext cx="150" cy="60"/>
              </a:xfrm>
              <a:prstGeom prst="line">
                <a:avLst/>
              </a:prstGeom>
              <a:noFill/>
              <a:ln w="9525">
                <a:solidFill>
                  <a:srgbClr val="000000"/>
                </a:solidFill>
                <a:round/>
                <a:headEnd/>
                <a:tailEnd/>
              </a:ln>
            </p:spPr>
            <p:txBody>
              <a:bodyPr/>
              <a:lstStyle/>
              <a:p>
                <a:endParaRPr lang="en-US"/>
              </a:p>
            </p:txBody>
          </p:sp>
          <p:sp>
            <p:nvSpPr>
              <p:cNvPr id="107652" name="Line 132"/>
              <p:cNvSpPr>
                <a:spLocks noChangeAspect="1" noChangeShapeType="1"/>
              </p:cNvSpPr>
              <p:nvPr/>
            </p:nvSpPr>
            <p:spPr bwMode="auto">
              <a:xfrm>
                <a:off x="6690" y="15690"/>
                <a:ext cx="146" cy="45"/>
              </a:xfrm>
              <a:prstGeom prst="line">
                <a:avLst/>
              </a:prstGeom>
              <a:noFill/>
              <a:ln w="9525">
                <a:solidFill>
                  <a:srgbClr val="000000"/>
                </a:solidFill>
                <a:round/>
                <a:headEnd/>
                <a:tailEnd/>
              </a:ln>
            </p:spPr>
            <p:txBody>
              <a:bodyPr/>
              <a:lstStyle/>
              <a:p>
                <a:endParaRPr lang="en-US"/>
              </a:p>
            </p:txBody>
          </p:sp>
          <p:sp>
            <p:nvSpPr>
              <p:cNvPr id="107653" name="Line 133"/>
              <p:cNvSpPr>
                <a:spLocks noChangeAspect="1" noChangeShapeType="1"/>
              </p:cNvSpPr>
              <p:nvPr/>
            </p:nvSpPr>
            <p:spPr bwMode="auto">
              <a:xfrm>
                <a:off x="5955" y="15390"/>
                <a:ext cx="150" cy="60"/>
              </a:xfrm>
              <a:prstGeom prst="line">
                <a:avLst/>
              </a:prstGeom>
              <a:noFill/>
              <a:ln w="9525">
                <a:solidFill>
                  <a:srgbClr val="000000"/>
                </a:solidFill>
                <a:round/>
                <a:headEnd/>
                <a:tailEnd/>
              </a:ln>
            </p:spPr>
            <p:txBody>
              <a:bodyPr/>
              <a:lstStyle/>
              <a:p>
                <a:endParaRPr lang="en-US"/>
              </a:p>
            </p:txBody>
          </p:sp>
          <p:sp>
            <p:nvSpPr>
              <p:cNvPr id="107654" name="Line 134"/>
              <p:cNvSpPr>
                <a:spLocks noChangeAspect="1" noChangeShapeType="1"/>
              </p:cNvSpPr>
              <p:nvPr/>
            </p:nvSpPr>
            <p:spPr bwMode="auto">
              <a:xfrm flipH="1">
                <a:off x="6660" y="15420"/>
                <a:ext cx="135" cy="45"/>
              </a:xfrm>
              <a:prstGeom prst="line">
                <a:avLst/>
              </a:prstGeom>
              <a:noFill/>
              <a:ln w="9525">
                <a:solidFill>
                  <a:srgbClr val="000000"/>
                </a:solidFill>
                <a:round/>
                <a:headEnd/>
                <a:tailEnd/>
              </a:ln>
            </p:spPr>
            <p:txBody>
              <a:bodyPr/>
              <a:lstStyle/>
              <a:p>
                <a:endParaRPr lang="en-US"/>
              </a:p>
            </p:txBody>
          </p:sp>
        </p:grpSp>
      </p:grpSp>
      <p:sp>
        <p:nvSpPr>
          <p:cNvPr id="107655" name="Line 135"/>
          <p:cNvSpPr>
            <a:spLocks noChangeShapeType="1"/>
          </p:cNvSpPr>
          <p:nvPr/>
        </p:nvSpPr>
        <p:spPr bwMode="auto">
          <a:xfrm>
            <a:off x="14288" y="3052763"/>
            <a:ext cx="9129712" cy="0"/>
          </a:xfrm>
          <a:prstGeom prst="line">
            <a:avLst/>
          </a:prstGeom>
          <a:noFill/>
          <a:ln w="9525">
            <a:solidFill>
              <a:srgbClr val="000000"/>
            </a:solidFill>
            <a:round/>
            <a:headEnd/>
            <a:tailEnd/>
          </a:ln>
        </p:spPr>
        <p:txBody>
          <a:bodyPr/>
          <a:lstStyle/>
          <a:p>
            <a:endParaRPr lang="en-US"/>
          </a:p>
        </p:txBody>
      </p:sp>
      <p:sp>
        <p:nvSpPr>
          <p:cNvPr id="107656" name="Line 136"/>
          <p:cNvSpPr>
            <a:spLocks noChangeShapeType="1"/>
          </p:cNvSpPr>
          <p:nvPr/>
        </p:nvSpPr>
        <p:spPr bwMode="auto">
          <a:xfrm>
            <a:off x="14288" y="4567238"/>
            <a:ext cx="9129712" cy="0"/>
          </a:xfrm>
          <a:prstGeom prst="line">
            <a:avLst/>
          </a:prstGeom>
          <a:noFill/>
          <a:ln w="9525">
            <a:solidFill>
              <a:srgbClr val="000000"/>
            </a:solidFill>
            <a:round/>
            <a:headEnd/>
            <a:tailEnd/>
          </a:ln>
        </p:spPr>
        <p:txBody>
          <a:bodyPr/>
          <a:lstStyle/>
          <a:p>
            <a:endParaRPr lang="en-US"/>
          </a:p>
        </p:txBody>
      </p:sp>
      <p:sp>
        <p:nvSpPr>
          <p:cNvPr id="107659" name="Line 139"/>
          <p:cNvSpPr>
            <a:spLocks noChangeShapeType="1"/>
          </p:cNvSpPr>
          <p:nvPr/>
        </p:nvSpPr>
        <p:spPr bwMode="auto">
          <a:xfrm>
            <a:off x="4672013" y="1536700"/>
            <a:ext cx="0" cy="5111750"/>
          </a:xfrm>
          <a:prstGeom prst="line">
            <a:avLst/>
          </a:prstGeom>
          <a:noFill/>
          <a:ln w="9525">
            <a:solidFill>
              <a:srgbClr val="000000"/>
            </a:solidFill>
            <a:round/>
            <a:headEnd/>
            <a:tailEnd/>
          </a:ln>
        </p:spPr>
        <p:txBody>
          <a:bodyPr/>
          <a:lstStyle/>
          <a:p>
            <a:endParaRPr lang="en-US"/>
          </a:p>
        </p:txBody>
      </p:sp>
      <p:sp>
        <p:nvSpPr>
          <p:cNvPr id="107661" name="Text Box 141"/>
          <p:cNvSpPr txBox="1">
            <a:spLocks noChangeArrowheads="1"/>
          </p:cNvSpPr>
          <p:nvPr/>
        </p:nvSpPr>
        <p:spPr bwMode="auto">
          <a:xfrm>
            <a:off x="14288" y="1520825"/>
            <a:ext cx="839787" cy="412750"/>
          </a:xfrm>
          <a:prstGeom prst="rect">
            <a:avLst/>
          </a:prstGeom>
          <a:noFill/>
          <a:ln w="9525">
            <a:noFill/>
            <a:miter lim="800000"/>
            <a:headEnd/>
            <a:tailEnd/>
          </a:ln>
        </p:spPr>
        <p:txBody>
          <a:bodyPr/>
          <a:lstStyle/>
          <a:p>
            <a:r>
              <a:rPr lang="en-GB" altLang="zh-CN" sz="1200" b="1">
                <a:latin typeface="Times New Roman" pitchFamily="18" charset="0"/>
                <a:ea typeface="SimSun" pitchFamily="2" charset="-122"/>
              </a:rPr>
              <a:t>I</a:t>
            </a:r>
            <a:endParaRPr lang="en-GB"/>
          </a:p>
        </p:txBody>
      </p:sp>
      <p:sp>
        <p:nvSpPr>
          <p:cNvPr id="107662" name="Text Box 142"/>
          <p:cNvSpPr txBox="1">
            <a:spLocks noChangeArrowheads="1"/>
          </p:cNvSpPr>
          <p:nvPr/>
        </p:nvSpPr>
        <p:spPr bwMode="auto">
          <a:xfrm>
            <a:off x="14288" y="3063875"/>
            <a:ext cx="839787" cy="412750"/>
          </a:xfrm>
          <a:prstGeom prst="rect">
            <a:avLst/>
          </a:prstGeom>
          <a:noFill/>
          <a:ln w="9525">
            <a:noFill/>
            <a:miter lim="800000"/>
            <a:headEnd/>
            <a:tailEnd/>
          </a:ln>
        </p:spPr>
        <p:txBody>
          <a:bodyPr/>
          <a:lstStyle/>
          <a:p>
            <a:r>
              <a:rPr lang="en-GB" altLang="zh-CN" sz="1200" b="1">
                <a:latin typeface="Times New Roman" pitchFamily="18" charset="0"/>
                <a:ea typeface="SimSun" pitchFamily="2" charset="-122"/>
              </a:rPr>
              <a:t>II</a:t>
            </a:r>
            <a:endParaRPr lang="en-GB"/>
          </a:p>
        </p:txBody>
      </p:sp>
      <p:sp>
        <p:nvSpPr>
          <p:cNvPr id="107663" name="Text Box 143"/>
          <p:cNvSpPr txBox="1">
            <a:spLocks noChangeArrowheads="1"/>
          </p:cNvSpPr>
          <p:nvPr/>
        </p:nvSpPr>
        <p:spPr bwMode="auto">
          <a:xfrm>
            <a:off x="14288" y="4579938"/>
            <a:ext cx="839787" cy="412750"/>
          </a:xfrm>
          <a:prstGeom prst="rect">
            <a:avLst/>
          </a:prstGeom>
          <a:noFill/>
          <a:ln w="9525">
            <a:noFill/>
            <a:miter lim="800000"/>
            <a:headEnd/>
            <a:tailEnd/>
          </a:ln>
        </p:spPr>
        <p:txBody>
          <a:bodyPr/>
          <a:lstStyle/>
          <a:p>
            <a:r>
              <a:rPr lang="en-GB" altLang="zh-CN" sz="1200" b="1">
                <a:latin typeface="Times New Roman" pitchFamily="18" charset="0"/>
                <a:ea typeface="SimSun" pitchFamily="2" charset="-122"/>
              </a:rPr>
              <a:t>III</a:t>
            </a:r>
            <a:endParaRPr lang="en-GB"/>
          </a:p>
        </p:txBody>
      </p:sp>
      <p:sp>
        <p:nvSpPr>
          <p:cNvPr id="107522" name="Rectangle 2"/>
          <p:cNvSpPr>
            <a:spLocks noGrp="1" noChangeArrowheads="1"/>
          </p:cNvSpPr>
          <p:nvPr>
            <p:ph type="title"/>
          </p:nvPr>
        </p:nvSpPr>
        <p:spPr/>
        <p:txBody>
          <a:bodyPr/>
          <a:lstStyle/>
          <a:p>
            <a:r>
              <a:rPr lang="en-GB" sz="3800"/>
              <a:t>Lenz’s Law = </a:t>
            </a:r>
            <a:br>
              <a:rPr lang="en-GB" sz="3800"/>
            </a:br>
            <a:r>
              <a:rPr lang="en-GB" sz="3800"/>
              <a:t>Law of Conservation of Energy</a:t>
            </a:r>
          </a:p>
        </p:txBody>
      </p:sp>
      <p:sp>
        <p:nvSpPr>
          <p:cNvPr id="107657" name="Text Box 137"/>
          <p:cNvSpPr txBox="1">
            <a:spLocks noChangeArrowheads="1"/>
          </p:cNvSpPr>
          <p:nvPr/>
        </p:nvSpPr>
        <p:spPr bwMode="auto">
          <a:xfrm>
            <a:off x="4716463" y="1628775"/>
            <a:ext cx="3600450" cy="695325"/>
          </a:xfrm>
          <a:prstGeom prst="rect">
            <a:avLst/>
          </a:prstGeom>
          <a:noFill/>
          <a:ln w="9525">
            <a:noFill/>
            <a:miter lim="800000"/>
            <a:headEnd/>
            <a:tailEnd/>
          </a:ln>
        </p:spPr>
        <p:txBody>
          <a:bodyPr/>
          <a:lstStyle/>
          <a:p>
            <a:r>
              <a:rPr lang="en-GB" altLang="zh-CN" sz="2000">
                <a:ea typeface="SimSun" pitchFamily="2" charset="-122"/>
              </a:rPr>
              <a:t>An initial force is applied to the magnet to start its motion.</a:t>
            </a:r>
            <a:endParaRPr lang="en-GB" sz="2000"/>
          </a:p>
        </p:txBody>
      </p:sp>
      <p:sp>
        <p:nvSpPr>
          <p:cNvPr id="107658" name="Text Box 138"/>
          <p:cNvSpPr txBox="1">
            <a:spLocks noChangeArrowheads="1"/>
          </p:cNvSpPr>
          <p:nvPr/>
        </p:nvSpPr>
        <p:spPr bwMode="auto">
          <a:xfrm>
            <a:off x="4787900" y="3141663"/>
            <a:ext cx="3673475" cy="790575"/>
          </a:xfrm>
          <a:prstGeom prst="rect">
            <a:avLst/>
          </a:prstGeom>
          <a:noFill/>
          <a:ln w="9525">
            <a:noFill/>
            <a:miter lim="800000"/>
            <a:headEnd/>
            <a:tailEnd/>
          </a:ln>
        </p:spPr>
        <p:txBody>
          <a:bodyPr/>
          <a:lstStyle/>
          <a:p>
            <a:r>
              <a:rPr lang="en-GB" altLang="zh-CN" sz="2000">
                <a:ea typeface="SimSun" pitchFamily="2" charset="-122"/>
              </a:rPr>
              <a:t>Magnet starts moving with an initial speed of </a:t>
            </a:r>
            <a:r>
              <a:rPr lang="en-GB" altLang="zh-CN" sz="2000" i="1">
                <a:latin typeface="Times New Roman" pitchFamily="18" charset="0"/>
                <a:ea typeface="SimSun" pitchFamily="2" charset="-122"/>
              </a:rPr>
              <a:t>u</a:t>
            </a:r>
            <a:r>
              <a:rPr lang="en-GB" altLang="zh-CN" sz="2000">
                <a:ea typeface="SimSun" pitchFamily="2" charset="-122"/>
              </a:rPr>
              <a:t> towards coil. (Kinetic energy of magnet)</a:t>
            </a:r>
            <a:endParaRPr lang="en-GB" sz="2000"/>
          </a:p>
        </p:txBody>
      </p:sp>
      <p:sp>
        <p:nvSpPr>
          <p:cNvPr id="107660" name="Text Box 140"/>
          <p:cNvSpPr txBox="1">
            <a:spLocks noChangeArrowheads="1"/>
          </p:cNvSpPr>
          <p:nvPr/>
        </p:nvSpPr>
        <p:spPr bwMode="auto">
          <a:xfrm>
            <a:off x="4859338" y="4510088"/>
            <a:ext cx="4284662" cy="647700"/>
          </a:xfrm>
          <a:prstGeom prst="rect">
            <a:avLst/>
          </a:prstGeom>
          <a:noFill/>
          <a:ln w="9525">
            <a:noFill/>
            <a:miter lim="800000"/>
            <a:headEnd/>
            <a:tailEnd/>
          </a:ln>
        </p:spPr>
        <p:txBody>
          <a:bodyPr/>
          <a:lstStyle/>
          <a:p>
            <a:r>
              <a:rPr lang="en-GB" altLang="zh-CN" sz="2000">
                <a:ea typeface="SimSun" pitchFamily="2" charset="-122"/>
              </a:rPr>
              <a:t>As magnet approaches coil, an induced emf is set up in coil. As coil forms a closed circuit, an induced current flows in such a way to oppose the increase in magnetic flux. Magnet slows down while bulb lights up. </a:t>
            </a:r>
            <a:endParaRPr lang="en-GB" sz="2000"/>
          </a:p>
        </p:txBody>
      </p:sp>
      <p:sp>
        <p:nvSpPr>
          <p:cNvPr id="107665" name="Text Box 145"/>
          <p:cNvSpPr txBox="1">
            <a:spLocks noChangeArrowheads="1"/>
          </p:cNvSpPr>
          <p:nvPr/>
        </p:nvSpPr>
        <p:spPr bwMode="auto">
          <a:xfrm>
            <a:off x="250825" y="5589588"/>
            <a:ext cx="4284663" cy="647700"/>
          </a:xfrm>
          <a:prstGeom prst="rect">
            <a:avLst/>
          </a:prstGeom>
          <a:noFill/>
          <a:ln w="9525">
            <a:noFill/>
            <a:miter lim="800000"/>
            <a:headEnd/>
            <a:tailEnd/>
          </a:ln>
        </p:spPr>
        <p:txBody>
          <a:bodyPr/>
          <a:lstStyle/>
          <a:p>
            <a:r>
              <a:rPr lang="en-GB" altLang="zh-CN" sz="2000">
                <a:ea typeface="SimSun" pitchFamily="2" charset="-122"/>
              </a:rPr>
              <a:t>Kinetic energy of magnet                         </a:t>
            </a:r>
            <a:r>
              <a:rPr lang="en-GB" altLang="zh-CN" sz="2000">
                <a:ea typeface="SimSun" pitchFamily="2" charset="-122"/>
                <a:sym typeface="Symbol" pitchFamily="18" charset="2"/>
              </a:rPr>
              <a:t></a:t>
            </a:r>
            <a:r>
              <a:rPr lang="en-GB" altLang="zh-CN" sz="2000">
                <a:ea typeface="SimSun" pitchFamily="2" charset="-122"/>
              </a:rPr>
              <a:t> electrical energy in coil                     </a:t>
            </a:r>
            <a:r>
              <a:rPr lang="en-GB" altLang="zh-CN" sz="2000">
                <a:ea typeface="SimSun" pitchFamily="2" charset="-122"/>
                <a:sym typeface="Symbol" pitchFamily="18" charset="2"/>
              </a:rPr>
              <a:t></a:t>
            </a:r>
            <a:r>
              <a:rPr lang="en-GB" altLang="zh-CN" sz="2000">
                <a:ea typeface="SimSun" pitchFamily="2" charset="-122"/>
              </a:rPr>
              <a:t> heat and light energy in bulb)</a:t>
            </a:r>
            <a:endParaRPr lang="en-GB" sz="2000"/>
          </a:p>
        </p:txBody>
      </p:sp>
      <p:sp>
        <p:nvSpPr>
          <p:cNvPr id="107667" name="Rectangle 147"/>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GB"/>
              <a:t>Worked Examples</a:t>
            </a:r>
          </a:p>
        </p:txBody>
      </p:sp>
      <p:sp>
        <p:nvSpPr>
          <p:cNvPr id="117763" name="Rectangle 3"/>
          <p:cNvSpPr>
            <a:spLocks noGrp="1" noChangeArrowheads="1"/>
          </p:cNvSpPr>
          <p:nvPr>
            <p:ph type="body" idx="1"/>
          </p:nvPr>
        </p:nvSpPr>
        <p:spPr/>
        <p:txBody>
          <a:bodyPr/>
          <a:lstStyle/>
          <a:p>
            <a:r>
              <a:rPr lang="en-GB"/>
              <a:t>Examples 6,7,8</a:t>
            </a:r>
          </a:p>
        </p:txBody>
      </p:sp>
      <p:sp>
        <p:nvSpPr>
          <p:cNvPr id="117764" name="Rectangle 4"/>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17.B Laws of EMI</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t>FLUX</a:t>
            </a:r>
          </a:p>
        </p:txBody>
      </p:sp>
      <p:sp>
        <p:nvSpPr>
          <p:cNvPr id="13315" name="Rectangle 3"/>
          <p:cNvSpPr>
            <a:spLocks noGrp="1" noChangeArrowheads="1"/>
          </p:cNvSpPr>
          <p:nvPr>
            <p:ph type="body" idx="1"/>
          </p:nvPr>
        </p:nvSpPr>
        <p:spPr/>
        <p:txBody>
          <a:bodyPr/>
          <a:lstStyle/>
          <a:p>
            <a:r>
              <a:rPr lang="en-GB"/>
              <a:t>Latin: “fluxus”. </a:t>
            </a:r>
          </a:p>
          <a:p>
            <a:r>
              <a:rPr lang="en-GB"/>
              <a:t>Means: a flowing or flow, a stream.</a:t>
            </a:r>
          </a:p>
          <a:p>
            <a:r>
              <a:rPr lang="en-GB"/>
              <a:t>Synonyms: current, flood, stream </a:t>
            </a:r>
          </a:p>
          <a:p>
            <a:r>
              <a:rPr lang="en-GB"/>
              <a:t>English: “a state of flux”, fluent</a:t>
            </a:r>
          </a:p>
        </p:txBody>
      </p:sp>
      <p:sp>
        <p:nvSpPr>
          <p:cNvPr id="13316" name="Rectangle 4"/>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GB"/>
              <a:t>Example 6: Lenz’s Law</a:t>
            </a:r>
          </a:p>
        </p:txBody>
      </p:sp>
      <p:sp>
        <p:nvSpPr>
          <p:cNvPr id="144387" name="Rectangle 3"/>
          <p:cNvSpPr>
            <a:spLocks noGrp="1" noChangeArrowheads="1"/>
          </p:cNvSpPr>
          <p:nvPr>
            <p:ph type="body" idx="1"/>
          </p:nvPr>
        </p:nvSpPr>
        <p:spPr>
          <a:xfrm>
            <a:off x="609600" y="1600200"/>
            <a:ext cx="7491413" cy="2836863"/>
          </a:xfrm>
        </p:spPr>
        <p:txBody>
          <a:bodyPr/>
          <a:lstStyle/>
          <a:p>
            <a:pPr>
              <a:lnSpc>
                <a:spcPct val="80000"/>
              </a:lnSpc>
            </a:pPr>
            <a:r>
              <a:rPr lang="en-US" sz="2000"/>
              <a:t>Find the direction of the current in resistor </a:t>
            </a:r>
            <a:r>
              <a:rPr lang="en-US" sz="2000" i="1"/>
              <a:t>R</a:t>
            </a:r>
            <a:r>
              <a:rPr lang="en-US" sz="2000"/>
              <a:t> shown in the figure below after each of the following steps (taken in order given):</a:t>
            </a:r>
          </a:p>
          <a:p>
            <a:pPr>
              <a:lnSpc>
                <a:spcPct val="80000"/>
              </a:lnSpc>
            </a:pPr>
            <a:r>
              <a:rPr lang="en-US" sz="2000"/>
              <a:t>(a) The switch is closed.</a:t>
            </a:r>
          </a:p>
          <a:p>
            <a:pPr>
              <a:lnSpc>
                <a:spcPct val="80000"/>
              </a:lnSpc>
            </a:pPr>
            <a:r>
              <a:rPr lang="en-US" sz="2000"/>
              <a:t>(b) The variable resistance in series with the battery is decreased.</a:t>
            </a:r>
          </a:p>
          <a:p>
            <a:pPr>
              <a:lnSpc>
                <a:spcPct val="80000"/>
              </a:lnSpc>
            </a:pPr>
            <a:r>
              <a:rPr lang="en-US" sz="2000"/>
              <a:t>(c) The circuit containing resistor </a:t>
            </a:r>
            <a:r>
              <a:rPr lang="en-US" sz="2000" i="1"/>
              <a:t>R</a:t>
            </a:r>
            <a:r>
              <a:rPr lang="en-US" sz="2000"/>
              <a:t> is moved to the left.</a:t>
            </a:r>
          </a:p>
          <a:p>
            <a:pPr>
              <a:lnSpc>
                <a:spcPct val="80000"/>
              </a:lnSpc>
            </a:pPr>
            <a:r>
              <a:rPr lang="en-US" sz="2000"/>
              <a:t>(b) The switch is opened.</a:t>
            </a:r>
            <a:endParaRPr lang="en-GB" sz="2000"/>
          </a:p>
        </p:txBody>
      </p:sp>
      <p:pic>
        <p:nvPicPr>
          <p:cNvPr id="144388"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2124075" y="3933825"/>
            <a:ext cx="5184775" cy="224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GB"/>
              <a:t>Example 6: Lenz’s Law</a:t>
            </a:r>
          </a:p>
        </p:txBody>
      </p:sp>
      <p:sp>
        <p:nvSpPr>
          <p:cNvPr id="146435" name="Rectangle 3"/>
          <p:cNvSpPr>
            <a:spLocks noGrp="1" noChangeArrowheads="1"/>
          </p:cNvSpPr>
          <p:nvPr>
            <p:ph type="body" idx="1"/>
          </p:nvPr>
        </p:nvSpPr>
        <p:spPr>
          <a:xfrm>
            <a:off x="609600" y="1600200"/>
            <a:ext cx="7491413" cy="2836863"/>
          </a:xfrm>
        </p:spPr>
        <p:txBody>
          <a:bodyPr/>
          <a:lstStyle/>
          <a:p>
            <a:r>
              <a:rPr lang="en-US"/>
              <a:t>(a) The switch is closed.</a:t>
            </a:r>
          </a:p>
        </p:txBody>
      </p:sp>
      <p:pic>
        <p:nvPicPr>
          <p:cNvPr id="146436"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46478" name="Group 46"/>
          <p:cNvGraphicFramePr>
            <a:graphicFrameLocks noGrp="1"/>
          </p:cNvGraphicFramePr>
          <p:nvPr/>
        </p:nvGraphicFramePr>
        <p:xfrm>
          <a:off x="611188" y="2349500"/>
          <a:ext cx="4103687" cy="3789363"/>
        </p:xfrm>
        <a:graphic>
          <a:graphicData uri="http://schemas.openxmlformats.org/drawingml/2006/table">
            <a:tbl>
              <a:tblPr/>
              <a:tblGrid>
                <a:gridCol w="2052637"/>
                <a:gridCol w="2051050"/>
              </a:tblGrid>
              <a:tr h="574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5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84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GB"/>
              <a:t>Example 6: Lenz’s Law</a:t>
            </a:r>
          </a:p>
        </p:txBody>
      </p:sp>
      <p:sp>
        <p:nvSpPr>
          <p:cNvPr id="148483" name="Rectangle 3"/>
          <p:cNvSpPr>
            <a:spLocks noGrp="1" noChangeArrowheads="1"/>
          </p:cNvSpPr>
          <p:nvPr>
            <p:ph type="body" idx="1"/>
          </p:nvPr>
        </p:nvSpPr>
        <p:spPr>
          <a:xfrm>
            <a:off x="609600" y="1600200"/>
            <a:ext cx="7491413" cy="2836863"/>
          </a:xfrm>
        </p:spPr>
        <p:txBody>
          <a:bodyPr/>
          <a:lstStyle/>
          <a:p>
            <a:r>
              <a:rPr lang="en-US"/>
              <a:t>(a) The switch is closed.</a:t>
            </a:r>
          </a:p>
        </p:txBody>
      </p:sp>
      <p:pic>
        <p:nvPicPr>
          <p:cNvPr id="148484"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48526" name="Group 46"/>
          <p:cNvGraphicFramePr>
            <a:graphicFrameLocks noGrp="1"/>
          </p:cNvGraphicFramePr>
          <p:nvPr/>
        </p:nvGraphicFramePr>
        <p:xfrm>
          <a:off x="611188" y="2349500"/>
          <a:ext cx="4103687" cy="4032250"/>
        </p:xfrm>
        <a:graphic>
          <a:graphicData uri="http://schemas.openxmlformats.org/drawingml/2006/table">
            <a:tbl>
              <a:tblPr/>
              <a:tblGrid>
                <a:gridCol w="2052637"/>
                <a:gridCol w="2051050"/>
              </a:tblGrid>
              <a:tr h="574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55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747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GB"/>
              <a:t>Example 6: Lenz’s Law</a:t>
            </a:r>
          </a:p>
        </p:txBody>
      </p:sp>
      <p:sp>
        <p:nvSpPr>
          <p:cNvPr id="158723" name="Rectangle 3"/>
          <p:cNvSpPr>
            <a:spLocks noGrp="1" noChangeArrowheads="1"/>
          </p:cNvSpPr>
          <p:nvPr>
            <p:ph type="body" idx="1"/>
          </p:nvPr>
        </p:nvSpPr>
        <p:spPr>
          <a:xfrm>
            <a:off x="609600" y="1600200"/>
            <a:ext cx="5041900" cy="749300"/>
          </a:xfrm>
        </p:spPr>
        <p:txBody>
          <a:bodyPr/>
          <a:lstStyle/>
          <a:p>
            <a:pPr>
              <a:lnSpc>
                <a:spcPct val="80000"/>
              </a:lnSpc>
            </a:pPr>
            <a:r>
              <a:rPr lang="en-US" sz="2000"/>
              <a:t>(b) The variable resistance in series with the battery is decreased.</a:t>
            </a:r>
          </a:p>
        </p:txBody>
      </p:sp>
      <p:pic>
        <p:nvPicPr>
          <p:cNvPr id="158724"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58725" name="Group 5"/>
          <p:cNvGraphicFramePr>
            <a:graphicFrameLocks noGrp="1"/>
          </p:cNvGraphicFramePr>
          <p:nvPr/>
        </p:nvGraphicFramePr>
        <p:xfrm>
          <a:off x="611188" y="2349500"/>
          <a:ext cx="4103687" cy="3765550"/>
        </p:xfrm>
        <a:graphic>
          <a:graphicData uri="http://schemas.openxmlformats.org/drawingml/2006/table">
            <a:tbl>
              <a:tblPr/>
              <a:tblGrid>
                <a:gridCol w="2052637"/>
                <a:gridCol w="2051050"/>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7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72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84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GB"/>
              <a:t>Example 6: Lenz’s Law</a:t>
            </a:r>
          </a:p>
        </p:txBody>
      </p:sp>
      <p:sp>
        <p:nvSpPr>
          <p:cNvPr id="150531" name="Rectangle 3"/>
          <p:cNvSpPr>
            <a:spLocks noGrp="1" noChangeArrowheads="1"/>
          </p:cNvSpPr>
          <p:nvPr>
            <p:ph type="body" idx="1"/>
          </p:nvPr>
        </p:nvSpPr>
        <p:spPr>
          <a:xfrm>
            <a:off x="609600" y="1600200"/>
            <a:ext cx="5041900" cy="749300"/>
          </a:xfrm>
        </p:spPr>
        <p:txBody>
          <a:bodyPr/>
          <a:lstStyle/>
          <a:p>
            <a:pPr>
              <a:lnSpc>
                <a:spcPct val="80000"/>
              </a:lnSpc>
            </a:pPr>
            <a:r>
              <a:rPr lang="en-US" sz="2000"/>
              <a:t>(b) The variable resistance in series with the battery is decreased.</a:t>
            </a:r>
          </a:p>
        </p:txBody>
      </p:sp>
      <p:pic>
        <p:nvPicPr>
          <p:cNvPr id="150532"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50577" name="Group 49"/>
          <p:cNvGraphicFramePr>
            <a:graphicFrameLocks noGrp="1"/>
          </p:cNvGraphicFramePr>
          <p:nvPr/>
        </p:nvGraphicFramePr>
        <p:xfrm>
          <a:off x="611188" y="2349500"/>
          <a:ext cx="4103687" cy="3765550"/>
        </p:xfrm>
        <a:graphic>
          <a:graphicData uri="http://schemas.openxmlformats.org/drawingml/2006/table">
            <a:tbl>
              <a:tblPr/>
              <a:tblGrid>
                <a:gridCol w="2052637"/>
                <a:gridCol w="2051050"/>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7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72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84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GB"/>
              <a:t>Example 6: Lenz’s Law</a:t>
            </a:r>
          </a:p>
        </p:txBody>
      </p:sp>
      <p:sp>
        <p:nvSpPr>
          <p:cNvPr id="160771" name="Rectangle 3"/>
          <p:cNvSpPr>
            <a:spLocks noGrp="1" noChangeArrowheads="1"/>
          </p:cNvSpPr>
          <p:nvPr>
            <p:ph type="body" idx="1"/>
          </p:nvPr>
        </p:nvSpPr>
        <p:spPr>
          <a:xfrm>
            <a:off x="609600" y="1600200"/>
            <a:ext cx="4683125" cy="1036638"/>
          </a:xfrm>
        </p:spPr>
        <p:txBody>
          <a:bodyPr/>
          <a:lstStyle/>
          <a:p>
            <a:pPr>
              <a:lnSpc>
                <a:spcPct val="90000"/>
              </a:lnSpc>
            </a:pPr>
            <a:r>
              <a:rPr lang="en-US" sz="2400"/>
              <a:t>(c) The circuit containing resistor </a:t>
            </a:r>
            <a:r>
              <a:rPr lang="en-US" sz="2400" i="1"/>
              <a:t>R</a:t>
            </a:r>
            <a:r>
              <a:rPr lang="en-US" sz="2400"/>
              <a:t> is moved to the left.</a:t>
            </a:r>
          </a:p>
          <a:p>
            <a:pPr>
              <a:lnSpc>
                <a:spcPct val="90000"/>
              </a:lnSpc>
            </a:pPr>
            <a:endParaRPr lang="en-US" sz="2400"/>
          </a:p>
        </p:txBody>
      </p:sp>
      <p:pic>
        <p:nvPicPr>
          <p:cNvPr id="160772"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60773" name="Group 5"/>
          <p:cNvGraphicFramePr>
            <a:graphicFrameLocks noGrp="1"/>
          </p:cNvGraphicFramePr>
          <p:nvPr/>
        </p:nvGraphicFramePr>
        <p:xfrm>
          <a:off x="611188" y="2349500"/>
          <a:ext cx="4103687" cy="4032250"/>
        </p:xfrm>
        <a:graphic>
          <a:graphicData uri="http://schemas.openxmlformats.org/drawingml/2006/table">
            <a:tbl>
              <a:tblPr/>
              <a:tblGrid>
                <a:gridCol w="2052637"/>
                <a:gridCol w="2051050"/>
              </a:tblGrid>
              <a:tr h="574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55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747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GB"/>
              <a:t>Example 6: Lenz’s Law</a:t>
            </a:r>
          </a:p>
        </p:txBody>
      </p:sp>
      <p:sp>
        <p:nvSpPr>
          <p:cNvPr id="152579" name="Rectangle 3"/>
          <p:cNvSpPr>
            <a:spLocks noGrp="1" noChangeArrowheads="1"/>
          </p:cNvSpPr>
          <p:nvPr>
            <p:ph type="body" idx="1"/>
          </p:nvPr>
        </p:nvSpPr>
        <p:spPr>
          <a:xfrm>
            <a:off x="609600" y="1600200"/>
            <a:ext cx="4683125" cy="1036638"/>
          </a:xfrm>
        </p:spPr>
        <p:txBody>
          <a:bodyPr/>
          <a:lstStyle/>
          <a:p>
            <a:pPr>
              <a:lnSpc>
                <a:spcPct val="90000"/>
              </a:lnSpc>
            </a:pPr>
            <a:r>
              <a:rPr lang="en-US" sz="2400"/>
              <a:t>(c) The circuit containing resistor </a:t>
            </a:r>
            <a:r>
              <a:rPr lang="en-US" sz="2400" i="1"/>
              <a:t>R</a:t>
            </a:r>
            <a:r>
              <a:rPr lang="en-US" sz="2400"/>
              <a:t> is moved to the left.</a:t>
            </a:r>
          </a:p>
          <a:p>
            <a:pPr>
              <a:lnSpc>
                <a:spcPct val="90000"/>
              </a:lnSpc>
            </a:pPr>
            <a:endParaRPr lang="en-US" sz="2400"/>
          </a:p>
        </p:txBody>
      </p:sp>
      <p:pic>
        <p:nvPicPr>
          <p:cNvPr id="152580"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52581" name="Group 5"/>
          <p:cNvGraphicFramePr>
            <a:graphicFrameLocks noGrp="1"/>
          </p:cNvGraphicFramePr>
          <p:nvPr/>
        </p:nvGraphicFramePr>
        <p:xfrm>
          <a:off x="611188" y="2349500"/>
          <a:ext cx="4103687" cy="4032250"/>
        </p:xfrm>
        <a:graphic>
          <a:graphicData uri="http://schemas.openxmlformats.org/drawingml/2006/table">
            <a:tbl>
              <a:tblPr/>
              <a:tblGrid>
                <a:gridCol w="2052637"/>
                <a:gridCol w="2051050"/>
              </a:tblGrid>
              <a:tr h="574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55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747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GB"/>
              <a:t>Example 6: Lenz’s Law</a:t>
            </a:r>
          </a:p>
        </p:txBody>
      </p:sp>
      <p:sp>
        <p:nvSpPr>
          <p:cNvPr id="162819" name="Rectangle 3"/>
          <p:cNvSpPr>
            <a:spLocks noGrp="1" noChangeArrowheads="1"/>
          </p:cNvSpPr>
          <p:nvPr>
            <p:ph type="body" idx="1"/>
          </p:nvPr>
        </p:nvSpPr>
        <p:spPr>
          <a:xfrm>
            <a:off x="609600" y="1600200"/>
            <a:ext cx="4683125" cy="604838"/>
          </a:xfrm>
        </p:spPr>
        <p:txBody>
          <a:bodyPr/>
          <a:lstStyle/>
          <a:p>
            <a:r>
              <a:rPr lang="en-US" sz="2800"/>
              <a:t>(d) The switch is opened.</a:t>
            </a:r>
            <a:endParaRPr lang="en-GB" sz="2800"/>
          </a:p>
          <a:p>
            <a:endParaRPr lang="en-US" sz="2800"/>
          </a:p>
          <a:p>
            <a:endParaRPr lang="en-US" sz="2800"/>
          </a:p>
        </p:txBody>
      </p:sp>
      <p:pic>
        <p:nvPicPr>
          <p:cNvPr id="162820"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62821" name="Group 5"/>
          <p:cNvGraphicFramePr>
            <a:graphicFrameLocks noGrp="1"/>
          </p:cNvGraphicFramePr>
          <p:nvPr/>
        </p:nvGraphicFramePr>
        <p:xfrm>
          <a:off x="611188" y="2349500"/>
          <a:ext cx="4103687" cy="4032250"/>
        </p:xfrm>
        <a:graphic>
          <a:graphicData uri="http://schemas.openxmlformats.org/drawingml/2006/table">
            <a:tbl>
              <a:tblPr/>
              <a:tblGrid>
                <a:gridCol w="2052637"/>
                <a:gridCol w="2051050"/>
              </a:tblGrid>
              <a:tr h="574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55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747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GB"/>
              <a:t>Example 6: Lenz’s Law</a:t>
            </a:r>
          </a:p>
        </p:txBody>
      </p:sp>
      <p:sp>
        <p:nvSpPr>
          <p:cNvPr id="154627" name="Rectangle 3"/>
          <p:cNvSpPr>
            <a:spLocks noGrp="1" noChangeArrowheads="1"/>
          </p:cNvSpPr>
          <p:nvPr>
            <p:ph type="body" idx="1"/>
          </p:nvPr>
        </p:nvSpPr>
        <p:spPr>
          <a:xfrm>
            <a:off x="609600" y="1600200"/>
            <a:ext cx="4683125" cy="604838"/>
          </a:xfrm>
        </p:spPr>
        <p:txBody>
          <a:bodyPr/>
          <a:lstStyle/>
          <a:p>
            <a:r>
              <a:rPr lang="en-US" sz="2800"/>
              <a:t>(d) The switch is opened.</a:t>
            </a:r>
            <a:endParaRPr lang="en-GB" sz="2800"/>
          </a:p>
          <a:p>
            <a:endParaRPr lang="en-US" sz="2800"/>
          </a:p>
          <a:p>
            <a:endParaRPr lang="en-US" sz="2800"/>
          </a:p>
        </p:txBody>
      </p:sp>
      <p:pic>
        <p:nvPicPr>
          <p:cNvPr id="154628" name="Picture 4" descr="tut2"/>
          <p:cNvPicPr>
            <a:picLocks noChangeAspect="1" noChangeArrowheads="1"/>
          </p:cNvPicPr>
          <p:nvPr/>
        </p:nvPicPr>
        <p:blipFill>
          <a:blip r:embed="rId4" cstate="print">
            <a:clrChange>
              <a:clrFrom>
                <a:srgbClr val="FFFFFF"/>
              </a:clrFrom>
              <a:clrTo>
                <a:srgbClr val="FFFFFF">
                  <a:alpha val="0"/>
                </a:srgbClr>
              </a:clrTo>
            </a:clrChange>
            <a:lum contrast="6000"/>
            <a:grayscl/>
          </a:blip>
          <a:srcRect/>
          <a:stretch>
            <a:fillRect/>
          </a:stretch>
        </p:blipFill>
        <p:spPr bwMode="auto">
          <a:xfrm>
            <a:off x="4572000" y="2349500"/>
            <a:ext cx="5184775" cy="2241550"/>
          </a:xfrm>
          <a:prstGeom prst="rect">
            <a:avLst/>
          </a:prstGeom>
          <a:noFill/>
          <a:ln w="9525">
            <a:noFill/>
            <a:miter lim="800000"/>
            <a:headEnd/>
            <a:tailEnd/>
          </a:ln>
        </p:spPr>
      </p:pic>
      <p:graphicFrame>
        <p:nvGraphicFramePr>
          <p:cNvPr id="154629" name="Group 5"/>
          <p:cNvGraphicFramePr>
            <a:graphicFrameLocks noGrp="1"/>
          </p:cNvGraphicFramePr>
          <p:nvPr/>
        </p:nvGraphicFramePr>
        <p:xfrm>
          <a:off x="611188" y="2349500"/>
          <a:ext cx="4103687" cy="4032250"/>
        </p:xfrm>
        <a:graphic>
          <a:graphicData uri="http://schemas.openxmlformats.org/drawingml/2006/table">
            <a:tbl>
              <a:tblPr/>
              <a:tblGrid>
                <a:gridCol w="2052637"/>
                <a:gridCol w="2051050"/>
              </a:tblGrid>
              <a:tr h="574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Current in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field due to coil 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55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Magnetic flux linkage of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EMF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747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current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GB" sz="1800" b="0" i="0" u="none" strike="noStrike" cap="none" normalizeH="0" baseline="0" smtClean="0">
                          <a:ln>
                            <a:noFill/>
                          </a:ln>
                          <a:solidFill>
                            <a:schemeClr val="tx1"/>
                          </a:solidFill>
                          <a:effectLst/>
                          <a:latin typeface="Arial" charset="0"/>
                          <a:cs typeface="Arial" charset="0"/>
                        </a:rPr>
                        <a:t>Induced magnetic field in coil 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en-GB"/>
              <a:t>Example 7</a:t>
            </a:r>
          </a:p>
        </p:txBody>
      </p:sp>
      <p:sp>
        <p:nvSpPr>
          <p:cNvPr id="164867" name="Rectangle 3"/>
          <p:cNvSpPr>
            <a:spLocks noGrp="1" noChangeArrowheads="1"/>
          </p:cNvSpPr>
          <p:nvPr>
            <p:ph type="body" idx="1"/>
          </p:nvPr>
        </p:nvSpPr>
        <p:spPr>
          <a:xfrm>
            <a:off x="609600" y="1600200"/>
            <a:ext cx="7924800" cy="2044700"/>
          </a:xfrm>
        </p:spPr>
        <p:txBody>
          <a:bodyPr/>
          <a:lstStyle/>
          <a:p>
            <a:pPr>
              <a:lnSpc>
                <a:spcPct val="80000"/>
              </a:lnSpc>
            </a:pPr>
            <a:r>
              <a:rPr lang="en-US" sz="2000"/>
              <a:t>In the figure below, there is a constant magnetic field in a rectangular region of space. This field is directed perpendicularly into the plane of the paper. Outside this region there is no magnetic field. A copper ring slides through the region, from position 1 to position 5. For each of the five positions, determine if an induced current exists in the ring and, if so, find the direction of the current. </a:t>
            </a:r>
            <a:endParaRPr lang="en-GB" sz="2000"/>
          </a:p>
        </p:txBody>
      </p:sp>
      <p:grpSp>
        <p:nvGrpSpPr>
          <p:cNvPr id="164868" name="Group 4"/>
          <p:cNvGrpSpPr>
            <a:grpSpLocks/>
          </p:cNvGrpSpPr>
          <p:nvPr/>
        </p:nvGrpSpPr>
        <p:grpSpPr bwMode="auto">
          <a:xfrm>
            <a:off x="1835150" y="3500438"/>
            <a:ext cx="5400675" cy="2446337"/>
            <a:chOff x="2593" y="4301"/>
            <a:chExt cx="4866" cy="2203"/>
          </a:xfrm>
        </p:grpSpPr>
        <p:grpSp>
          <p:nvGrpSpPr>
            <p:cNvPr id="164869" name="Group 5"/>
            <p:cNvGrpSpPr>
              <a:grpSpLocks/>
            </p:cNvGrpSpPr>
            <p:nvPr/>
          </p:nvGrpSpPr>
          <p:grpSpPr bwMode="auto">
            <a:xfrm>
              <a:off x="2661" y="4301"/>
              <a:ext cx="4773" cy="525"/>
              <a:chOff x="2661" y="4301"/>
              <a:chExt cx="4773" cy="525"/>
            </a:xfrm>
          </p:grpSpPr>
          <p:sp>
            <p:nvSpPr>
              <p:cNvPr id="164870" name="Text Box 6"/>
              <p:cNvSpPr txBox="1">
                <a:spLocks noChangeAspect="1" noChangeArrowheads="1"/>
              </p:cNvSpPr>
              <p:nvPr/>
            </p:nvSpPr>
            <p:spPr bwMode="auto">
              <a:xfrm>
                <a:off x="2661" y="4307"/>
                <a:ext cx="663" cy="442"/>
              </a:xfrm>
              <a:prstGeom prst="rect">
                <a:avLst/>
              </a:prstGeom>
              <a:noFill/>
              <a:ln w="9525">
                <a:noFill/>
                <a:miter lim="800000"/>
                <a:headEnd/>
                <a:tailEnd/>
              </a:ln>
            </p:spPr>
            <p:txBody>
              <a:bodyPr/>
              <a:lstStyle/>
              <a:p>
                <a:r>
                  <a:rPr lang="en-GB" altLang="zh-CN" sz="1100">
                    <a:ea typeface="SimSun" pitchFamily="2" charset="-122"/>
                  </a:rPr>
                  <a:t>1</a:t>
                </a:r>
                <a:endParaRPr lang="en-GB"/>
              </a:p>
            </p:txBody>
          </p:sp>
          <p:sp>
            <p:nvSpPr>
              <p:cNvPr id="164871" name="Text Box 7"/>
              <p:cNvSpPr txBox="1">
                <a:spLocks noChangeAspect="1" noChangeArrowheads="1"/>
              </p:cNvSpPr>
              <p:nvPr/>
            </p:nvSpPr>
            <p:spPr bwMode="auto">
              <a:xfrm>
                <a:off x="3321" y="4307"/>
                <a:ext cx="663" cy="442"/>
              </a:xfrm>
              <a:prstGeom prst="rect">
                <a:avLst/>
              </a:prstGeom>
              <a:noFill/>
              <a:ln w="9525">
                <a:noFill/>
                <a:miter lim="800000"/>
                <a:headEnd/>
                <a:tailEnd/>
              </a:ln>
            </p:spPr>
            <p:txBody>
              <a:bodyPr/>
              <a:lstStyle/>
              <a:p>
                <a:r>
                  <a:rPr lang="en-GB" altLang="zh-CN" sz="1100">
                    <a:ea typeface="SimSun" pitchFamily="2" charset="-122"/>
                  </a:rPr>
                  <a:t>2</a:t>
                </a:r>
                <a:endParaRPr lang="en-GB"/>
              </a:p>
            </p:txBody>
          </p:sp>
          <p:sp>
            <p:nvSpPr>
              <p:cNvPr id="164872" name="Text Box 8"/>
              <p:cNvSpPr txBox="1">
                <a:spLocks noChangeAspect="1" noChangeArrowheads="1"/>
              </p:cNvSpPr>
              <p:nvPr/>
            </p:nvSpPr>
            <p:spPr bwMode="auto">
              <a:xfrm>
                <a:off x="4686" y="4314"/>
                <a:ext cx="768" cy="512"/>
              </a:xfrm>
              <a:prstGeom prst="rect">
                <a:avLst/>
              </a:prstGeom>
              <a:noFill/>
              <a:ln w="9525">
                <a:noFill/>
                <a:miter lim="800000"/>
                <a:headEnd/>
                <a:tailEnd/>
              </a:ln>
            </p:spPr>
            <p:txBody>
              <a:bodyPr/>
              <a:lstStyle/>
              <a:p>
                <a:r>
                  <a:rPr lang="en-GB" altLang="zh-CN" sz="1100">
                    <a:ea typeface="SimSun" pitchFamily="2" charset="-122"/>
                  </a:rPr>
                  <a:t>3</a:t>
                </a:r>
                <a:endParaRPr lang="en-GB"/>
              </a:p>
            </p:txBody>
          </p:sp>
          <p:sp>
            <p:nvSpPr>
              <p:cNvPr id="164873" name="Text Box 9"/>
              <p:cNvSpPr txBox="1">
                <a:spLocks noChangeAspect="1" noChangeArrowheads="1"/>
              </p:cNvSpPr>
              <p:nvPr/>
            </p:nvSpPr>
            <p:spPr bwMode="auto">
              <a:xfrm>
                <a:off x="5991" y="4314"/>
                <a:ext cx="708" cy="472"/>
              </a:xfrm>
              <a:prstGeom prst="rect">
                <a:avLst/>
              </a:prstGeom>
              <a:noFill/>
              <a:ln w="9525">
                <a:noFill/>
                <a:miter lim="800000"/>
                <a:headEnd/>
                <a:tailEnd/>
              </a:ln>
            </p:spPr>
            <p:txBody>
              <a:bodyPr/>
              <a:lstStyle/>
              <a:p>
                <a:r>
                  <a:rPr lang="en-GB" altLang="zh-CN" sz="1100">
                    <a:ea typeface="SimSun" pitchFamily="2" charset="-122"/>
                  </a:rPr>
                  <a:t>4</a:t>
                </a:r>
                <a:endParaRPr lang="en-GB"/>
              </a:p>
            </p:txBody>
          </p:sp>
          <p:sp>
            <p:nvSpPr>
              <p:cNvPr id="164874" name="Text Box 10"/>
              <p:cNvSpPr txBox="1">
                <a:spLocks noChangeAspect="1" noChangeArrowheads="1"/>
              </p:cNvSpPr>
              <p:nvPr/>
            </p:nvSpPr>
            <p:spPr bwMode="auto">
              <a:xfrm>
                <a:off x="6666" y="4301"/>
                <a:ext cx="768" cy="512"/>
              </a:xfrm>
              <a:prstGeom prst="rect">
                <a:avLst/>
              </a:prstGeom>
              <a:noFill/>
              <a:ln w="9525">
                <a:noFill/>
                <a:miter lim="800000"/>
                <a:headEnd/>
                <a:tailEnd/>
              </a:ln>
            </p:spPr>
            <p:txBody>
              <a:bodyPr/>
              <a:lstStyle/>
              <a:p>
                <a:r>
                  <a:rPr lang="en-GB" altLang="zh-CN" sz="1100">
                    <a:ea typeface="SimSun" pitchFamily="2" charset="-122"/>
                  </a:rPr>
                  <a:t>5</a:t>
                </a:r>
                <a:endParaRPr lang="en-GB"/>
              </a:p>
            </p:txBody>
          </p:sp>
        </p:grpSp>
        <p:grpSp>
          <p:nvGrpSpPr>
            <p:cNvPr id="164875" name="Group 11"/>
            <p:cNvGrpSpPr>
              <a:grpSpLocks/>
            </p:cNvGrpSpPr>
            <p:nvPr/>
          </p:nvGrpSpPr>
          <p:grpSpPr bwMode="auto">
            <a:xfrm rot="-5400000">
              <a:off x="4111" y="3157"/>
              <a:ext cx="1829" cy="4866"/>
              <a:chOff x="2161" y="3682"/>
              <a:chExt cx="1829" cy="4866"/>
            </a:xfrm>
          </p:grpSpPr>
          <p:pic>
            <p:nvPicPr>
              <p:cNvPr id="164876" name="Picture 12" descr="EMI"/>
              <p:cNvPicPr>
                <a:picLocks noChangeAspect="1" noChangeArrowheads="1"/>
              </p:cNvPicPr>
              <p:nvPr/>
            </p:nvPicPr>
            <p:blipFill>
              <a:blip r:embed="rId4" cstate="print"/>
              <a:srcRect/>
              <a:stretch>
                <a:fillRect/>
              </a:stretch>
            </p:blipFill>
            <p:spPr bwMode="auto">
              <a:xfrm>
                <a:off x="2161" y="3682"/>
                <a:ext cx="1829" cy="4866"/>
              </a:xfrm>
              <a:prstGeom prst="rect">
                <a:avLst/>
              </a:prstGeom>
              <a:noFill/>
              <a:ln w="9525">
                <a:noFill/>
                <a:miter lim="800000"/>
                <a:headEnd/>
                <a:tailEnd/>
              </a:ln>
            </p:spPr>
          </p:pic>
          <p:sp>
            <p:nvSpPr>
              <p:cNvPr id="164877" name="Freeform 13"/>
              <p:cNvSpPr>
                <a:spLocks/>
              </p:cNvSpPr>
              <p:nvPr/>
            </p:nvSpPr>
            <p:spPr bwMode="auto">
              <a:xfrm>
                <a:off x="2778" y="7156"/>
                <a:ext cx="468" cy="127"/>
              </a:xfrm>
              <a:custGeom>
                <a:avLst/>
                <a:gdLst/>
                <a:ahLst/>
                <a:cxnLst>
                  <a:cxn ang="0">
                    <a:pos x="35" y="7"/>
                  </a:cxn>
                  <a:cxn ang="0">
                    <a:pos x="27" y="30"/>
                  </a:cxn>
                  <a:cxn ang="0">
                    <a:pos x="35" y="112"/>
                  </a:cxn>
                  <a:cxn ang="0">
                    <a:pos x="117" y="82"/>
                  </a:cxn>
                  <a:cxn ang="0">
                    <a:pos x="267" y="105"/>
                  </a:cxn>
                  <a:cxn ang="0">
                    <a:pos x="447" y="75"/>
                  </a:cxn>
                  <a:cxn ang="0">
                    <a:pos x="432" y="15"/>
                  </a:cxn>
                  <a:cxn ang="0">
                    <a:pos x="380" y="22"/>
                  </a:cxn>
                  <a:cxn ang="0">
                    <a:pos x="372" y="45"/>
                  </a:cxn>
                  <a:cxn ang="0">
                    <a:pos x="350" y="52"/>
                  </a:cxn>
                  <a:cxn ang="0">
                    <a:pos x="170" y="45"/>
                  </a:cxn>
                  <a:cxn ang="0">
                    <a:pos x="102" y="0"/>
                  </a:cxn>
                  <a:cxn ang="0">
                    <a:pos x="42" y="7"/>
                  </a:cxn>
                  <a:cxn ang="0">
                    <a:pos x="35" y="7"/>
                  </a:cxn>
                </a:cxnLst>
                <a:rect l="0" t="0" r="r" b="b"/>
                <a:pathLst>
                  <a:path w="468" h="127">
                    <a:moveTo>
                      <a:pt x="35" y="7"/>
                    </a:moveTo>
                    <a:cubicBezTo>
                      <a:pt x="32" y="15"/>
                      <a:pt x="27" y="22"/>
                      <a:pt x="27" y="30"/>
                    </a:cubicBezTo>
                    <a:cubicBezTo>
                      <a:pt x="27" y="57"/>
                      <a:pt x="21" y="88"/>
                      <a:pt x="35" y="112"/>
                    </a:cubicBezTo>
                    <a:cubicBezTo>
                      <a:pt x="44" y="127"/>
                      <a:pt x="109" y="88"/>
                      <a:pt x="117" y="82"/>
                    </a:cubicBezTo>
                    <a:cubicBezTo>
                      <a:pt x="167" y="93"/>
                      <a:pt x="219" y="88"/>
                      <a:pt x="267" y="105"/>
                    </a:cubicBezTo>
                    <a:cubicBezTo>
                      <a:pt x="328" y="92"/>
                      <a:pt x="395" y="111"/>
                      <a:pt x="447" y="75"/>
                    </a:cubicBezTo>
                    <a:cubicBezTo>
                      <a:pt x="468" y="43"/>
                      <a:pt x="463" y="36"/>
                      <a:pt x="432" y="15"/>
                    </a:cubicBezTo>
                    <a:cubicBezTo>
                      <a:pt x="415" y="17"/>
                      <a:pt x="396" y="14"/>
                      <a:pt x="380" y="22"/>
                    </a:cubicBezTo>
                    <a:cubicBezTo>
                      <a:pt x="373" y="26"/>
                      <a:pt x="378" y="39"/>
                      <a:pt x="372" y="45"/>
                    </a:cubicBezTo>
                    <a:cubicBezTo>
                      <a:pt x="367" y="50"/>
                      <a:pt x="357" y="50"/>
                      <a:pt x="350" y="52"/>
                    </a:cubicBezTo>
                    <a:cubicBezTo>
                      <a:pt x="290" y="50"/>
                      <a:pt x="230" y="51"/>
                      <a:pt x="170" y="45"/>
                    </a:cubicBezTo>
                    <a:cubicBezTo>
                      <a:pt x="145" y="42"/>
                      <a:pt x="128" y="8"/>
                      <a:pt x="102" y="0"/>
                    </a:cubicBezTo>
                    <a:cubicBezTo>
                      <a:pt x="82" y="2"/>
                      <a:pt x="61" y="0"/>
                      <a:pt x="42" y="7"/>
                    </a:cubicBezTo>
                    <a:cubicBezTo>
                      <a:pt x="30" y="11"/>
                      <a:pt x="0" y="61"/>
                      <a:pt x="35" y="7"/>
                    </a:cubicBezTo>
                    <a:close/>
                  </a:path>
                </a:pathLst>
              </a:custGeom>
              <a:solidFill>
                <a:srgbClr val="FFFFFF"/>
              </a:solidFill>
              <a:ln w="9525">
                <a:noFill/>
                <a:round/>
                <a:headEnd/>
                <a:tailEnd/>
              </a:ln>
            </p:spPr>
            <p:txBody>
              <a:bodyPr/>
              <a:lstStyle/>
              <a:p>
                <a:endParaRPr lang="en-US"/>
              </a:p>
            </p:txBody>
          </p:sp>
          <p:sp>
            <p:nvSpPr>
              <p:cNvPr id="164878" name="Freeform 14"/>
              <p:cNvSpPr>
                <a:spLocks/>
              </p:cNvSpPr>
              <p:nvPr/>
            </p:nvSpPr>
            <p:spPr bwMode="auto">
              <a:xfrm flipV="1">
                <a:off x="2749" y="4697"/>
                <a:ext cx="468" cy="127"/>
              </a:xfrm>
              <a:custGeom>
                <a:avLst/>
                <a:gdLst/>
                <a:ahLst/>
                <a:cxnLst>
                  <a:cxn ang="0">
                    <a:pos x="35" y="7"/>
                  </a:cxn>
                  <a:cxn ang="0">
                    <a:pos x="27" y="30"/>
                  </a:cxn>
                  <a:cxn ang="0">
                    <a:pos x="35" y="112"/>
                  </a:cxn>
                  <a:cxn ang="0">
                    <a:pos x="117" y="82"/>
                  </a:cxn>
                  <a:cxn ang="0">
                    <a:pos x="267" y="105"/>
                  </a:cxn>
                  <a:cxn ang="0">
                    <a:pos x="447" y="75"/>
                  </a:cxn>
                  <a:cxn ang="0">
                    <a:pos x="432" y="15"/>
                  </a:cxn>
                  <a:cxn ang="0">
                    <a:pos x="380" y="22"/>
                  </a:cxn>
                  <a:cxn ang="0">
                    <a:pos x="372" y="45"/>
                  </a:cxn>
                  <a:cxn ang="0">
                    <a:pos x="350" y="52"/>
                  </a:cxn>
                  <a:cxn ang="0">
                    <a:pos x="170" y="45"/>
                  </a:cxn>
                  <a:cxn ang="0">
                    <a:pos x="102" y="0"/>
                  </a:cxn>
                  <a:cxn ang="0">
                    <a:pos x="42" y="7"/>
                  </a:cxn>
                  <a:cxn ang="0">
                    <a:pos x="35" y="7"/>
                  </a:cxn>
                </a:cxnLst>
                <a:rect l="0" t="0" r="r" b="b"/>
                <a:pathLst>
                  <a:path w="468" h="127">
                    <a:moveTo>
                      <a:pt x="35" y="7"/>
                    </a:moveTo>
                    <a:cubicBezTo>
                      <a:pt x="32" y="15"/>
                      <a:pt x="27" y="22"/>
                      <a:pt x="27" y="30"/>
                    </a:cubicBezTo>
                    <a:cubicBezTo>
                      <a:pt x="27" y="57"/>
                      <a:pt x="21" y="88"/>
                      <a:pt x="35" y="112"/>
                    </a:cubicBezTo>
                    <a:cubicBezTo>
                      <a:pt x="44" y="127"/>
                      <a:pt x="109" y="88"/>
                      <a:pt x="117" y="82"/>
                    </a:cubicBezTo>
                    <a:cubicBezTo>
                      <a:pt x="167" y="93"/>
                      <a:pt x="219" y="88"/>
                      <a:pt x="267" y="105"/>
                    </a:cubicBezTo>
                    <a:cubicBezTo>
                      <a:pt x="328" y="92"/>
                      <a:pt x="395" y="111"/>
                      <a:pt x="447" y="75"/>
                    </a:cubicBezTo>
                    <a:cubicBezTo>
                      <a:pt x="468" y="43"/>
                      <a:pt x="463" y="36"/>
                      <a:pt x="432" y="15"/>
                    </a:cubicBezTo>
                    <a:cubicBezTo>
                      <a:pt x="415" y="17"/>
                      <a:pt x="396" y="14"/>
                      <a:pt x="380" y="22"/>
                    </a:cubicBezTo>
                    <a:cubicBezTo>
                      <a:pt x="373" y="26"/>
                      <a:pt x="378" y="39"/>
                      <a:pt x="372" y="45"/>
                    </a:cubicBezTo>
                    <a:cubicBezTo>
                      <a:pt x="367" y="50"/>
                      <a:pt x="357" y="50"/>
                      <a:pt x="350" y="52"/>
                    </a:cubicBezTo>
                    <a:cubicBezTo>
                      <a:pt x="290" y="50"/>
                      <a:pt x="230" y="51"/>
                      <a:pt x="170" y="45"/>
                    </a:cubicBezTo>
                    <a:cubicBezTo>
                      <a:pt x="145" y="42"/>
                      <a:pt x="128" y="8"/>
                      <a:pt x="102" y="0"/>
                    </a:cubicBezTo>
                    <a:cubicBezTo>
                      <a:pt x="82" y="2"/>
                      <a:pt x="61" y="0"/>
                      <a:pt x="42" y="7"/>
                    </a:cubicBezTo>
                    <a:cubicBezTo>
                      <a:pt x="30" y="11"/>
                      <a:pt x="0" y="61"/>
                      <a:pt x="35" y="7"/>
                    </a:cubicBezTo>
                    <a:close/>
                  </a:path>
                </a:pathLst>
              </a:custGeom>
              <a:solidFill>
                <a:srgbClr val="FFFFFF"/>
              </a:solidFill>
              <a:ln w="9525">
                <a:noFill/>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a:t>17.A     MAGNETIC FLUX</a:t>
            </a:r>
          </a:p>
        </p:txBody>
      </p:sp>
      <p:sp>
        <p:nvSpPr>
          <p:cNvPr id="9219" name="Rectangle 3"/>
          <p:cNvSpPr>
            <a:spLocks noGrp="1" noChangeArrowheads="1"/>
          </p:cNvSpPr>
          <p:nvPr>
            <p:ph type="body" idx="1"/>
          </p:nvPr>
        </p:nvSpPr>
        <p:spPr/>
        <p:txBody>
          <a:bodyPr/>
          <a:lstStyle/>
          <a:p>
            <a:pPr marL="609600" indent="-609600"/>
            <a:r>
              <a:rPr lang="en-GB" sz="2800"/>
              <a:t>“Magnetic Flux” in general refers to the magnetic field lines (which “flow”)</a:t>
            </a:r>
          </a:p>
          <a:p>
            <a:pPr marL="609600" indent="-609600"/>
            <a:r>
              <a:rPr lang="en-GB" sz="2800"/>
              <a:t>“Magnetic Flux” may mean: </a:t>
            </a:r>
          </a:p>
          <a:p>
            <a:pPr marL="990600" lvl="1" indent="-533400">
              <a:buFont typeface="Wingdings" pitchFamily="2" charset="2"/>
              <a:buAutoNum type="arabicPeriod"/>
            </a:pPr>
            <a:r>
              <a:rPr lang="en-GB" sz="2400"/>
              <a:t>Magnetic field lines</a:t>
            </a:r>
          </a:p>
          <a:p>
            <a:pPr marL="990600" lvl="1" indent="-533400">
              <a:buFont typeface="Wingdings" pitchFamily="2" charset="2"/>
              <a:buAutoNum type="arabicPeriod"/>
            </a:pPr>
            <a:r>
              <a:rPr lang="en-GB" sz="2400"/>
              <a:t>Mathematical product of magnetic flux density and an area perpendicular to the magnetic field.</a:t>
            </a:r>
          </a:p>
          <a:p>
            <a:pPr marL="609600" indent="-609600"/>
            <a:r>
              <a:rPr lang="en-GB" sz="2800"/>
              <a:t>In this chapter, the word “Magnetic Flux” will refer </a:t>
            </a:r>
            <a:r>
              <a:rPr lang="en-GB" sz="2800" b="1"/>
              <a:t>specifically to the second.</a:t>
            </a:r>
          </a:p>
          <a:p>
            <a:pPr marL="609600" indent="-609600"/>
            <a:endParaRPr lang="en-GB" sz="2800"/>
          </a:p>
        </p:txBody>
      </p:sp>
      <p:sp>
        <p:nvSpPr>
          <p:cNvPr id="9221" name="Rectangle 5"/>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endParaRPr lang="en-US"/>
          </a:p>
        </p:txBody>
      </p:sp>
      <p:sp>
        <p:nvSpPr>
          <p:cNvPr id="166915" name="Rectangle 3"/>
          <p:cNvSpPr>
            <a:spLocks noGrp="1" noChangeArrowheads="1"/>
          </p:cNvSpPr>
          <p:nvPr>
            <p:ph type="body" idx="1"/>
          </p:nvPr>
        </p:nvSpPr>
        <p:spPr/>
        <p:txBody>
          <a:bodyPr/>
          <a:lstStyle/>
          <a:p>
            <a:endParaRPr lang="en-US"/>
          </a:p>
        </p:txBody>
      </p:sp>
      <p:sp>
        <p:nvSpPr>
          <p:cNvPr id="166916" name="Rectangle 4"/>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a:effectLst/>
        </p:spPr>
        <p:txBody>
          <a:bodyPr wrap="none" anchor="ctr"/>
          <a:lstStyle/>
          <a:p>
            <a:endParaRPr lang="en-US"/>
          </a:p>
        </p:txBody>
      </p:sp>
      <p:grpSp>
        <p:nvGrpSpPr>
          <p:cNvPr id="166917" name="Group 5"/>
          <p:cNvGrpSpPr>
            <a:grpSpLocks/>
          </p:cNvGrpSpPr>
          <p:nvPr/>
        </p:nvGrpSpPr>
        <p:grpSpPr bwMode="auto">
          <a:xfrm>
            <a:off x="2051050" y="-819150"/>
            <a:ext cx="5400675" cy="2446338"/>
            <a:chOff x="2593" y="4301"/>
            <a:chExt cx="4866" cy="2203"/>
          </a:xfrm>
        </p:grpSpPr>
        <p:grpSp>
          <p:nvGrpSpPr>
            <p:cNvPr id="166918" name="Group 6"/>
            <p:cNvGrpSpPr>
              <a:grpSpLocks/>
            </p:cNvGrpSpPr>
            <p:nvPr/>
          </p:nvGrpSpPr>
          <p:grpSpPr bwMode="auto">
            <a:xfrm>
              <a:off x="2661" y="4301"/>
              <a:ext cx="4773" cy="525"/>
              <a:chOff x="2661" y="4301"/>
              <a:chExt cx="4773" cy="525"/>
            </a:xfrm>
          </p:grpSpPr>
          <p:sp>
            <p:nvSpPr>
              <p:cNvPr id="166919" name="Text Box 7"/>
              <p:cNvSpPr txBox="1">
                <a:spLocks noChangeAspect="1" noChangeArrowheads="1"/>
              </p:cNvSpPr>
              <p:nvPr/>
            </p:nvSpPr>
            <p:spPr bwMode="auto">
              <a:xfrm>
                <a:off x="2661" y="4307"/>
                <a:ext cx="663" cy="442"/>
              </a:xfrm>
              <a:prstGeom prst="rect">
                <a:avLst/>
              </a:prstGeom>
              <a:noFill/>
              <a:ln w="9525">
                <a:noFill/>
                <a:miter lim="800000"/>
                <a:headEnd/>
                <a:tailEnd/>
              </a:ln>
            </p:spPr>
            <p:txBody>
              <a:bodyPr/>
              <a:lstStyle/>
              <a:p>
                <a:r>
                  <a:rPr lang="en-GB" altLang="zh-CN" sz="1100">
                    <a:ea typeface="SimSun" pitchFamily="2" charset="-122"/>
                  </a:rPr>
                  <a:t>1</a:t>
                </a:r>
                <a:endParaRPr lang="en-GB"/>
              </a:p>
            </p:txBody>
          </p:sp>
          <p:sp>
            <p:nvSpPr>
              <p:cNvPr id="166920" name="Text Box 8"/>
              <p:cNvSpPr txBox="1">
                <a:spLocks noChangeAspect="1" noChangeArrowheads="1"/>
              </p:cNvSpPr>
              <p:nvPr/>
            </p:nvSpPr>
            <p:spPr bwMode="auto">
              <a:xfrm>
                <a:off x="3321" y="4307"/>
                <a:ext cx="663" cy="442"/>
              </a:xfrm>
              <a:prstGeom prst="rect">
                <a:avLst/>
              </a:prstGeom>
              <a:noFill/>
              <a:ln w="9525">
                <a:noFill/>
                <a:miter lim="800000"/>
                <a:headEnd/>
                <a:tailEnd/>
              </a:ln>
            </p:spPr>
            <p:txBody>
              <a:bodyPr/>
              <a:lstStyle/>
              <a:p>
                <a:r>
                  <a:rPr lang="en-GB" altLang="zh-CN" sz="1100">
                    <a:ea typeface="SimSun" pitchFamily="2" charset="-122"/>
                  </a:rPr>
                  <a:t>2</a:t>
                </a:r>
                <a:endParaRPr lang="en-GB"/>
              </a:p>
            </p:txBody>
          </p:sp>
          <p:sp>
            <p:nvSpPr>
              <p:cNvPr id="166921" name="Text Box 9"/>
              <p:cNvSpPr txBox="1">
                <a:spLocks noChangeAspect="1" noChangeArrowheads="1"/>
              </p:cNvSpPr>
              <p:nvPr/>
            </p:nvSpPr>
            <p:spPr bwMode="auto">
              <a:xfrm>
                <a:off x="4686" y="4314"/>
                <a:ext cx="768" cy="512"/>
              </a:xfrm>
              <a:prstGeom prst="rect">
                <a:avLst/>
              </a:prstGeom>
              <a:noFill/>
              <a:ln w="9525">
                <a:noFill/>
                <a:miter lim="800000"/>
                <a:headEnd/>
                <a:tailEnd/>
              </a:ln>
            </p:spPr>
            <p:txBody>
              <a:bodyPr/>
              <a:lstStyle/>
              <a:p>
                <a:r>
                  <a:rPr lang="en-GB" altLang="zh-CN" sz="1100">
                    <a:ea typeface="SimSun" pitchFamily="2" charset="-122"/>
                  </a:rPr>
                  <a:t>3</a:t>
                </a:r>
                <a:endParaRPr lang="en-GB"/>
              </a:p>
            </p:txBody>
          </p:sp>
          <p:sp>
            <p:nvSpPr>
              <p:cNvPr id="166922" name="Text Box 10"/>
              <p:cNvSpPr txBox="1">
                <a:spLocks noChangeAspect="1" noChangeArrowheads="1"/>
              </p:cNvSpPr>
              <p:nvPr/>
            </p:nvSpPr>
            <p:spPr bwMode="auto">
              <a:xfrm>
                <a:off x="5991" y="4314"/>
                <a:ext cx="708" cy="472"/>
              </a:xfrm>
              <a:prstGeom prst="rect">
                <a:avLst/>
              </a:prstGeom>
              <a:noFill/>
              <a:ln w="9525">
                <a:noFill/>
                <a:miter lim="800000"/>
                <a:headEnd/>
                <a:tailEnd/>
              </a:ln>
            </p:spPr>
            <p:txBody>
              <a:bodyPr/>
              <a:lstStyle/>
              <a:p>
                <a:r>
                  <a:rPr lang="en-GB" altLang="zh-CN" sz="1100">
                    <a:ea typeface="SimSun" pitchFamily="2" charset="-122"/>
                  </a:rPr>
                  <a:t>4</a:t>
                </a:r>
                <a:endParaRPr lang="en-GB"/>
              </a:p>
            </p:txBody>
          </p:sp>
          <p:sp>
            <p:nvSpPr>
              <p:cNvPr id="166923" name="Text Box 11"/>
              <p:cNvSpPr txBox="1">
                <a:spLocks noChangeAspect="1" noChangeArrowheads="1"/>
              </p:cNvSpPr>
              <p:nvPr/>
            </p:nvSpPr>
            <p:spPr bwMode="auto">
              <a:xfrm>
                <a:off x="6666" y="4301"/>
                <a:ext cx="768" cy="512"/>
              </a:xfrm>
              <a:prstGeom prst="rect">
                <a:avLst/>
              </a:prstGeom>
              <a:noFill/>
              <a:ln w="9525">
                <a:noFill/>
                <a:miter lim="800000"/>
                <a:headEnd/>
                <a:tailEnd/>
              </a:ln>
            </p:spPr>
            <p:txBody>
              <a:bodyPr/>
              <a:lstStyle/>
              <a:p>
                <a:r>
                  <a:rPr lang="en-GB" altLang="zh-CN" sz="1100">
                    <a:ea typeface="SimSun" pitchFamily="2" charset="-122"/>
                  </a:rPr>
                  <a:t>5</a:t>
                </a:r>
                <a:endParaRPr lang="en-GB"/>
              </a:p>
            </p:txBody>
          </p:sp>
        </p:grpSp>
        <p:grpSp>
          <p:nvGrpSpPr>
            <p:cNvPr id="166924" name="Group 12"/>
            <p:cNvGrpSpPr>
              <a:grpSpLocks/>
            </p:cNvGrpSpPr>
            <p:nvPr/>
          </p:nvGrpSpPr>
          <p:grpSpPr bwMode="auto">
            <a:xfrm rot="-5400000">
              <a:off x="4111" y="3157"/>
              <a:ext cx="1829" cy="4866"/>
              <a:chOff x="2161" y="3682"/>
              <a:chExt cx="1829" cy="4866"/>
            </a:xfrm>
          </p:grpSpPr>
          <p:pic>
            <p:nvPicPr>
              <p:cNvPr id="166925" name="Picture 13" descr="EMI"/>
              <p:cNvPicPr>
                <a:picLocks noChangeAspect="1" noChangeArrowheads="1"/>
              </p:cNvPicPr>
              <p:nvPr/>
            </p:nvPicPr>
            <p:blipFill>
              <a:blip r:embed="rId4" cstate="print"/>
              <a:srcRect/>
              <a:stretch>
                <a:fillRect/>
              </a:stretch>
            </p:blipFill>
            <p:spPr bwMode="auto">
              <a:xfrm>
                <a:off x="2161" y="3682"/>
                <a:ext cx="1829" cy="4866"/>
              </a:xfrm>
              <a:prstGeom prst="rect">
                <a:avLst/>
              </a:prstGeom>
              <a:noFill/>
              <a:ln w="9525">
                <a:noFill/>
                <a:miter lim="800000"/>
                <a:headEnd/>
                <a:tailEnd/>
              </a:ln>
            </p:spPr>
          </p:pic>
          <p:sp>
            <p:nvSpPr>
              <p:cNvPr id="166926" name="Freeform 14"/>
              <p:cNvSpPr>
                <a:spLocks/>
              </p:cNvSpPr>
              <p:nvPr/>
            </p:nvSpPr>
            <p:spPr bwMode="auto">
              <a:xfrm>
                <a:off x="2778" y="7156"/>
                <a:ext cx="468" cy="127"/>
              </a:xfrm>
              <a:custGeom>
                <a:avLst/>
                <a:gdLst/>
                <a:ahLst/>
                <a:cxnLst>
                  <a:cxn ang="0">
                    <a:pos x="35" y="7"/>
                  </a:cxn>
                  <a:cxn ang="0">
                    <a:pos x="27" y="30"/>
                  </a:cxn>
                  <a:cxn ang="0">
                    <a:pos x="35" y="112"/>
                  </a:cxn>
                  <a:cxn ang="0">
                    <a:pos x="117" y="82"/>
                  </a:cxn>
                  <a:cxn ang="0">
                    <a:pos x="267" y="105"/>
                  </a:cxn>
                  <a:cxn ang="0">
                    <a:pos x="447" y="75"/>
                  </a:cxn>
                  <a:cxn ang="0">
                    <a:pos x="432" y="15"/>
                  </a:cxn>
                  <a:cxn ang="0">
                    <a:pos x="380" y="22"/>
                  </a:cxn>
                  <a:cxn ang="0">
                    <a:pos x="372" y="45"/>
                  </a:cxn>
                  <a:cxn ang="0">
                    <a:pos x="350" y="52"/>
                  </a:cxn>
                  <a:cxn ang="0">
                    <a:pos x="170" y="45"/>
                  </a:cxn>
                  <a:cxn ang="0">
                    <a:pos x="102" y="0"/>
                  </a:cxn>
                  <a:cxn ang="0">
                    <a:pos x="42" y="7"/>
                  </a:cxn>
                  <a:cxn ang="0">
                    <a:pos x="35" y="7"/>
                  </a:cxn>
                </a:cxnLst>
                <a:rect l="0" t="0" r="r" b="b"/>
                <a:pathLst>
                  <a:path w="468" h="127">
                    <a:moveTo>
                      <a:pt x="35" y="7"/>
                    </a:moveTo>
                    <a:cubicBezTo>
                      <a:pt x="32" y="15"/>
                      <a:pt x="27" y="22"/>
                      <a:pt x="27" y="30"/>
                    </a:cubicBezTo>
                    <a:cubicBezTo>
                      <a:pt x="27" y="57"/>
                      <a:pt x="21" y="88"/>
                      <a:pt x="35" y="112"/>
                    </a:cubicBezTo>
                    <a:cubicBezTo>
                      <a:pt x="44" y="127"/>
                      <a:pt x="109" y="88"/>
                      <a:pt x="117" y="82"/>
                    </a:cubicBezTo>
                    <a:cubicBezTo>
                      <a:pt x="167" y="93"/>
                      <a:pt x="219" y="88"/>
                      <a:pt x="267" y="105"/>
                    </a:cubicBezTo>
                    <a:cubicBezTo>
                      <a:pt x="328" y="92"/>
                      <a:pt x="395" y="111"/>
                      <a:pt x="447" y="75"/>
                    </a:cubicBezTo>
                    <a:cubicBezTo>
                      <a:pt x="468" y="43"/>
                      <a:pt x="463" y="36"/>
                      <a:pt x="432" y="15"/>
                    </a:cubicBezTo>
                    <a:cubicBezTo>
                      <a:pt x="415" y="17"/>
                      <a:pt x="396" y="14"/>
                      <a:pt x="380" y="22"/>
                    </a:cubicBezTo>
                    <a:cubicBezTo>
                      <a:pt x="373" y="26"/>
                      <a:pt x="378" y="39"/>
                      <a:pt x="372" y="45"/>
                    </a:cubicBezTo>
                    <a:cubicBezTo>
                      <a:pt x="367" y="50"/>
                      <a:pt x="357" y="50"/>
                      <a:pt x="350" y="52"/>
                    </a:cubicBezTo>
                    <a:cubicBezTo>
                      <a:pt x="290" y="50"/>
                      <a:pt x="230" y="51"/>
                      <a:pt x="170" y="45"/>
                    </a:cubicBezTo>
                    <a:cubicBezTo>
                      <a:pt x="145" y="42"/>
                      <a:pt x="128" y="8"/>
                      <a:pt x="102" y="0"/>
                    </a:cubicBezTo>
                    <a:cubicBezTo>
                      <a:pt x="82" y="2"/>
                      <a:pt x="61" y="0"/>
                      <a:pt x="42" y="7"/>
                    </a:cubicBezTo>
                    <a:cubicBezTo>
                      <a:pt x="30" y="11"/>
                      <a:pt x="0" y="61"/>
                      <a:pt x="35" y="7"/>
                    </a:cubicBezTo>
                    <a:close/>
                  </a:path>
                </a:pathLst>
              </a:custGeom>
              <a:solidFill>
                <a:srgbClr val="FFFFFF"/>
              </a:solidFill>
              <a:ln w="9525">
                <a:noFill/>
                <a:round/>
                <a:headEnd/>
                <a:tailEnd/>
              </a:ln>
            </p:spPr>
            <p:txBody>
              <a:bodyPr/>
              <a:lstStyle/>
              <a:p>
                <a:endParaRPr lang="en-US"/>
              </a:p>
            </p:txBody>
          </p:sp>
          <p:sp>
            <p:nvSpPr>
              <p:cNvPr id="166927" name="Freeform 15"/>
              <p:cNvSpPr>
                <a:spLocks/>
              </p:cNvSpPr>
              <p:nvPr/>
            </p:nvSpPr>
            <p:spPr bwMode="auto">
              <a:xfrm flipV="1">
                <a:off x="2749" y="4697"/>
                <a:ext cx="468" cy="127"/>
              </a:xfrm>
              <a:custGeom>
                <a:avLst/>
                <a:gdLst/>
                <a:ahLst/>
                <a:cxnLst>
                  <a:cxn ang="0">
                    <a:pos x="35" y="7"/>
                  </a:cxn>
                  <a:cxn ang="0">
                    <a:pos x="27" y="30"/>
                  </a:cxn>
                  <a:cxn ang="0">
                    <a:pos x="35" y="112"/>
                  </a:cxn>
                  <a:cxn ang="0">
                    <a:pos x="117" y="82"/>
                  </a:cxn>
                  <a:cxn ang="0">
                    <a:pos x="267" y="105"/>
                  </a:cxn>
                  <a:cxn ang="0">
                    <a:pos x="447" y="75"/>
                  </a:cxn>
                  <a:cxn ang="0">
                    <a:pos x="432" y="15"/>
                  </a:cxn>
                  <a:cxn ang="0">
                    <a:pos x="380" y="22"/>
                  </a:cxn>
                  <a:cxn ang="0">
                    <a:pos x="372" y="45"/>
                  </a:cxn>
                  <a:cxn ang="0">
                    <a:pos x="350" y="52"/>
                  </a:cxn>
                  <a:cxn ang="0">
                    <a:pos x="170" y="45"/>
                  </a:cxn>
                  <a:cxn ang="0">
                    <a:pos x="102" y="0"/>
                  </a:cxn>
                  <a:cxn ang="0">
                    <a:pos x="42" y="7"/>
                  </a:cxn>
                  <a:cxn ang="0">
                    <a:pos x="35" y="7"/>
                  </a:cxn>
                </a:cxnLst>
                <a:rect l="0" t="0" r="r" b="b"/>
                <a:pathLst>
                  <a:path w="468" h="127">
                    <a:moveTo>
                      <a:pt x="35" y="7"/>
                    </a:moveTo>
                    <a:cubicBezTo>
                      <a:pt x="32" y="15"/>
                      <a:pt x="27" y="22"/>
                      <a:pt x="27" y="30"/>
                    </a:cubicBezTo>
                    <a:cubicBezTo>
                      <a:pt x="27" y="57"/>
                      <a:pt x="21" y="88"/>
                      <a:pt x="35" y="112"/>
                    </a:cubicBezTo>
                    <a:cubicBezTo>
                      <a:pt x="44" y="127"/>
                      <a:pt x="109" y="88"/>
                      <a:pt x="117" y="82"/>
                    </a:cubicBezTo>
                    <a:cubicBezTo>
                      <a:pt x="167" y="93"/>
                      <a:pt x="219" y="88"/>
                      <a:pt x="267" y="105"/>
                    </a:cubicBezTo>
                    <a:cubicBezTo>
                      <a:pt x="328" y="92"/>
                      <a:pt x="395" y="111"/>
                      <a:pt x="447" y="75"/>
                    </a:cubicBezTo>
                    <a:cubicBezTo>
                      <a:pt x="468" y="43"/>
                      <a:pt x="463" y="36"/>
                      <a:pt x="432" y="15"/>
                    </a:cubicBezTo>
                    <a:cubicBezTo>
                      <a:pt x="415" y="17"/>
                      <a:pt x="396" y="14"/>
                      <a:pt x="380" y="22"/>
                    </a:cubicBezTo>
                    <a:cubicBezTo>
                      <a:pt x="373" y="26"/>
                      <a:pt x="378" y="39"/>
                      <a:pt x="372" y="45"/>
                    </a:cubicBezTo>
                    <a:cubicBezTo>
                      <a:pt x="367" y="50"/>
                      <a:pt x="357" y="50"/>
                      <a:pt x="350" y="52"/>
                    </a:cubicBezTo>
                    <a:cubicBezTo>
                      <a:pt x="290" y="50"/>
                      <a:pt x="230" y="51"/>
                      <a:pt x="170" y="45"/>
                    </a:cubicBezTo>
                    <a:cubicBezTo>
                      <a:pt x="145" y="42"/>
                      <a:pt x="128" y="8"/>
                      <a:pt x="102" y="0"/>
                    </a:cubicBezTo>
                    <a:cubicBezTo>
                      <a:pt x="82" y="2"/>
                      <a:pt x="61" y="0"/>
                      <a:pt x="42" y="7"/>
                    </a:cubicBezTo>
                    <a:cubicBezTo>
                      <a:pt x="30" y="11"/>
                      <a:pt x="0" y="61"/>
                      <a:pt x="35" y="7"/>
                    </a:cubicBezTo>
                    <a:close/>
                  </a:path>
                </a:pathLst>
              </a:custGeom>
              <a:solidFill>
                <a:srgbClr val="FFFFFF"/>
              </a:solidFill>
              <a:ln w="9525">
                <a:noFill/>
                <a:round/>
                <a:headEnd/>
                <a:tailEnd/>
              </a:ln>
            </p:spPr>
            <p:txBody>
              <a:bodyPr/>
              <a:lstStyle/>
              <a:p>
                <a:endParaRPr lang="en-US"/>
              </a:p>
            </p:txBody>
          </p:sp>
        </p:grpSp>
      </p:grpSp>
      <p:sp>
        <p:nvSpPr>
          <p:cNvPr id="166940" name="Line 28"/>
          <p:cNvSpPr>
            <a:spLocks noChangeShapeType="1"/>
          </p:cNvSpPr>
          <p:nvPr/>
        </p:nvSpPr>
        <p:spPr bwMode="auto">
          <a:xfrm flipV="1">
            <a:off x="2195513" y="1557338"/>
            <a:ext cx="0" cy="1512887"/>
          </a:xfrm>
          <a:prstGeom prst="line">
            <a:avLst/>
          </a:prstGeom>
          <a:noFill/>
          <a:ln w="25400">
            <a:solidFill>
              <a:schemeClr val="tx1"/>
            </a:solidFill>
            <a:round/>
            <a:headEnd/>
            <a:tailEnd type="triangle" w="med" len="med"/>
          </a:ln>
          <a:effectLst/>
        </p:spPr>
        <p:txBody>
          <a:bodyPr/>
          <a:lstStyle/>
          <a:p>
            <a:endParaRPr lang="en-US"/>
          </a:p>
        </p:txBody>
      </p:sp>
      <p:sp>
        <p:nvSpPr>
          <p:cNvPr id="166942" name="Line 30"/>
          <p:cNvSpPr>
            <a:spLocks noChangeShapeType="1"/>
          </p:cNvSpPr>
          <p:nvPr/>
        </p:nvSpPr>
        <p:spPr bwMode="auto">
          <a:xfrm flipV="1">
            <a:off x="2195513" y="3284538"/>
            <a:ext cx="0" cy="1728787"/>
          </a:xfrm>
          <a:prstGeom prst="line">
            <a:avLst/>
          </a:prstGeom>
          <a:noFill/>
          <a:ln w="25400">
            <a:solidFill>
              <a:schemeClr val="tx1"/>
            </a:solidFill>
            <a:round/>
            <a:headEnd/>
            <a:tailEnd type="triangle" w="med" len="med"/>
          </a:ln>
          <a:effectLst/>
        </p:spPr>
        <p:txBody>
          <a:bodyPr/>
          <a:lstStyle/>
          <a:p>
            <a:endParaRPr lang="en-US"/>
          </a:p>
        </p:txBody>
      </p:sp>
      <p:sp>
        <p:nvSpPr>
          <p:cNvPr id="166946" name="Line 34"/>
          <p:cNvSpPr>
            <a:spLocks noChangeShapeType="1"/>
          </p:cNvSpPr>
          <p:nvPr/>
        </p:nvSpPr>
        <p:spPr bwMode="auto">
          <a:xfrm flipV="1">
            <a:off x="2195513" y="5156200"/>
            <a:ext cx="0" cy="1728788"/>
          </a:xfrm>
          <a:prstGeom prst="line">
            <a:avLst/>
          </a:prstGeom>
          <a:noFill/>
          <a:ln w="25400">
            <a:solidFill>
              <a:schemeClr val="tx1"/>
            </a:solidFill>
            <a:round/>
            <a:headEnd/>
            <a:tailEnd type="triangle" w="med" len="med"/>
          </a:ln>
          <a:effectLst/>
        </p:spPr>
        <p:txBody>
          <a:bodyPr/>
          <a:lstStyle/>
          <a:p>
            <a:endParaRPr lang="en-US"/>
          </a:p>
        </p:txBody>
      </p:sp>
      <p:sp>
        <p:nvSpPr>
          <p:cNvPr id="166941" name="Line 29"/>
          <p:cNvSpPr>
            <a:spLocks noChangeShapeType="1"/>
          </p:cNvSpPr>
          <p:nvPr/>
        </p:nvSpPr>
        <p:spPr bwMode="auto">
          <a:xfrm>
            <a:off x="2195513" y="2347913"/>
            <a:ext cx="4968875" cy="0"/>
          </a:xfrm>
          <a:prstGeom prst="line">
            <a:avLst/>
          </a:prstGeom>
          <a:noFill/>
          <a:ln w="25400">
            <a:solidFill>
              <a:schemeClr val="tx1"/>
            </a:solidFill>
            <a:round/>
            <a:headEnd/>
            <a:tailEnd type="triangle" w="med" len="med"/>
          </a:ln>
          <a:effectLst/>
        </p:spPr>
        <p:txBody>
          <a:bodyPr/>
          <a:lstStyle/>
          <a:p>
            <a:endParaRPr lang="en-US"/>
          </a:p>
        </p:txBody>
      </p:sp>
      <p:sp>
        <p:nvSpPr>
          <p:cNvPr id="166943" name="Line 31"/>
          <p:cNvSpPr>
            <a:spLocks noChangeShapeType="1"/>
          </p:cNvSpPr>
          <p:nvPr/>
        </p:nvSpPr>
        <p:spPr bwMode="auto">
          <a:xfrm>
            <a:off x="2195513" y="4148138"/>
            <a:ext cx="4968875" cy="0"/>
          </a:xfrm>
          <a:prstGeom prst="line">
            <a:avLst/>
          </a:prstGeom>
          <a:noFill/>
          <a:ln w="25400">
            <a:solidFill>
              <a:schemeClr val="tx1"/>
            </a:solidFill>
            <a:round/>
            <a:headEnd/>
            <a:tailEnd type="triangle" w="med" len="med"/>
          </a:ln>
          <a:effectLst/>
        </p:spPr>
        <p:txBody>
          <a:bodyPr/>
          <a:lstStyle/>
          <a:p>
            <a:endParaRPr lang="en-US"/>
          </a:p>
        </p:txBody>
      </p:sp>
      <p:sp>
        <p:nvSpPr>
          <p:cNvPr id="166947" name="Line 35"/>
          <p:cNvSpPr>
            <a:spLocks noChangeShapeType="1"/>
          </p:cNvSpPr>
          <p:nvPr/>
        </p:nvSpPr>
        <p:spPr bwMode="auto">
          <a:xfrm>
            <a:off x="2195513" y="6019800"/>
            <a:ext cx="4968875" cy="0"/>
          </a:xfrm>
          <a:prstGeom prst="line">
            <a:avLst/>
          </a:prstGeom>
          <a:noFill/>
          <a:ln w="254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endParaRPr lang="en-US"/>
          </a:p>
        </p:txBody>
      </p:sp>
      <p:sp>
        <p:nvSpPr>
          <p:cNvPr id="186371" name="Rectangle 3"/>
          <p:cNvSpPr>
            <a:spLocks noGrp="1" noChangeArrowheads="1"/>
          </p:cNvSpPr>
          <p:nvPr>
            <p:ph type="body" idx="1"/>
          </p:nvPr>
        </p:nvSpPr>
        <p:spPr/>
        <p:txBody>
          <a:bodyPr/>
          <a:lstStyle/>
          <a:p>
            <a:endParaRPr lang="en-US"/>
          </a:p>
        </p:txBody>
      </p:sp>
      <p:sp>
        <p:nvSpPr>
          <p:cNvPr id="186372" name="Rectangle 4"/>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a:effectLst/>
        </p:spPr>
        <p:txBody>
          <a:bodyPr wrap="none" anchor="ctr"/>
          <a:lstStyle/>
          <a:p>
            <a:endParaRPr lang="en-US"/>
          </a:p>
        </p:txBody>
      </p:sp>
      <p:grpSp>
        <p:nvGrpSpPr>
          <p:cNvPr id="186373" name="Group 5"/>
          <p:cNvGrpSpPr>
            <a:grpSpLocks/>
          </p:cNvGrpSpPr>
          <p:nvPr/>
        </p:nvGrpSpPr>
        <p:grpSpPr bwMode="auto">
          <a:xfrm>
            <a:off x="2051050" y="-819150"/>
            <a:ext cx="5400675" cy="2446338"/>
            <a:chOff x="2593" y="4301"/>
            <a:chExt cx="4866" cy="2203"/>
          </a:xfrm>
        </p:grpSpPr>
        <p:grpSp>
          <p:nvGrpSpPr>
            <p:cNvPr id="186374" name="Group 6"/>
            <p:cNvGrpSpPr>
              <a:grpSpLocks/>
            </p:cNvGrpSpPr>
            <p:nvPr/>
          </p:nvGrpSpPr>
          <p:grpSpPr bwMode="auto">
            <a:xfrm>
              <a:off x="2661" y="4301"/>
              <a:ext cx="4773" cy="525"/>
              <a:chOff x="2661" y="4301"/>
              <a:chExt cx="4773" cy="525"/>
            </a:xfrm>
          </p:grpSpPr>
          <p:sp>
            <p:nvSpPr>
              <p:cNvPr id="186375" name="Text Box 7"/>
              <p:cNvSpPr txBox="1">
                <a:spLocks noChangeAspect="1" noChangeArrowheads="1"/>
              </p:cNvSpPr>
              <p:nvPr/>
            </p:nvSpPr>
            <p:spPr bwMode="auto">
              <a:xfrm>
                <a:off x="2661" y="4307"/>
                <a:ext cx="663" cy="442"/>
              </a:xfrm>
              <a:prstGeom prst="rect">
                <a:avLst/>
              </a:prstGeom>
              <a:noFill/>
              <a:ln w="9525">
                <a:noFill/>
                <a:miter lim="800000"/>
                <a:headEnd/>
                <a:tailEnd/>
              </a:ln>
            </p:spPr>
            <p:txBody>
              <a:bodyPr/>
              <a:lstStyle/>
              <a:p>
                <a:r>
                  <a:rPr lang="en-GB" altLang="zh-CN" sz="1100">
                    <a:ea typeface="SimSun" pitchFamily="2" charset="-122"/>
                  </a:rPr>
                  <a:t>1</a:t>
                </a:r>
                <a:endParaRPr lang="en-GB"/>
              </a:p>
            </p:txBody>
          </p:sp>
          <p:sp>
            <p:nvSpPr>
              <p:cNvPr id="186376" name="Text Box 8"/>
              <p:cNvSpPr txBox="1">
                <a:spLocks noChangeAspect="1" noChangeArrowheads="1"/>
              </p:cNvSpPr>
              <p:nvPr/>
            </p:nvSpPr>
            <p:spPr bwMode="auto">
              <a:xfrm>
                <a:off x="3321" y="4307"/>
                <a:ext cx="663" cy="442"/>
              </a:xfrm>
              <a:prstGeom prst="rect">
                <a:avLst/>
              </a:prstGeom>
              <a:noFill/>
              <a:ln w="9525">
                <a:noFill/>
                <a:miter lim="800000"/>
                <a:headEnd/>
                <a:tailEnd/>
              </a:ln>
            </p:spPr>
            <p:txBody>
              <a:bodyPr/>
              <a:lstStyle/>
              <a:p>
                <a:r>
                  <a:rPr lang="en-GB" altLang="zh-CN" sz="1100">
                    <a:ea typeface="SimSun" pitchFamily="2" charset="-122"/>
                  </a:rPr>
                  <a:t>2</a:t>
                </a:r>
                <a:endParaRPr lang="en-GB"/>
              </a:p>
            </p:txBody>
          </p:sp>
          <p:sp>
            <p:nvSpPr>
              <p:cNvPr id="186377" name="Text Box 9"/>
              <p:cNvSpPr txBox="1">
                <a:spLocks noChangeAspect="1" noChangeArrowheads="1"/>
              </p:cNvSpPr>
              <p:nvPr/>
            </p:nvSpPr>
            <p:spPr bwMode="auto">
              <a:xfrm>
                <a:off x="4686" y="4314"/>
                <a:ext cx="768" cy="512"/>
              </a:xfrm>
              <a:prstGeom prst="rect">
                <a:avLst/>
              </a:prstGeom>
              <a:noFill/>
              <a:ln w="9525">
                <a:noFill/>
                <a:miter lim="800000"/>
                <a:headEnd/>
                <a:tailEnd/>
              </a:ln>
            </p:spPr>
            <p:txBody>
              <a:bodyPr/>
              <a:lstStyle/>
              <a:p>
                <a:r>
                  <a:rPr lang="en-GB" altLang="zh-CN" sz="1100">
                    <a:ea typeface="SimSun" pitchFamily="2" charset="-122"/>
                  </a:rPr>
                  <a:t>3</a:t>
                </a:r>
                <a:endParaRPr lang="en-GB"/>
              </a:p>
            </p:txBody>
          </p:sp>
          <p:sp>
            <p:nvSpPr>
              <p:cNvPr id="186378" name="Text Box 10"/>
              <p:cNvSpPr txBox="1">
                <a:spLocks noChangeAspect="1" noChangeArrowheads="1"/>
              </p:cNvSpPr>
              <p:nvPr/>
            </p:nvSpPr>
            <p:spPr bwMode="auto">
              <a:xfrm>
                <a:off x="5991" y="4314"/>
                <a:ext cx="708" cy="472"/>
              </a:xfrm>
              <a:prstGeom prst="rect">
                <a:avLst/>
              </a:prstGeom>
              <a:noFill/>
              <a:ln w="9525">
                <a:noFill/>
                <a:miter lim="800000"/>
                <a:headEnd/>
                <a:tailEnd/>
              </a:ln>
            </p:spPr>
            <p:txBody>
              <a:bodyPr/>
              <a:lstStyle/>
              <a:p>
                <a:r>
                  <a:rPr lang="en-GB" altLang="zh-CN" sz="1100">
                    <a:ea typeface="SimSun" pitchFamily="2" charset="-122"/>
                  </a:rPr>
                  <a:t>4</a:t>
                </a:r>
                <a:endParaRPr lang="en-GB"/>
              </a:p>
            </p:txBody>
          </p:sp>
          <p:sp>
            <p:nvSpPr>
              <p:cNvPr id="186379" name="Text Box 11"/>
              <p:cNvSpPr txBox="1">
                <a:spLocks noChangeAspect="1" noChangeArrowheads="1"/>
              </p:cNvSpPr>
              <p:nvPr/>
            </p:nvSpPr>
            <p:spPr bwMode="auto">
              <a:xfrm>
                <a:off x="6666" y="4301"/>
                <a:ext cx="768" cy="512"/>
              </a:xfrm>
              <a:prstGeom prst="rect">
                <a:avLst/>
              </a:prstGeom>
              <a:noFill/>
              <a:ln w="9525">
                <a:noFill/>
                <a:miter lim="800000"/>
                <a:headEnd/>
                <a:tailEnd/>
              </a:ln>
            </p:spPr>
            <p:txBody>
              <a:bodyPr/>
              <a:lstStyle/>
              <a:p>
                <a:r>
                  <a:rPr lang="en-GB" altLang="zh-CN" sz="1100">
                    <a:ea typeface="SimSun" pitchFamily="2" charset="-122"/>
                  </a:rPr>
                  <a:t>5</a:t>
                </a:r>
                <a:endParaRPr lang="en-GB"/>
              </a:p>
            </p:txBody>
          </p:sp>
        </p:grpSp>
        <p:grpSp>
          <p:nvGrpSpPr>
            <p:cNvPr id="186380" name="Group 12"/>
            <p:cNvGrpSpPr>
              <a:grpSpLocks/>
            </p:cNvGrpSpPr>
            <p:nvPr/>
          </p:nvGrpSpPr>
          <p:grpSpPr bwMode="auto">
            <a:xfrm rot="-5400000">
              <a:off x="4111" y="3157"/>
              <a:ext cx="1829" cy="4866"/>
              <a:chOff x="2161" y="3682"/>
              <a:chExt cx="1829" cy="4866"/>
            </a:xfrm>
          </p:grpSpPr>
          <p:pic>
            <p:nvPicPr>
              <p:cNvPr id="186381" name="Picture 13" descr="EMI"/>
              <p:cNvPicPr>
                <a:picLocks noChangeAspect="1" noChangeArrowheads="1"/>
              </p:cNvPicPr>
              <p:nvPr/>
            </p:nvPicPr>
            <p:blipFill>
              <a:blip r:embed="rId4" cstate="print"/>
              <a:srcRect/>
              <a:stretch>
                <a:fillRect/>
              </a:stretch>
            </p:blipFill>
            <p:spPr bwMode="auto">
              <a:xfrm>
                <a:off x="2161" y="3682"/>
                <a:ext cx="1829" cy="4866"/>
              </a:xfrm>
              <a:prstGeom prst="rect">
                <a:avLst/>
              </a:prstGeom>
              <a:noFill/>
              <a:ln w="9525">
                <a:noFill/>
                <a:miter lim="800000"/>
                <a:headEnd/>
                <a:tailEnd/>
              </a:ln>
            </p:spPr>
          </p:pic>
          <p:sp>
            <p:nvSpPr>
              <p:cNvPr id="186382" name="Freeform 14"/>
              <p:cNvSpPr>
                <a:spLocks/>
              </p:cNvSpPr>
              <p:nvPr/>
            </p:nvSpPr>
            <p:spPr bwMode="auto">
              <a:xfrm>
                <a:off x="2778" y="7156"/>
                <a:ext cx="468" cy="127"/>
              </a:xfrm>
              <a:custGeom>
                <a:avLst/>
                <a:gdLst/>
                <a:ahLst/>
                <a:cxnLst>
                  <a:cxn ang="0">
                    <a:pos x="35" y="7"/>
                  </a:cxn>
                  <a:cxn ang="0">
                    <a:pos x="27" y="30"/>
                  </a:cxn>
                  <a:cxn ang="0">
                    <a:pos x="35" y="112"/>
                  </a:cxn>
                  <a:cxn ang="0">
                    <a:pos x="117" y="82"/>
                  </a:cxn>
                  <a:cxn ang="0">
                    <a:pos x="267" y="105"/>
                  </a:cxn>
                  <a:cxn ang="0">
                    <a:pos x="447" y="75"/>
                  </a:cxn>
                  <a:cxn ang="0">
                    <a:pos x="432" y="15"/>
                  </a:cxn>
                  <a:cxn ang="0">
                    <a:pos x="380" y="22"/>
                  </a:cxn>
                  <a:cxn ang="0">
                    <a:pos x="372" y="45"/>
                  </a:cxn>
                  <a:cxn ang="0">
                    <a:pos x="350" y="52"/>
                  </a:cxn>
                  <a:cxn ang="0">
                    <a:pos x="170" y="45"/>
                  </a:cxn>
                  <a:cxn ang="0">
                    <a:pos x="102" y="0"/>
                  </a:cxn>
                  <a:cxn ang="0">
                    <a:pos x="42" y="7"/>
                  </a:cxn>
                  <a:cxn ang="0">
                    <a:pos x="35" y="7"/>
                  </a:cxn>
                </a:cxnLst>
                <a:rect l="0" t="0" r="r" b="b"/>
                <a:pathLst>
                  <a:path w="468" h="127">
                    <a:moveTo>
                      <a:pt x="35" y="7"/>
                    </a:moveTo>
                    <a:cubicBezTo>
                      <a:pt x="32" y="15"/>
                      <a:pt x="27" y="22"/>
                      <a:pt x="27" y="30"/>
                    </a:cubicBezTo>
                    <a:cubicBezTo>
                      <a:pt x="27" y="57"/>
                      <a:pt x="21" y="88"/>
                      <a:pt x="35" y="112"/>
                    </a:cubicBezTo>
                    <a:cubicBezTo>
                      <a:pt x="44" y="127"/>
                      <a:pt x="109" y="88"/>
                      <a:pt x="117" y="82"/>
                    </a:cubicBezTo>
                    <a:cubicBezTo>
                      <a:pt x="167" y="93"/>
                      <a:pt x="219" y="88"/>
                      <a:pt x="267" y="105"/>
                    </a:cubicBezTo>
                    <a:cubicBezTo>
                      <a:pt x="328" y="92"/>
                      <a:pt x="395" y="111"/>
                      <a:pt x="447" y="75"/>
                    </a:cubicBezTo>
                    <a:cubicBezTo>
                      <a:pt x="468" y="43"/>
                      <a:pt x="463" y="36"/>
                      <a:pt x="432" y="15"/>
                    </a:cubicBezTo>
                    <a:cubicBezTo>
                      <a:pt x="415" y="17"/>
                      <a:pt x="396" y="14"/>
                      <a:pt x="380" y="22"/>
                    </a:cubicBezTo>
                    <a:cubicBezTo>
                      <a:pt x="373" y="26"/>
                      <a:pt x="378" y="39"/>
                      <a:pt x="372" y="45"/>
                    </a:cubicBezTo>
                    <a:cubicBezTo>
                      <a:pt x="367" y="50"/>
                      <a:pt x="357" y="50"/>
                      <a:pt x="350" y="52"/>
                    </a:cubicBezTo>
                    <a:cubicBezTo>
                      <a:pt x="290" y="50"/>
                      <a:pt x="230" y="51"/>
                      <a:pt x="170" y="45"/>
                    </a:cubicBezTo>
                    <a:cubicBezTo>
                      <a:pt x="145" y="42"/>
                      <a:pt x="128" y="8"/>
                      <a:pt x="102" y="0"/>
                    </a:cubicBezTo>
                    <a:cubicBezTo>
                      <a:pt x="82" y="2"/>
                      <a:pt x="61" y="0"/>
                      <a:pt x="42" y="7"/>
                    </a:cubicBezTo>
                    <a:cubicBezTo>
                      <a:pt x="30" y="11"/>
                      <a:pt x="0" y="61"/>
                      <a:pt x="35" y="7"/>
                    </a:cubicBezTo>
                    <a:close/>
                  </a:path>
                </a:pathLst>
              </a:custGeom>
              <a:solidFill>
                <a:srgbClr val="FFFFFF"/>
              </a:solidFill>
              <a:ln w="9525">
                <a:noFill/>
                <a:round/>
                <a:headEnd/>
                <a:tailEnd/>
              </a:ln>
            </p:spPr>
            <p:txBody>
              <a:bodyPr/>
              <a:lstStyle/>
              <a:p>
                <a:endParaRPr lang="en-US"/>
              </a:p>
            </p:txBody>
          </p:sp>
          <p:sp>
            <p:nvSpPr>
              <p:cNvPr id="186383" name="Freeform 15"/>
              <p:cNvSpPr>
                <a:spLocks/>
              </p:cNvSpPr>
              <p:nvPr/>
            </p:nvSpPr>
            <p:spPr bwMode="auto">
              <a:xfrm flipV="1">
                <a:off x="2749" y="4697"/>
                <a:ext cx="468" cy="127"/>
              </a:xfrm>
              <a:custGeom>
                <a:avLst/>
                <a:gdLst/>
                <a:ahLst/>
                <a:cxnLst>
                  <a:cxn ang="0">
                    <a:pos x="35" y="7"/>
                  </a:cxn>
                  <a:cxn ang="0">
                    <a:pos x="27" y="30"/>
                  </a:cxn>
                  <a:cxn ang="0">
                    <a:pos x="35" y="112"/>
                  </a:cxn>
                  <a:cxn ang="0">
                    <a:pos x="117" y="82"/>
                  </a:cxn>
                  <a:cxn ang="0">
                    <a:pos x="267" y="105"/>
                  </a:cxn>
                  <a:cxn ang="0">
                    <a:pos x="447" y="75"/>
                  </a:cxn>
                  <a:cxn ang="0">
                    <a:pos x="432" y="15"/>
                  </a:cxn>
                  <a:cxn ang="0">
                    <a:pos x="380" y="22"/>
                  </a:cxn>
                  <a:cxn ang="0">
                    <a:pos x="372" y="45"/>
                  </a:cxn>
                  <a:cxn ang="0">
                    <a:pos x="350" y="52"/>
                  </a:cxn>
                  <a:cxn ang="0">
                    <a:pos x="170" y="45"/>
                  </a:cxn>
                  <a:cxn ang="0">
                    <a:pos x="102" y="0"/>
                  </a:cxn>
                  <a:cxn ang="0">
                    <a:pos x="42" y="7"/>
                  </a:cxn>
                  <a:cxn ang="0">
                    <a:pos x="35" y="7"/>
                  </a:cxn>
                </a:cxnLst>
                <a:rect l="0" t="0" r="r" b="b"/>
                <a:pathLst>
                  <a:path w="468" h="127">
                    <a:moveTo>
                      <a:pt x="35" y="7"/>
                    </a:moveTo>
                    <a:cubicBezTo>
                      <a:pt x="32" y="15"/>
                      <a:pt x="27" y="22"/>
                      <a:pt x="27" y="30"/>
                    </a:cubicBezTo>
                    <a:cubicBezTo>
                      <a:pt x="27" y="57"/>
                      <a:pt x="21" y="88"/>
                      <a:pt x="35" y="112"/>
                    </a:cubicBezTo>
                    <a:cubicBezTo>
                      <a:pt x="44" y="127"/>
                      <a:pt x="109" y="88"/>
                      <a:pt x="117" y="82"/>
                    </a:cubicBezTo>
                    <a:cubicBezTo>
                      <a:pt x="167" y="93"/>
                      <a:pt x="219" y="88"/>
                      <a:pt x="267" y="105"/>
                    </a:cubicBezTo>
                    <a:cubicBezTo>
                      <a:pt x="328" y="92"/>
                      <a:pt x="395" y="111"/>
                      <a:pt x="447" y="75"/>
                    </a:cubicBezTo>
                    <a:cubicBezTo>
                      <a:pt x="468" y="43"/>
                      <a:pt x="463" y="36"/>
                      <a:pt x="432" y="15"/>
                    </a:cubicBezTo>
                    <a:cubicBezTo>
                      <a:pt x="415" y="17"/>
                      <a:pt x="396" y="14"/>
                      <a:pt x="380" y="22"/>
                    </a:cubicBezTo>
                    <a:cubicBezTo>
                      <a:pt x="373" y="26"/>
                      <a:pt x="378" y="39"/>
                      <a:pt x="372" y="45"/>
                    </a:cubicBezTo>
                    <a:cubicBezTo>
                      <a:pt x="367" y="50"/>
                      <a:pt x="357" y="50"/>
                      <a:pt x="350" y="52"/>
                    </a:cubicBezTo>
                    <a:cubicBezTo>
                      <a:pt x="290" y="50"/>
                      <a:pt x="230" y="51"/>
                      <a:pt x="170" y="45"/>
                    </a:cubicBezTo>
                    <a:cubicBezTo>
                      <a:pt x="145" y="42"/>
                      <a:pt x="128" y="8"/>
                      <a:pt x="102" y="0"/>
                    </a:cubicBezTo>
                    <a:cubicBezTo>
                      <a:pt x="82" y="2"/>
                      <a:pt x="61" y="0"/>
                      <a:pt x="42" y="7"/>
                    </a:cubicBezTo>
                    <a:cubicBezTo>
                      <a:pt x="30" y="11"/>
                      <a:pt x="0" y="61"/>
                      <a:pt x="35" y="7"/>
                    </a:cubicBezTo>
                    <a:close/>
                  </a:path>
                </a:pathLst>
              </a:custGeom>
              <a:solidFill>
                <a:srgbClr val="FFFFFF"/>
              </a:solidFill>
              <a:ln w="9525">
                <a:noFill/>
                <a:round/>
                <a:headEnd/>
                <a:tailEnd/>
              </a:ln>
            </p:spPr>
            <p:txBody>
              <a:bodyPr/>
              <a:lstStyle/>
              <a:p>
                <a:endParaRPr lang="en-US"/>
              </a:p>
            </p:txBody>
          </p:sp>
        </p:grpSp>
      </p:grpSp>
      <p:sp>
        <p:nvSpPr>
          <p:cNvPr id="186393" name="Line 25"/>
          <p:cNvSpPr>
            <a:spLocks noChangeShapeType="1"/>
          </p:cNvSpPr>
          <p:nvPr/>
        </p:nvSpPr>
        <p:spPr bwMode="auto">
          <a:xfrm flipV="1">
            <a:off x="2195513" y="1557338"/>
            <a:ext cx="0" cy="1512887"/>
          </a:xfrm>
          <a:prstGeom prst="line">
            <a:avLst/>
          </a:prstGeom>
          <a:noFill/>
          <a:ln w="25400">
            <a:solidFill>
              <a:schemeClr val="tx1"/>
            </a:solidFill>
            <a:round/>
            <a:headEnd/>
            <a:tailEnd type="triangle" w="med" len="med"/>
          </a:ln>
          <a:effectLst/>
        </p:spPr>
        <p:txBody>
          <a:bodyPr/>
          <a:lstStyle/>
          <a:p>
            <a:endParaRPr lang="en-US"/>
          </a:p>
        </p:txBody>
      </p:sp>
      <p:sp>
        <p:nvSpPr>
          <p:cNvPr id="186394" name="Line 26"/>
          <p:cNvSpPr>
            <a:spLocks noChangeShapeType="1"/>
          </p:cNvSpPr>
          <p:nvPr/>
        </p:nvSpPr>
        <p:spPr bwMode="auto">
          <a:xfrm flipV="1">
            <a:off x="2195513" y="3284538"/>
            <a:ext cx="0" cy="1728787"/>
          </a:xfrm>
          <a:prstGeom prst="line">
            <a:avLst/>
          </a:prstGeom>
          <a:noFill/>
          <a:ln w="25400">
            <a:solidFill>
              <a:schemeClr val="tx1"/>
            </a:solidFill>
            <a:round/>
            <a:headEnd/>
            <a:tailEnd type="triangle" w="med" len="med"/>
          </a:ln>
          <a:effectLst/>
        </p:spPr>
        <p:txBody>
          <a:bodyPr/>
          <a:lstStyle/>
          <a:p>
            <a:endParaRPr lang="en-US"/>
          </a:p>
        </p:txBody>
      </p:sp>
      <p:sp>
        <p:nvSpPr>
          <p:cNvPr id="186397" name="Line 29"/>
          <p:cNvSpPr>
            <a:spLocks noChangeShapeType="1"/>
          </p:cNvSpPr>
          <p:nvPr/>
        </p:nvSpPr>
        <p:spPr bwMode="auto">
          <a:xfrm flipV="1">
            <a:off x="2195513" y="5156200"/>
            <a:ext cx="0" cy="1728788"/>
          </a:xfrm>
          <a:prstGeom prst="line">
            <a:avLst/>
          </a:prstGeom>
          <a:noFill/>
          <a:ln w="25400">
            <a:solidFill>
              <a:schemeClr val="tx1"/>
            </a:solidFill>
            <a:round/>
            <a:headEnd/>
            <a:tailEnd type="triangle" w="med" len="med"/>
          </a:ln>
          <a:effectLst/>
        </p:spPr>
        <p:txBody>
          <a:bodyPr/>
          <a:lstStyle/>
          <a:p>
            <a:endParaRPr lang="en-US"/>
          </a:p>
        </p:txBody>
      </p:sp>
      <p:sp>
        <p:nvSpPr>
          <p:cNvPr id="186398" name="Line 30"/>
          <p:cNvSpPr>
            <a:spLocks noChangeShapeType="1"/>
          </p:cNvSpPr>
          <p:nvPr/>
        </p:nvSpPr>
        <p:spPr bwMode="auto">
          <a:xfrm>
            <a:off x="2195513" y="2347913"/>
            <a:ext cx="4968875" cy="0"/>
          </a:xfrm>
          <a:prstGeom prst="line">
            <a:avLst/>
          </a:prstGeom>
          <a:noFill/>
          <a:ln w="25400">
            <a:solidFill>
              <a:schemeClr val="tx1"/>
            </a:solidFill>
            <a:round/>
            <a:headEnd/>
            <a:tailEnd type="triangle" w="med" len="med"/>
          </a:ln>
          <a:effectLst/>
        </p:spPr>
        <p:txBody>
          <a:bodyPr/>
          <a:lstStyle/>
          <a:p>
            <a:endParaRPr lang="en-US"/>
          </a:p>
        </p:txBody>
      </p:sp>
      <p:sp>
        <p:nvSpPr>
          <p:cNvPr id="186399" name="Line 31"/>
          <p:cNvSpPr>
            <a:spLocks noChangeShapeType="1"/>
          </p:cNvSpPr>
          <p:nvPr/>
        </p:nvSpPr>
        <p:spPr bwMode="auto">
          <a:xfrm>
            <a:off x="2195513" y="4148138"/>
            <a:ext cx="4968875" cy="0"/>
          </a:xfrm>
          <a:prstGeom prst="line">
            <a:avLst/>
          </a:prstGeom>
          <a:noFill/>
          <a:ln w="25400">
            <a:solidFill>
              <a:schemeClr val="tx1"/>
            </a:solidFill>
            <a:round/>
            <a:headEnd/>
            <a:tailEnd type="triangle" w="med" len="med"/>
          </a:ln>
          <a:effectLst/>
        </p:spPr>
        <p:txBody>
          <a:bodyPr/>
          <a:lstStyle/>
          <a:p>
            <a:endParaRPr lang="en-US"/>
          </a:p>
        </p:txBody>
      </p:sp>
      <p:sp>
        <p:nvSpPr>
          <p:cNvPr id="186400" name="Line 32"/>
          <p:cNvSpPr>
            <a:spLocks noChangeShapeType="1"/>
          </p:cNvSpPr>
          <p:nvPr/>
        </p:nvSpPr>
        <p:spPr bwMode="auto">
          <a:xfrm>
            <a:off x="2195513" y="6019800"/>
            <a:ext cx="4968875" cy="0"/>
          </a:xfrm>
          <a:prstGeom prst="line">
            <a:avLst/>
          </a:prstGeom>
          <a:noFill/>
          <a:ln w="254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r>
              <a:rPr lang="en-GB"/>
              <a:t>Example 8</a:t>
            </a:r>
          </a:p>
        </p:txBody>
      </p:sp>
      <p:sp>
        <p:nvSpPr>
          <p:cNvPr id="171011" name="Rectangle 3"/>
          <p:cNvSpPr>
            <a:spLocks noGrp="1" noChangeArrowheads="1"/>
          </p:cNvSpPr>
          <p:nvPr>
            <p:ph type="body" idx="1"/>
          </p:nvPr>
        </p:nvSpPr>
        <p:spPr>
          <a:xfrm>
            <a:off x="609600" y="1341438"/>
            <a:ext cx="7924800" cy="4419600"/>
          </a:xfrm>
        </p:spPr>
        <p:txBody>
          <a:bodyPr/>
          <a:lstStyle/>
          <a:p>
            <a:pPr marL="457200" indent="-457200">
              <a:lnSpc>
                <a:spcPct val="80000"/>
              </a:lnSpc>
            </a:pPr>
            <a:r>
              <a:rPr lang="en-US" sz="2800"/>
              <a:t>The magnetic field shown in the figure has a uniform magnitude of 25.0 mT and is directed into the paper. The initial diameter of the kink is 2.00 cm.</a:t>
            </a:r>
          </a:p>
          <a:p>
            <a:pPr marL="838200" lvl="1" indent="-381000">
              <a:lnSpc>
                <a:spcPct val="80000"/>
              </a:lnSpc>
              <a:buClr>
                <a:schemeClr val="tx1"/>
              </a:buClr>
              <a:buFont typeface="Wingdings" pitchFamily="2" charset="2"/>
              <a:buAutoNum type="alphaLcParenR"/>
            </a:pPr>
            <a:r>
              <a:rPr lang="en-US" sz="2400"/>
              <a:t>The wire is quickly pulled taut, such that the diameter of the kink becomes zero in 50.0 ms. Determine the average induced emf between endpoints A and B. Specify the polarity of the emf in your answer. </a:t>
            </a:r>
          </a:p>
        </p:txBody>
      </p:sp>
      <p:pic>
        <p:nvPicPr>
          <p:cNvPr id="171013" name="Picture 5" descr="L7"/>
          <p:cNvPicPr>
            <a:picLocks noChangeAspect="1" noChangeArrowheads="1"/>
          </p:cNvPicPr>
          <p:nvPr/>
        </p:nvPicPr>
        <p:blipFill>
          <a:blip r:embed="rId4" cstate="print"/>
          <a:srcRect l="4378" r="5173"/>
          <a:stretch>
            <a:fillRect/>
          </a:stretch>
        </p:blipFill>
        <p:spPr bwMode="auto">
          <a:xfrm>
            <a:off x="0" y="4365625"/>
            <a:ext cx="3889375" cy="2143125"/>
          </a:xfrm>
          <a:prstGeom prst="rect">
            <a:avLst/>
          </a:prstGeom>
          <a:noFill/>
          <a:ln w="9525">
            <a:noFill/>
            <a:miter lim="800000"/>
            <a:headEnd/>
            <a:tailEnd/>
          </a:ln>
        </p:spPr>
      </p:pic>
      <p:sp>
        <p:nvSpPr>
          <p:cNvPr id="171016" name="Rectangle 8"/>
          <p:cNvSpPr>
            <a:spLocks noChangeArrowheads="1"/>
          </p:cNvSpPr>
          <p:nvPr/>
        </p:nvSpPr>
        <p:spPr bwMode="auto">
          <a:xfrm>
            <a:off x="3851275" y="4005263"/>
            <a:ext cx="5689600" cy="2852737"/>
          </a:xfrm>
          <a:prstGeom prst="rect">
            <a:avLst/>
          </a:prstGeom>
          <a:solidFill>
            <a:schemeClr val="bg1"/>
          </a:solidFill>
          <a:ln w="9525">
            <a:solidFill>
              <a:schemeClr val="bg1"/>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81" name="Rectangle 77"/>
          <p:cNvSpPr>
            <a:spLocks noChangeArrowheads="1"/>
          </p:cNvSpPr>
          <p:nvPr/>
        </p:nvSpPr>
        <p:spPr bwMode="auto">
          <a:xfrm>
            <a:off x="3851275" y="4005263"/>
            <a:ext cx="5689600" cy="2852737"/>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75106" name="Rectangle 2"/>
          <p:cNvSpPr>
            <a:spLocks noGrp="1" noChangeArrowheads="1"/>
          </p:cNvSpPr>
          <p:nvPr>
            <p:ph type="title"/>
          </p:nvPr>
        </p:nvSpPr>
        <p:spPr/>
        <p:txBody>
          <a:bodyPr/>
          <a:lstStyle/>
          <a:p>
            <a:r>
              <a:rPr lang="en-GB"/>
              <a:t>Example 8</a:t>
            </a:r>
          </a:p>
        </p:txBody>
      </p:sp>
      <p:sp>
        <p:nvSpPr>
          <p:cNvPr id="175107" name="Rectangle 3"/>
          <p:cNvSpPr>
            <a:spLocks noGrp="1" noChangeArrowheads="1"/>
          </p:cNvSpPr>
          <p:nvPr>
            <p:ph type="body" idx="1"/>
          </p:nvPr>
        </p:nvSpPr>
        <p:spPr>
          <a:xfrm>
            <a:off x="609600" y="1341438"/>
            <a:ext cx="7924800" cy="4419600"/>
          </a:xfrm>
        </p:spPr>
        <p:txBody>
          <a:bodyPr/>
          <a:lstStyle/>
          <a:p>
            <a:pPr marL="457200" indent="-457200">
              <a:lnSpc>
                <a:spcPct val="80000"/>
              </a:lnSpc>
            </a:pPr>
            <a:r>
              <a:rPr lang="en-US" sz="2800"/>
              <a:t>The magnetic field shown in the figure has a uniform magnitude of 25.0 mT and is directed into the paper. The initial diameter of the kink is 2.00 cm.</a:t>
            </a:r>
          </a:p>
          <a:p>
            <a:pPr marL="838200" lvl="1" indent="-381000">
              <a:lnSpc>
                <a:spcPct val="80000"/>
              </a:lnSpc>
              <a:buClr>
                <a:schemeClr val="tx1"/>
              </a:buClr>
              <a:buFont typeface="Wingdings" pitchFamily="2" charset="2"/>
              <a:buAutoNum type="alphaLcParenR"/>
            </a:pPr>
            <a:r>
              <a:rPr lang="en-US" sz="2400"/>
              <a:t>The wire is quickly pulled taut, such that the diameter of the kink becomes zero in 50.0 ms. Determine the average induced emf between endpoints A and B. Specify the polarity of the emf in your answer. </a:t>
            </a:r>
          </a:p>
        </p:txBody>
      </p:sp>
      <p:pic>
        <p:nvPicPr>
          <p:cNvPr id="175108" name="Picture 4" descr="L7"/>
          <p:cNvPicPr>
            <a:picLocks noChangeAspect="1" noChangeArrowheads="1"/>
          </p:cNvPicPr>
          <p:nvPr/>
        </p:nvPicPr>
        <p:blipFill>
          <a:blip r:embed="rId4" cstate="print"/>
          <a:srcRect l="4378" r="5173"/>
          <a:stretch>
            <a:fillRect/>
          </a:stretch>
        </p:blipFill>
        <p:spPr bwMode="auto">
          <a:xfrm>
            <a:off x="0" y="4365625"/>
            <a:ext cx="3889375" cy="2143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Rectangle 3"/>
          <p:cNvSpPr>
            <a:spLocks noGrp="1" noChangeArrowheads="1"/>
          </p:cNvSpPr>
          <p:nvPr>
            <p:ph type="title"/>
          </p:nvPr>
        </p:nvSpPr>
        <p:spPr/>
        <p:txBody>
          <a:bodyPr/>
          <a:lstStyle/>
          <a:p>
            <a:r>
              <a:rPr lang="en-GB"/>
              <a:t>Example 8</a:t>
            </a:r>
          </a:p>
        </p:txBody>
      </p:sp>
      <p:sp>
        <p:nvSpPr>
          <p:cNvPr id="177156" name="Rectangle 4"/>
          <p:cNvSpPr>
            <a:spLocks noGrp="1" noChangeArrowheads="1"/>
          </p:cNvSpPr>
          <p:nvPr>
            <p:ph type="body" idx="1"/>
          </p:nvPr>
        </p:nvSpPr>
        <p:spPr>
          <a:xfrm>
            <a:off x="609600" y="1341438"/>
            <a:ext cx="7924800" cy="4419600"/>
          </a:xfrm>
        </p:spPr>
        <p:txBody>
          <a:bodyPr/>
          <a:lstStyle/>
          <a:p>
            <a:pPr marL="533400" indent="-533400">
              <a:lnSpc>
                <a:spcPct val="80000"/>
              </a:lnSpc>
            </a:pPr>
            <a:r>
              <a:rPr lang="en-US" sz="2800"/>
              <a:t>The magnetic field shown in the figure has a uniform magnitude of 25.0 mT and is directed into the paper. The initial diameter of the kink is 2.00 cm.</a:t>
            </a:r>
          </a:p>
          <a:p>
            <a:pPr marL="914400" lvl="1" indent="-457200">
              <a:lnSpc>
                <a:spcPct val="80000"/>
              </a:lnSpc>
              <a:buClr>
                <a:schemeClr val="tx1"/>
              </a:buClr>
              <a:buFont typeface="Wingdings" pitchFamily="2" charset="2"/>
              <a:buAutoNum type="alphaLcParenR" startAt="2"/>
            </a:pPr>
            <a:r>
              <a:rPr lang="en-US" sz="2400"/>
              <a:t>Suppose the kink is undisturbed, but the magnetic field increases to 100 mT in 4.00 </a:t>
            </a:r>
            <a:r>
              <a:rPr lang="en-US" sz="2400">
                <a:sym typeface="Symbol" pitchFamily="18" charset="2"/>
              </a:rPr>
              <a:t></a:t>
            </a:r>
            <a:r>
              <a:rPr lang="en-US" sz="2400"/>
              <a:t> 10</a:t>
            </a:r>
            <a:r>
              <a:rPr lang="en-US" sz="2400" baseline="30000"/>
              <a:t>-3</a:t>
            </a:r>
            <a:r>
              <a:rPr lang="en-US" sz="2400"/>
              <a:t> s. Determine the average induced emf between endpoints A and B, together with the polarity.</a:t>
            </a:r>
            <a:endParaRPr lang="en-GB" sz="2400"/>
          </a:p>
        </p:txBody>
      </p:sp>
      <p:pic>
        <p:nvPicPr>
          <p:cNvPr id="177157" name="Picture 5" descr="L7"/>
          <p:cNvPicPr>
            <a:picLocks noChangeAspect="1" noChangeArrowheads="1"/>
          </p:cNvPicPr>
          <p:nvPr/>
        </p:nvPicPr>
        <p:blipFill>
          <a:blip r:embed="rId4" cstate="print"/>
          <a:srcRect l="4378" r="5173"/>
          <a:stretch>
            <a:fillRect/>
          </a:stretch>
        </p:blipFill>
        <p:spPr bwMode="auto">
          <a:xfrm>
            <a:off x="0" y="4365625"/>
            <a:ext cx="3889375" cy="2143125"/>
          </a:xfrm>
          <a:prstGeom prst="rect">
            <a:avLst/>
          </a:prstGeom>
          <a:noFill/>
          <a:ln w="9525">
            <a:solidFill>
              <a:schemeClr val="tx1"/>
            </a:solidFill>
            <a:miter lim="800000"/>
            <a:headEnd/>
            <a:tailEnd/>
          </a:ln>
        </p:spPr>
      </p:pic>
      <p:sp>
        <p:nvSpPr>
          <p:cNvPr id="177210" name="Rectangle 58"/>
          <p:cNvSpPr>
            <a:spLocks noChangeArrowheads="1"/>
          </p:cNvSpPr>
          <p:nvPr/>
        </p:nvSpPr>
        <p:spPr bwMode="auto">
          <a:xfrm>
            <a:off x="3851275" y="4005263"/>
            <a:ext cx="5689600" cy="2852737"/>
          </a:xfrm>
          <a:prstGeom prst="rect">
            <a:avLst/>
          </a:prstGeom>
          <a:solidFill>
            <a:schemeClr val="bg1"/>
          </a:solidFill>
          <a:ln w="9525">
            <a:solidFill>
              <a:schemeClr val="bg1"/>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GB"/>
              <a:t>Example 8</a:t>
            </a:r>
          </a:p>
        </p:txBody>
      </p:sp>
      <p:sp>
        <p:nvSpPr>
          <p:cNvPr id="181251" name="Rectangle 3"/>
          <p:cNvSpPr>
            <a:spLocks noGrp="1" noChangeArrowheads="1"/>
          </p:cNvSpPr>
          <p:nvPr>
            <p:ph type="body" idx="1"/>
          </p:nvPr>
        </p:nvSpPr>
        <p:spPr>
          <a:xfrm>
            <a:off x="609600" y="1341438"/>
            <a:ext cx="7924800" cy="4419600"/>
          </a:xfrm>
        </p:spPr>
        <p:txBody>
          <a:bodyPr/>
          <a:lstStyle/>
          <a:p>
            <a:pPr marL="533400" indent="-533400">
              <a:lnSpc>
                <a:spcPct val="80000"/>
              </a:lnSpc>
            </a:pPr>
            <a:r>
              <a:rPr lang="en-US" sz="2800"/>
              <a:t>The magnetic field shown in the figure has a uniform magnitude of 25.0 mT and is directed into the paper. The initial diameter of the kink is 2.00 cm.</a:t>
            </a:r>
          </a:p>
          <a:p>
            <a:pPr marL="914400" lvl="1" indent="-457200">
              <a:lnSpc>
                <a:spcPct val="80000"/>
              </a:lnSpc>
              <a:buClr>
                <a:schemeClr val="tx1"/>
              </a:buClr>
              <a:buFont typeface="Wingdings" pitchFamily="2" charset="2"/>
              <a:buAutoNum type="alphaLcParenR" startAt="2"/>
            </a:pPr>
            <a:r>
              <a:rPr lang="en-US" sz="2400"/>
              <a:t>Suppose the kink is undisturbed, but the magnetic field increases to 100 mT in 4.00 </a:t>
            </a:r>
            <a:r>
              <a:rPr lang="en-US" sz="2400">
                <a:sym typeface="Symbol" pitchFamily="18" charset="2"/>
              </a:rPr>
              <a:t></a:t>
            </a:r>
            <a:r>
              <a:rPr lang="en-US" sz="2400"/>
              <a:t> 10</a:t>
            </a:r>
            <a:r>
              <a:rPr lang="en-US" sz="2400" baseline="30000"/>
              <a:t>-3</a:t>
            </a:r>
            <a:r>
              <a:rPr lang="en-US" sz="2400"/>
              <a:t> s. Determine the average induced emf between endpoints A and B, together with the polarity.</a:t>
            </a:r>
            <a:endParaRPr lang="en-GB" sz="2400"/>
          </a:p>
        </p:txBody>
      </p:sp>
      <p:pic>
        <p:nvPicPr>
          <p:cNvPr id="181252" name="Picture 4" descr="L7"/>
          <p:cNvPicPr>
            <a:picLocks noChangeAspect="1" noChangeArrowheads="1"/>
          </p:cNvPicPr>
          <p:nvPr/>
        </p:nvPicPr>
        <p:blipFill>
          <a:blip r:embed="rId4" cstate="print"/>
          <a:srcRect l="4378" r="5173"/>
          <a:stretch>
            <a:fillRect/>
          </a:stretch>
        </p:blipFill>
        <p:spPr bwMode="auto">
          <a:xfrm>
            <a:off x="0" y="4365625"/>
            <a:ext cx="3889375" cy="2143125"/>
          </a:xfrm>
          <a:prstGeom prst="rect">
            <a:avLst/>
          </a:prstGeom>
          <a:noFill/>
          <a:ln w="9525">
            <a:solidFill>
              <a:schemeClr val="tx1"/>
            </a:solidFill>
            <a:miter lim="800000"/>
            <a:headEnd/>
            <a:tailEnd/>
          </a:ln>
        </p:spPr>
      </p:pic>
      <p:sp>
        <p:nvSpPr>
          <p:cNvPr id="181256" name="Rectangle 8"/>
          <p:cNvSpPr>
            <a:spLocks noChangeArrowheads="1"/>
          </p:cNvSpPr>
          <p:nvPr/>
        </p:nvSpPr>
        <p:spPr bwMode="auto">
          <a:xfrm>
            <a:off x="3851275" y="4005263"/>
            <a:ext cx="5689600" cy="2852737"/>
          </a:xfrm>
          <a:prstGeom prst="rect">
            <a:avLst/>
          </a:prstGeom>
          <a:solidFill>
            <a:schemeClr val="bg1"/>
          </a:solidFill>
          <a:ln w="9525">
            <a:solidFill>
              <a:schemeClr val="bg1"/>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r>
              <a:rPr lang="en-GB"/>
              <a:t>Previous Lecture (19 Apr)</a:t>
            </a:r>
          </a:p>
        </p:txBody>
      </p:sp>
      <p:sp>
        <p:nvSpPr>
          <p:cNvPr id="183299" name="Rectangle 3"/>
          <p:cNvSpPr>
            <a:spLocks noGrp="1" noChangeArrowheads="1"/>
          </p:cNvSpPr>
          <p:nvPr>
            <p:ph type="body" idx="1"/>
          </p:nvPr>
        </p:nvSpPr>
        <p:spPr>
          <a:ln>
            <a:solidFill>
              <a:schemeClr val="tx1"/>
            </a:solidFill>
          </a:ln>
        </p:spPr>
        <p:txBody>
          <a:bodyPr/>
          <a:lstStyle/>
          <a:p>
            <a:pPr>
              <a:buFont typeface="Wingdings" pitchFamily="2" charset="2"/>
              <a:buNone/>
            </a:pPr>
            <a:r>
              <a:rPr lang="en-GB"/>
              <a:t>Laws of EMI:</a:t>
            </a:r>
          </a:p>
          <a:p>
            <a:r>
              <a:rPr lang="en-GB"/>
              <a:t>Faraday’s Law</a:t>
            </a:r>
          </a:p>
          <a:p>
            <a:endParaRPr lang="en-GB"/>
          </a:p>
          <a:p>
            <a:r>
              <a:rPr lang="en-GB"/>
              <a:t>Lenz’s Law (Conservation of Energy)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GB"/>
              <a:t>Lecture 4: EMI Applications </a:t>
            </a:r>
          </a:p>
        </p:txBody>
      </p:sp>
      <p:sp>
        <p:nvSpPr>
          <p:cNvPr id="132099" name="Rectangle 3"/>
          <p:cNvSpPr>
            <a:spLocks noGrp="1" noChangeArrowheads="1"/>
          </p:cNvSpPr>
          <p:nvPr>
            <p:ph type="body" idx="1"/>
          </p:nvPr>
        </p:nvSpPr>
        <p:spPr/>
        <p:txBody>
          <a:bodyPr/>
          <a:lstStyle/>
          <a:p>
            <a:pPr marL="609600" indent="-609600">
              <a:buFont typeface="Wingdings" pitchFamily="2" charset="2"/>
              <a:buAutoNum type="arabicPeriod"/>
            </a:pPr>
            <a:r>
              <a:rPr lang="en-GB"/>
              <a:t>Moving rod</a:t>
            </a:r>
          </a:p>
          <a:p>
            <a:pPr marL="609600" indent="-609600">
              <a:buFont typeface="Wingdings" pitchFamily="2" charset="2"/>
              <a:buAutoNum type="arabicPeriod"/>
            </a:pPr>
            <a:r>
              <a:rPr lang="en-GB"/>
              <a:t>Spinning disc</a:t>
            </a:r>
          </a:p>
          <a:p>
            <a:pPr marL="609600" indent="-609600">
              <a:buFont typeface="Wingdings" pitchFamily="2" charset="2"/>
              <a:buAutoNum type="arabicPeriod"/>
            </a:pPr>
            <a:r>
              <a:rPr lang="en-GB"/>
              <a:t>Rotating Coil</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en-GB" sz="3800"/>
              <a:t>Case 1: Induced EMF in a moving conductor (motional EMF)</a:t>
            </a:r>
          </a:p>
        </p:txBody>
      </p:sp>
      <p:sp>
        <p:nvSpPr>
          <p:cNvPr id="190467" name="Rectangle 3"/>
          <p:cNvSpPr>
            <a:spLocks noGrp="1" noChangeArrowheads="1"/>
          </p:cNvSpPr>
          <p:nvPr>
            <p:ph type="body" idx="1"/>
          </p:nvPr>
        </p:nvSpPr>
        <p:spPr/>
        <p:txBody>
          <a:bodyPr/>
          <a:lstStyle/>
          <a:p>
            <a:r>
              <a:rPr lang="en-GB"/>
              <a:t>Magnitude</a:t>
            </a:r>
          </a:p>
          <a:p>
            <a:r>
              <a:rPr lang="en-GB"/>
              <a:t>Direction/Polarity</a:t>
            </a:r>
          </a:p>
        </p:txBody>
      </p:sp>
      <p:grpSp>
        <p:nvGrpSpPr>
          <p:cNvPr id="190493" name="Group 29"/>
          <p:cNvGrpSpPr>
            <a:grpSpLocks/>
          </p:cNvGrpSpPr>
          <p:nvPr/>
        </p:nvGrpSpPr>
        <p:grpSpPr bwMode="auto">
          <a:xfrm>
            <a:off x="676275" y="3725863"/>
            <a:ext cx="209550" cy="211137"/>
            <a:chOff x="884" y="2205"/>
            <a:chExt cx="182" cy="182"/>
          </a:xfrm>
        </p:grpSpPr>
        <p:sp>
          <p:nvSpPr>
            <p:cNvPr id="190494"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495"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496" name="Group 32"/>
          <p:cNvGrpSpPr>
            <a:grpSpLocks/>
          </p:cNvGrpSpPr>
          <p:nvPr/>
        </p:nvGrpSpPr>
        <p:grpSpPr bwMode="auto">
          <a:xfrm>
            <a:off x="2339975" y="3721100"/>
            <a:ext cx="211138" cy="211138"/>
            <a:chOff x="884" y="2205"/>
            <a:chExt cx="182" cy="182"/>
          </a:xfrm>
        </p:grpSpPr>
        <p:sp>
          <p:nvSpPr>
            <p:cNvPr id="190497" name="Line 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498" name="Line 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499" name="Group 35"/>
          <p:cNvGrpSpPr>
            <a:grpSpLocks/>
          </p:cNvGrpSpPr>
          <p:nvPr/>
        </p:nvGrpSpPr>
        <p:grpSpPr bwMode="auto">
          <a:xfrm>
            <a:off x="1554163" y="4370388"/>
            <a:ext cx="209550" cy="211137"/>
            <a:chOff x="884" y="2205"/>
            <a:chExt cx="182" cy="182"/>
          </a:xfrm>
        </p:grpSpPr>
        <p:sp>
          <p:nvSpPr>
            <p:cNvPr id="190500" name="Line 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01" name="Line 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02" name="Group 38"/>
          <p:cNvGrpSpPr>
            <a:grpSpLocks/>
          </p:cNvGrpSpPr>
          <p:nvPr/>
        </p:nvGrpSpPr>
        <p:grpSpPr bwMode="auto">
          <a:xfrm>
            <a:off x="669925" y="5089525"/>
            <a:ext cx="211138" cy="211138"/>
            <a:chOff x="884" y="2205"/>
            <a:chExt cx="182" cy="182"/>
          </a:xfrm>
        </p:grpSpPr>
        <p:sp>
          <p:nvSpPr>
            <p:cNvPr id="190503"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04"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05" name="Group 41"/>
          <p:cNvGrpSpPr>
            <a:grpSpLocks/>
          </p:cNvGrpSpPr>
          <p:nvPr/>
        </p:nvGrpSpPr>
        <p:grpSpPr bwMode="auto">
          <a:xfrm>
            <a:off x="2339975" y="5084763"/>
            <a:ext cx="209550" cy="211137"/>
            <a:chOff x="884" y="2205"/>
            <a:chExt cx="182" cy="182"/>
          </a:xfrm>
        </p:grpSpPr>
        <p:sp>
          <p:nvSpPr>
            <p:cNvPr id="190506"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07"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08" name="Group 44"/>
          <p:cNvGrpSpPr>
            <a:grpSpLocks/>
          </p:cNvGrpSpPr>
          <p:nvPr/>
        </p:nvGrpSpPr>
        <p:grpSpPr bwMode="auto">
          <a:xfrm>
            <a:off x="690563" y="4422775"/>
            <a:ext cx="209550" cy="209550"/>
            <a:chOff x="884" y="2205"/>
            <a:chExt cx="182" cy="182"/>
          </a:xfrm>
        </p:grpSpPr>
        <p:sp>
          <p:nvSpPr>
            <p:cNvPr id="190509"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10"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11" name="Group 47"/>
          <p:cNvGrpSpPr>
            <a:grpSpLocks/>
          </p:cNvGrpSpPr>
          <p:nvPr/>
        </p:nvGrpSpPr>
        <p:grpSpPr bwMode="auto">
          <a:xfrm>
            <a:off x="2339975" y="4370388"/>
            <a:ext cx="211138" cy="211137"/>
            <a:chOff x="884" y="2205"/>
            <a:chExt cx="182" cy="182"/>
          </a:xfrm>
        </p:grpSpPr>
        <p:sp>
          <p:nvSpPr>
            <p:cNvPr id="190512"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13"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14" name="Group 50"/>
          <p:cNvGrpSpPr>
            <a:grpSpLocks/>
          </p:cNvGrpSpPr>
          <p:nvPr/>
        </p:nvGrpSpPr>
        <p:grpSpPr bwMode="auto">
          <a:xfrm>
            <a:off x="1528763" y="5089525"/>
            <a:ext cx="211137" cy="211138"/>
            <a:chOff x="884" y="2205"/>
            <a:chExt cx="182" cy="182"/>
          </a:xfrm>
        </p:grpSpPr>
        <p:sp>
          <p:nvSpPr>
            <p:cNvPr id="190515"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16"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17" name="Group 53"/>
          <p:cNvGrpSpPr>
            <a:grpSpLocks/>
          </p:cNvGrpSpPr>
          <p:nvPr/>
        </p:nvGrpSpPr>
        <p:grpSpPr bwMode="auto">
          <a:xfrm>
            <a:off x="1555750" y="3741738"/>
            <a:ext cx="209550" cy="209550"/>
            <a:chOff x="884" y="2205"/>
            <a:chExt cx="182" cy="182"/>
          </a:xfrm>
        </p:grpSpPr>
        <p:sp>
          <p:nvSpPr>
            <p:cNvPr id="190518"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19"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20" name="Group 56"/>
          <p:cNvGrpSpPr>
            <a:grpSpLocks/>
          </p:cNvGrpSpPr>
          <p:nvPr/>
        </p:nvGrpSpPr>
        <p:grpSpPr bwMode="auto">
          <a:xfrm>
            <a:off x="669925" y="5729288"/>
            <a:ext cx="211138" cy="211137"/>
            <a:chOff x="884" y="2205"/>
            <a:chExt cx="182" cy="182"/>
          </a:xfrm>
        </p:grpSpPr>
        <p:sp>
          <p:nvSpPr>
            <p:cNvPr id="190521"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22"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23" name="Group 59"/>
          <p:cNvGrpSpPr>
            <a:grpSpLocks/>
          </p:cNvGrpSpPr>
          <p:nvPr/>
        </p:nvGrpSpPr>
        <p:grpSpPr bwMode="auto">
          <a:xfrm>
            <a:off x="2339975" y="5724525"/>
            <a:ext cx="209550" cy="211138"/>
            <a:chOff x="884" y="2205"/>
            <a:chExt cx="182" cy="182"/>
          </a:xfrm>
        </p:grpSpPr>
        <p:sp>
          <p:nvSpPr>
            <p:cNvPr id="190524"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25"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26" name="Group 62"/>
          <p:cNvGrpSpPr>
            <a:grpSpLocks/>
          </p:cNvGrpSpPr>
          <p:nvPr/>
        </p:nvGrpSpPr>
        <p:grpSpPr bwMode="auto">
          <a:xfrm>
            <a:off x="1528763" y="5738813"/>
            <a:ext cx="211137" cy="211137"/>
            <a:chOff x="884" y="2205"/>
            <a:chExt cx="182" cy="182"/>
          </a:xfrm>
        </p:grpSpPr>
        <p:sp>
          <p:nvSpPr>
            <p:cNvPr id="190527"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28"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29" name="Group 65"/>
          <p:cNvGrpSpPr>
            <a:grpSpLocks/>
          </p:cNvGrpSpPr>
          <p:nvPr/>
        </p:nvGrpSpPr>
        <p:grpSpPr bwMode="auto">
          <a:xfrm>
            <a:off x="3132138" y="3716338"/>
            <a:ext cx="211137" cy="211137"/>
            <a:chOff x="884" y="2205"/>
            <a:chExt cx="182" cy="182"/>
          </a:xfrm>
        </p:grpSpPr>
        <p:sp>
          <p:nvSpPr>
            <p:cNvPr id="190530"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31"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32" name="Group 68"/>
          <p:cNvGrpSpPr>
            <a:grpSpLocks/>
          </p:cNvGrpSpPr>
          <p:nvPr/>
        </p:nvGrpSpPr>
        <p:grpSpPr bwMode="auto">
          <a:xfrm>
            <a:off x="3132138" y="5080000"/>
            <a:ext cx="209550" cy="211138"/>
            <a:chOff x="884" y="2205"/>
            <a:chExt cx="182" cy="182"/>
          </a:xfrm>
        </p:grpSpPr>
        <p:sp>
          <p:nvSpPr>
            <p:cNvPr id="190533"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34"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35" name="Group 71"/>
          <p:cNvGrpSpPr>
            <a:grpSpLocks/>
          </p:cNvGrpSpPr>
          <p:nvPr/>
        </p:nvGrpSpPr>
        <p:grpSpPr bwMode="auto">
          <a:xfrm>
            <a:off x="3132138" y="4365625"/>
            <a:ext cx="211137" cy="211138"/>
            <a:chOff x="884" y="2205"/>
            <a:chExt cx="182" cy="182"/>
          </a:xfrm>
        </p:grpSpPr>
        <p:sp>
          <p:nvSpPr>
            <p:cNvPr id="190536"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37"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38" name="Group 74"/>
          <p:cNvGrpSpPr>
            <a:grpSpLocks/>
          </p:cNvGrpSpPr>
          <p:nvPr/>
        </p:nvGrpSpPr>
        <p:grpSpPr bwMode="auto">
          <a:xfrm>
            <a:off x="3132138" y="5719763"/>
            <a:ext cx="209550" cy="211137"/>
            <a:chOff x="884" y="2205"/>
            <a:chExt cx="182" cy="182"/>
          </a:xfrm>
        </p:grpSpPr>
        <p:sp>
          <p:nvSpPr>
            <p:cNvPr id="190539"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40"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41" name="Group 77"/>
          <p:cNvGrpSpPr>
            <a:grpSpLocks/>
          </p:cNvGrpSpPr>
          <p:nvPr/>
        </p:nvGrpSpPr>
        <p:grpSpPr bwMode="auto">
          <a:xfrm>
            <a:off x="3929063" y="3716338"/>
            <a:ext cx="211137" cy="211137"/>
            <a:chOff x="884" y="2205"/>
            <a:chExt cx="182" cy="182"/>
          </a:xfrm>
        </p:grpSpPr>
        <p:sp>
          <p:nvSpPr>
            <p:cNvPr id="190542" name="Line 7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43" name="Line 7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44" name="Group 80"/>
          <p:cNvGrpSpPr>
            <a:grpSpLocks/>
          </p:cNvGrpSpPr>
          <p:nvPr/>
        </p:nvGrpSpPr>
        <p:grpSpPr bwMode="auto">
          <a:xfrm>
            <a:off x="3929063" y="5080000"/>
            <a:ext cx="209550" cy="211138"/>
            <a:chOff x="884" y="2205"/>
            <a:chExt cx="182" cy="182"/>
          </a:xfrm>
        </p:grpSpPr>
        <p:sp>
          <p:nvSpPr>
            <p:cNvPr id="190545" name="Line 8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46" name="Line 8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47" name="Group 83"/>
          <p:cNvGrpSpPr>
            <a:grpSpLocks/>
          </p:cNvGrpSpPr>
          <p:nvPr/>
        </p:nvGrpSpPr>
        <p:grpSpPr bwMode="auto">
          <a:xfrm>
            <a:off x="3929063" y="4365625"/>
            <a:ext cx="211137" cy="211138"/>
            <a:chOff x="884" y="2205"/>
            <a:chExt cx="182" cy="182"/>
          </a:xfrm>
        </p:grpSpPr>
        <p:sp>
          <p:nvSpPr>
            <p:cNvPr id="190548" name="Line 8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49" name="Line 8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0550" name="Group 86"/>
          <p:cNvGrpSpPr>
            <a:grpSpLocks/>
          </p:cNvGrpSpPr>
          <p:nvPr/>
        </p:nvGrpSpPr>
        <p:grpSpPr bwMode="auto">
          <a:xfrm>
            <a:off x="3929063" y="5719763"/>
            <a:ext cx="209550" cy="211137"/>
            <a:chOff x="884" y="2205"/>
            <a:chExt cx="182" cy="182"/>
          </a:xfrm>
        </p:grpSpPr>
        <p:sp>
          <p:nvSpPr>
            <p:cNvPr id="190551" name="Line 8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0552" name="Line 8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190553" name="Rectangle 89"/>
          <p:cNvSpPr>
            <a:spLocks noChangeArrowheads="1"/>
          </p:cNvSpPr>
          <p:nvPr/>
        </p:nvSpPr>
        <p:spPr bwMode="auto">
          <a:xfrm>
            <a:off x="1116013" y="3860800"/>
            <a:ext cx="142875" cy="2016125"/>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pic>
        <p:nvPicPr>
          <p:cNvPr id="190557" name="Picture 93" descr="flemingsright"/>
          <p:cNvPicPr>
            <a:picLocks noChangeAspect="1" noChangeArrowheads="1"/>
          </p:cNvPicPr>
          <p:nvPr/>
        </p:nvPicPr>
        <p:blipFill>
          <a:blip r:embed="rId4" cstate="print"/>
          <a:srcRect l="50740" t="33362" r="5185" b="20432"/>
          <a:stretch>
            <a:fillRect/>
          </a:stretch>
        </p:blipFill>
        <p:spPr bwMode="auto">
          <a:xfrm>
            <a:off x="4859338" y="4478338"/>
            <a:ext cx="3168650" cy="23796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grpId="0" nodeType="clickEffect">
                                  <p:stCondLst>
                                    <p:cond delay="0"/>
                                  </p:stCondLst>
                                  <p:childTnLst>
                                    <p:animMotion origin="layout" path="M 0 0  L 0.25 0  E" pathEditMode="relative" ptsTypes="">
                                      <p:cBhvr>
                                        <p:cTn id="6" dur="2000" fill="hold"/>
                                        <p:tgtEl>
                                          <p:spTgt spid="19055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55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909" name="Picture 101" descr="flemingsright"/>
          <p:cNvPicPr>
            <a:picLocks noChangeAspect="1" noChangeArrowheads="1"/>
          </p:cNvPicPr>
          <p:nvPr/>
        </p:nvPicPr>
        <p:blipFill>
          <a:blip r:embed="rId4" cstate="print"/>
          <a:srcRect l="50740" t="33362" r="5185" b="20432"/>
          <a:stretch>
            <a:fillRect/>
          </a:stretch>
        </p:blipFill>
        <p:spPr bwMode="auto">
          <a:xfrm>
            <a:off x="4859338" y="4478338"/>
            <a:ext cx="3168650" cy="2379662"/>
          </a:xfrm>
          <a:prstGeom prst="rect">
            <a:avLst/>
          </a:prstGeom>
          <a:noFill/>
          <a:ln w="9525">
            <a:noFill/>
            <a:miter lim="800000"/>
            <a:headEnd/>
            <a:tailEnd/>
          </a:ln>
        </p:spPr>
      </p:pic>
      <p:sp>
        <p:nvSpPr>
          <p:cNvPr id="119810" name="Rectangle 2"/>
          <p:cNvSpPr>
            <a:spLocks noGrp="1" noChangeArrowheads="1"/>
          </p:cNvSpPr>
          <p:nvPr>
            <p:ph type="title"/>
          </p:nvPr>
        </p:nvSpPr>
        <p:spPr/>
        <p:txBody>
          <a:bodyPr/>
          <a:lstStyle/>
          <a:p>
            <a:r>
              <a:rPr lang="en-GB" sz="3800"/>
              <a:t>Case 1: Induced EMF in a moving conductor (motional EMF)</a:t>
            </a:r>
          </a:p>
        </p:txBody>
      </p:sp>
      <p:sp>
        <p:nvSpPr>
          <p:cNvPr id="119811" name="Rectangle 3"/>
          <p:cNvSpPr>
            <a:spLocks noGrp="1" noChangeArrowheads="1"/>
          </p:cNvSpPr>
          <p:nvPr>
            <p:ph type="body" idx="1"/>
          </p:nvPr>
        </p:nvSpPr>
        <p:spPr/>
        <p:txBody>
          <a:bodyPr/>
          <a:lstStyle/>
          <a:p>
            <a:r>
              <a:rPr lang="en-GB"/>
              <a:t>Magnitude</a:t>
            </a:r>
          </a:p>
          <a:p>
            <a:r>
              <a:rPr lang="en-GB"/>
              <a:t>Direction/Polarity</a:t>
            </a:r>
          </a:p>
        </p:txBody>
      </p:sp>
      <p:grpSp>
        <p:nvGrpSpPr>
          <p:cNvPr id="119846" name="Group 38"/>
          <p:cNvGrpSpPr>
            <a:grpSpLocks/>
          </p:cNvGrpSpPr>
          <p:nvPr/>
        </p:nvGrpSpPr>
        <p:grpSpPr bwMode="auto">
          <a:xfrm>
            <a:off x="676275" y="3725863"/>
            <a:ext cx="209550" cy="211137"/>
            <a:chOff x="884" y="2205"/>
            <a:chExt cx="182" cy="182"/>
          </a:xfrm>
        </p:grpSpPr>
        <p:sp>
          <p:nvSpPr>
            <p:cNvPr id="119847"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48"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49" name="Group 41"/>
          <p:cNvGrpSpPr>
            <a:grpSpLocks/>
          </p:cNvGrpSpPr>
          <p:nvPr/>
        </p:nvGrpSpPr>
        <p:grpSpPr bwMode="auto">
          <a:xfrm>
            <a:off x="2339975" y="3721100"/>
            <a:ext cx="211138" cy="211138"/>
            <a:chOff x="884" y="2205"/>
            <a:chExt cx="182" cy="182"/>
          </a:xfrm>
        </p:grpSpPr>
        <p:sp>
          <p:nvSpPr>
            <p:cNvPr id="119850"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51"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52" name="Group 44"/>
          <p:cNvGrpSpPr>
            <a:grpSpLocks/>
          </p:cNvGrpSpPr>
          <p:nvPr/>
        </p:nvGrpSpPr>
        <p:grpSpPr bwMode="auto">
          <a:xfrm>
            <a:off x="1554163" y="4370388"/>
            <a:ext cx="209550" cy="211137"/>
            <a:chOff x="884" y="2205"/>
            <a:chExt cx="182" cy="182"/>
          </a:xfrm>
        </p:grpSpPr>
        <p:sp>
          <p:nvSpPr>
            <p:cNvPr id="119853"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54"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55" name="Group 47"/>
          <p:cNvGrpSpPr>
            <a:grpSpLocks/>
          </p:cNvGrpSpPr>
          <p:nvPr/>
        </p:nvGrpSpPr>
        <p:grpSpPr bwMode="auto">
          <a:xfrm>
            <a:off x="669925" y="5089525"/>
            <a:ext cx="211138" cy="211138"/>
            <a:chOff x="884" y="2205"/>
            <a:chExt cx="182" cy="182"/>
          </a:xfrm>
        </p:grpSpPr>
        <p:sp>
          <p:nvSpPr>
            <p:cNvPr id="119856"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57"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58" name="Group 50"/>
          <p:cNvGrpSpPr>
            <a:grpSpLocks/>
          </p:cNvGrpSpPr>
          <p:nvPr/>
        </p:nvGrpSpPr>
        <p:grpSpPr bwMode="auto">
          <a:xfrm>
            <a:off x="2339975" y="5084763"/>
            <a:ext cx="209550" cy="211137"/>
            <a:chOff x="884" y="2205"/>
            <a:chExt cx="182" cy="182"/>
          </a:xfrm>
        </p:grpSpPr>
        <p:sp>
          <p:nvSpPr>
            <p:cNvPr id="119859"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60"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61" name="Group 53"/>
          <p:cNvGrpSpPr>
            <a:grpSpLocks/>
          </p:cNvGrpSpPr>
          <p:nvPr/>
        </p:nvGrpSpPr>
        <p:grpSpPr bwMode="auto">
          <a:xfrm>
            <a:off x="690563" y="4422775"/>
            <a:ext cx="209550" cy="209550"/>
            <a:chOff x="884" y="2205"/>
            <a:chExt cx="182" cy="182"/>
          </a:xfrm>
        </p:grpSpPr>
        <p:sp>
          <p:nvSpPr>
            <p:cNvPr id="119862"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63"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64" name="Group 56"/>
          <p:cNvGrpSpPr>
            <a:grpSpLocks/>
          </p:cNvGrpSpPr>
          <p:nvPr/>
        </p:nvGrpSpPr>
        <p:grpSpPr bwMode="auto">
          <a:xfrm>
            <a:off x="2339975" y="4370388"/>
            <a:ext cx="211138" cy="211137"/>
            <a:chOff x="884" y="2205"/>
            <a:chExt cx="182" cy="182"/>
          </a:xfrm>
        </p:grpSpPr>
        <p:sp>
          <p:nvSpPr>
            <p:cNvPr id="119865"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66"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67" name="Group 59"/>
          <p:cNvGrpSpPr>
            <a:grpSpLocks/>
          </p:cNvGrpSpPr>
          <p:nvPr/>
        </p:nvGrpSpPr>
        <p:grpSpPr bwMode="auto">
          <a:xfrm>
            <a:off x="1528763" y="5089525"/>
            <a:ext cx="211137" cy="211138"/>
            <a:chOff x="884" y="2205"/>
            <a:chExt cx="182" cy="182"/>
          </a:xfrm>
        </p:grpSpPr>
        <p:sp>
          <p:nvSpPr>
            <p:cNvPr id="119868"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69"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70" name="Group 62"/>
          <p:cNvGrpSpPr>
            <a:grpSpLocks/>
          </p:cNvGrpSpPr>
          <p:nvPr/>
        </p:nvGrpSpPr>
        <p:grpSpPr bwMode="auto">
          <a:xfrm>
            <a:off x="1555750" y="3741738"/>
            <a:ext cx="209550" cy="209550"/>
            <a:chOff x="884" y="2205"/>
            <a:chExt cx="182" cy="182"/>
          </a:xfrm>
        </p:grpSpPr>
        <p:sp>
          <p:nvSpPr>
            <p:cNvPr id="119871"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72"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73" name="Group 65"/>
          <p:cNvGrpSpPr>
            <a:grpSpLocks/>
          </p:cNvGrpSpPr>
          <p:nvPr/>
        </p:nvGrpSpPr>
        <p:grpSpPr bwMode="auto">
          <a:xfrm>
            <a:off x="669925" y="5729288"/>
            <a:ext cx="211138" cy="211137"/>
            <a:chOff x="884" y="2205"/>
            <a:chExt cx="182" cy="182"/>
          </a:xfrm>
        </p:grpSpPr>
        <p:sp>
          <p:nvSpPr>
            <p:cNvPr id="119874"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75"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76" name="Group 68"/>
          <p:cNvGrpSpPr>
            <a:grpSpLocks/>
          </p:cNvGrpSpPr>
          <p:nvPr/>
        </p:nvGrpSpPr>
        <p:grpSpPr bwMode="auto">
          <a:xfrm>
            <a:off x="2339975" y="5724525"/>
            <a:ext cx="209550" cy="211138"/>
            <a:chOff x="884" y="2205"/>
            <a:chExt cx="182" cy="182"/>
          </a:xfrm>
        </p:grpSpPr>
        <p:sp>
          <p:nvSpPr>
            <p:cNvPr id="119877"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78"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79" name="Group 71"/>
          <p:cNvGrpSpPr>
            <a:grpSpLocks/>
          </p:cNvGrpSpPr>
          <p:nvPr/>
        </p:nvGrpSpPr>
        <p:grpSpPr bwMode="auto">
          <a:xfrm>
            <a:off x="1528763" y="5738813"/>
            <a:ext cx="211137" cy="211137"/>
            <a:chOff x="884" y="2205"/>
            <a:chExt cx="182" cy="182"/>
          </a:xfrm>
        </p:grpSpPr>
        <p:sp>
          <p:nvSpPr>
            <p:cNvPr id="119880"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81"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82" name="Group 74"/>
          <p:cNvGrpSpPr>
            <a:grpSpLocks/>
          </p:cNvGrpSpPr>
          <p:nvPr/>
        </p:nvGrpSpPr>
        <p:grpSpPr bwMode="auto">
          <a:xfrm>
            <a:off x="3132138" y="3716338"/>
            <a:ext cx="211137" cy="211137"/>
            <a:chOff x="884" y="2205"/>
            <a:chExt cx="182" cy="182"/>
          </a:xfrm>
        </p:grpSpPr>
        <p:sp>
          <p:nvSpPr>
            <p:cNvPr id="119883"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84"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85" name="Group 77"/>
          <p:cNvGrpSpPr>
            <a:grpSpLocks/>
          </p:cNvGrpSpPr>
          <p:nvPr/>
        </p:nvGrpSpPr>
        <p:grpSpPr bwMode="auto">
          <a:xfrm>
            <a:off x="3132138" y="5080000"/>
            <a:ext cx="209550" cy="211138"/>
            <a:chOff x="884" y="2205"/>
            <a:chExt cx="182" cy="182"/>
          </a:xfrm>
        </p:grpSpPr>
        <p:sp>
          <p:nvSpPr>
            <p:cNvPr id="119886" name="Line 7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87" name="Line 7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88" name="Group 80"/>
          <p:cNvGrpSpPr>
            <a:grpSpLocks/>
          </p:cNvGrpSpPr>
          <p:nvPr/>
        </p:nvGrpSpPr>
        <p:grpSpPr bwMode="auto">
          <a:xfrm>
            <a:off x="3132138" y="4365625"/>
            <a:ext cx="211137" cy="211138"/>
            <a:chOff x="884" y="2205"/>
            <a:chExt cx="182" cy="182"/>
          </a:xfrm>
        </p:grpSpPr>
        <p:sp>
          <p:nvSpPr>
            <p:cNvPr id="119889" name="Line 8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90" name="Line 8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91" name="Group 83"/>
          <p:cNvGrpSpPr>
            <a:grpSpLocks/>
          </p:cNvGrpSpPr>
          <p:nvPr/>
        </p:nvGrpSpPr>
        <p:grpSpPr bwMode="auto">
          <a:xfrm>
            <a:off x="3132138" y="5719763"/>
            <a:ext cx="209550" cy="211137"/>
            <a:chOff x="884" y="2205"/>
            <a:chExt cx="182" cy="182"/>
          </a:xfrm>
        </p:grpSpPr>
        <p:sp>
          <p:nvSpPr>
            <p:cNvPr id="119892" name="Line 8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93" name="Line 8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94" name="Group 86"/>
          <p:cNvGrpSpPr>
            <a:grpSpLocks/>
          </p:cNvGrpSpPr>
          <p:nvPr/>
        </p:nvGrpSpPr>
        <p:grpSpPr bwMode="auto">
          <a:xfrm>
            <a:off x="3929063" y="3716338"/>
            <a:ext cx="211137" cy="211137"/>
            <a:chOff x="884" y="2205"/>
            <a:chExt cx="182" cy="182"/>
          </a:xfrm>
        </p:grpSpPr>
        <p:sp>
          <p:nvSpPr>
            <p:cNvPr id="119895" name="Line 8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96" name="Line 8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897" name="Group 89"/>
          <p:cNvGrpSpPr>
            <a:grpSpLocks/>
          </p:cNvGrpSpPr>
          <p:nvPr/>
        </p:nvGrpSpPr>
        <p:grpSpPr bwMode="auto">
          <a:xfrm>
            <a:off x="3929063" y="5080000"/>
            <a:ext cx="209550" cy="211138"/>
            <a:chOff x="884" y="2205"/>
            <a:chExt cx="182" cy="182"/>
          </a:xfrm>
        </p:grpSpPr>
        <p:sp>
          <p:nvSpPr>
            <p:cNvPr id="119898" name="Line 9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899" name="Line 9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900" name="Group 92"/>
          <p:cNvGrpSpPr>
            <a:grpSpLocks/>
          </p:cNvGrpSpPr>
          <p:nvPr/>
        </p:nvGrpSpPr>
        <p:grpSpPr bwMode="auto">
          <a:xfrm>
            <a:off x="3929063" y="4365625"/>
            <a:ext cx="211137" cy="211138"/>
            <a:chOff x="884" y="2205"/>
            <a:chExt cx="182" cy="182"/>
          </a:xfrm>
        </p:grpSpPr>
        <p:sp>
          <p:nvSpPr>
            <p:cNvPr id="119901" name="Line 9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902" name="Line 9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19903" name="Group 95"/>
          <p:cNvGrpSpPr>
            <a:grpSpLocks/>
          </p:cNvGrpSpPr>
          <p:nvPr/>
        </p:nvGrpSpPr>
        <p:grpSpPr bwMode="auto">
          <a:xfrm>
            <a:off x="3929063" y="5719763"/>
            <a:ext cx="209550" cy="211137"/>
            <a:chOff x="884" y="2205"/>
            <a:chExt cx="182" cy="182"/>
          </a:xfrm>
        </p:grpSpPr>
        <p:sp>
          <p:nvSpPr>
            <p:cNvPr id="119904" name="Line 9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19905" name="Line 9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119845" name="Rectangle 37"/>
          <p:cNvSpPr>
            <a:spLocks noChangeArrowheads="1"/>
          </p:cNvSpPr>
          <p:nvPr/>
        </p:nvSpPr>
        <p:spPr bwMode="auto">
          <a:xfrm>
            <a:off x="1116013" y="3860800"/>
            <a:ext cx="142875" cy="2016125"/>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sp>
        <p:nvSpPr>
          <p:cNvPr id="119906" name="Line 98"/>
          <p:cNvSpPr>
            <a:spLocks noChangeShapeType="1"/>
          </p:cNvSpPr>
          <p:nvPr/>
        </p:nvSpPr>
        <p:spPr bwMode="auto">
          <a:xfrm>
            <a:off x="1187450" y="3860800"/>
            <a:ext cx="2305050" cy="0"/>
          </a:xfrm>
          <a:prstGeom prst="line">
            <a:avLst/>
          </a:prstGeom>
          <a:noFill/>
          <a:ln w="9525">
            <a:solidFill>
              <a:schemeClr val="tx1"/>
            </a:solidFill>
            <a:round/>
            <a:headEnd/>
            <a:tailEnd/>
          </a:ln>
          <a:effectLst/>
        </p:spPr>
        <p:txBody>
          <a:bodyPr/>
          <a:lstStyle/>
          <a:p>
            <a:endParaRPr lang="en-US"/>
          </a:p>
        </p:txBody>
      </p:sp>
      <p:sp>
        <p:nvSpPr>
          <p:cNvPr id="119907" name="Line 99"/>
          <p:cNvSpPr>
            <a:spLocks noChangeShapeType="1"/>
          </p:cNvSpPr>
          <p:nvPr/>
        </p:nvSpPr>
        <p:spPr bwMode="auto">
          <a:xfrm>
            <a:off x="1187450" y="5876925"/>
            <a:ext cx="2305050" cy="0"/>
          </a:xfrm>
          <a:prstGeom prst="line">
            <a:avLst/>
          </a:prstGeom>
          <a:noFill/>
          <a:ln w="9525">
            <a:solidFill>
              <a:schemeClr val="tx1"/>
            </a:solidFill>
            <a:round/>
            <a:headEnd/>
            <a:tailEnd/>
          </a:ln>
          <a:effectLst/>
        </p:spPr>
        <p:txBody>
          <a:bodyPr/>
          <a:lstStyle/>
          <a:p>
            <a:endParaRPr lang="en-US"/>
          </a:p>
        </p:txBody>
      </p:sp>
      <p:sp>
        <p:nvSpPr>
          <p:cNvPr id="119908" name="Line 100"/>
          <p:cNvSpPr>
            <a:spLocks noChangeShapeType="1"/>
          </p:cNvSpPr>
          <p:nvPr/>
        </p:nvSpPr>
        <p:spPr bwMode="auto">
          <a:xfrm>
            <a:off x="1187450" y="3860800"/>
            <a:ext cx="0" cy="20161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grpId="0" nodeType="clickEffect">
                                  <p:stCondLst>
                                    <p:cond delay="0"/>
                                  </p:stCondLst>
                                  <p:childTnLst>
                                    <p:animMotion origin="layout" path="M 0 0  L 0.25 0  E" pathEditMode="relative" ptsTypes="">
                                      <p:cBhvr>
                                        <p:cTn id="6" dur="2000" fill="hold"/>
                                        <p:tgtEl>
                                          <p:spTgt spid="11984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GB"/>
              <a:t>Why magnetic flux</a:t>
            </a:r>
          </a:p>
        </p:txBody>
      </p:sp>
      <p:sp>
        <p:nvSpPr>
          <p:cNvPr id="70659" name="Rectangle 3"/>
          <p:cNvSpPr>
            <a:spLocks noGrp="1" noChangeArrowheads="1"/>
          </p:cNvSpPr>
          <p:nvPr>
            <p:ph type="body" idx="1"/>
          </p:nvPr>
        </p:nvSpPr>
        <p:spPr>
          <a:xfrm>
            <a:off x="609600" y="5157788"/>
            <a:ext cx="7924800" cy="862012"/>
          </a:xfrm>
        </p:spPr>
        <p:txBody>
          <a:bodyPr/>
          <a:lstStyle/>
          <a:p>
            <a:pPr>
              <a:lnSpc>
                <a:spcPct val="90000"/>
              </a:lnSpc>
            </a:pPr>
            <a:r>
              <a:rPr lang="en-GB" sz="2400"/>
              <a:t>Induced emf depends on </a:t>
            </a:r>
            <a:r>
              <a:rPr lang="en-GB" sz="2400" b="1"/>
              <a:t>number of turns</a:t>
            </a:r>
            <a:r>
              <a:rPr lang="en-GB" sz="2400"/>
              <a:t>, </a:t>
            </a:r>
            <a:r>
              <a:rPr lang="en-GB" sz="2400" b="1"/>
              <a:t>area</a:t>
            </a:r>
            <a:r>
              <a:rPr lang="en-GB" sz="2400"/>
              <a:t> of coil, and </a:t>
            </a:r>
            <a:r>
              <a:rPr lang="en-GB" sz="2400" b="1"/>
              <a:t>direction of magnetic field</a:t>
            </a:r>
            <a:r>
              <a:rPr lang="en-GB" sz="2400"/>
              <a:t> through the coil.</a:t>
            </a:r>
          </a:p>
        </p:txBody>
      </p:sp>
      <p:pic>
        <p:nvPicPr>
          <p:cNvPr id="70660" name="Picture 4" descr="EMI%20Flux%20Linkage"/>
          <p:cNvPicPr>
            <a:picLocks noChangeAspect="1" noChangeArrowheads="1"/>
          </p:cNvPicPr>
          <p:nvPr/>
        </p:nvPicPr>
        <p:blipFill>
          <a:blip r:embed="rId3" cstate="print"/>
          <a:srcRect/>
          <a:stretch>
            <a:fillRect/>
          </a:stretch>
        </p:blipFill>
        <p:spPr bwMode="auto">
          <a:xfrm>
            <a:off x="971550" y="1628775"/>
            <a:ext cx="7129463" cy="3367088"/>
          </a:xfrm>
          <a:prstGeom prst="rect">
            <a:avLst/>
          </a:prstGeom>
          <a:noFill/>
          <a:ln w="9525">
            <a:noFill/>
            <a:miter lim="800000"/>
            <a:headEnd/>
            <a:tailEnd/>
          </a:ln>
        </p:spPr>
      </p:pic>
      <p:sp>
        <p:nvSpPr>
          <p:cNvPr id="70661" name="Rectangle 5"/>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en-GB" sz="3800"/>
              <a:t>Case 1: Induced EMF in a moving conductor (motional EMF)</a:t>
            </a:r>
          </a:p>
        </p:txBody>
      </p:sp>
      <p:sp>
        <p:nvSpPr>
          <p:cNvPr id="196611" name="Rectangle 3"/>
          <p:cNvSpPr>
            <a:spLocks noGrp="1" noChangeArrowheads="1"/>
          </p:cNvSpPr>
          <p:nvPr>
            <p:ph type="body" idx="1"/>
          </p:nvPr>
        </p:nvSpPr>
        <p:spPr/>
        <p:txBody>
          <a:bodyPr/>
          <a:lstStyle/>
          <a:p>
            <a:r>
              <a:rPr lang="en-GB"/>
              <a:t>Magnitude</a:t>
            </a:r>
          </a:p>
          <a:p>
            <a:r>
              <a:rPr lang="en-GB"/>
              <a:t>Direction/Polarity</a:t>
            </a:r>
          </a:p>
        </p:txBody>
      </p:sp>
      <p:grpSp>
        <p:nvGrpSpPr>
          <p:cNvPr id="196625" name="Group 17"/>
          <p:cNvGrpSpPr>
            <a:grpSpLocks/>
          </p:cNvGrpSpPr>
          <p:nvPr/>
        </p:nvGrpSpPr>
        <p:grpSpPr bwMode="auto">
          <a:xfrm>
            <a:off x="676275" y="3725863"/>
            <a:ext cx="209550" cy="211137"/>
            <a:chOff x="884" y="2205"/>
            <a:chExt cx="182" cy="182"/>
          </a:xfrm>
        </p:grpSpPr>
        <p:sp>
          <p:nvSpPr>
            <p:cNvPr id="196626"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27"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28" name="Group 20"/>
          <p:cNvGrpSpPr>
            <a:grpSpLocks/>
          </p:cNvGrpSpPr>
          <p:nvPr/>
        </p:nvGrpSpPr>
        <p:grpSpPr bwMode="auto">
          <a:xfrm>
            <a:off x="2339975" y="3721100"/>
            <a:ext cx="211138" cy="211138"/>
            <a:chOff x="884" y="2205"/>
            <a:chExt cx="182" cy="182"/>
          </a:xfrm>
        </p:grpSpPr>
        <p:sp>
          <p:nvSpPr>
            <p:cNvPr id="196629"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30"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31" name="Group 23"/>
          <p:cNvGrpSpPr>
            <a:grpSpLocks/>
          </p:cNvGrpSpPr>
          <p:nvPr/>
        </p:nvGrpSpPr>
        <p:grpSpPr bwMode="auto">
          <a:xfrm>
            <a:off x="1554163" y="4370388"/>
            <a:ext cx="209550" cy="211137"/>
            <a:chOff x="884" y="2205"/>
            <a:chExt cx="182" cy="182"/>
          </a:xfrm>
        </p:grpSpPr>
        <p:sp>
          <p:nvSpPr>
            <p:cNvPr id="196632"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33"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34" name="Group 26"/>
          <p:cNvGrpSpPr>
            <a:grpSpLocks/>
          </p:cNvGrpSpPr>
          <p:nvPr/>
        </p:nvGrpSpPr>
        <p:grpSpPr bwMode="auto">
          <a:xfrm>
            <a:off x="669925" y="5089525"/>
            <a:ext cx="211138" cy="211138"/>
            <a:chOff x="884" y="2205"/>
            <a:chExt cx="182" cy="182"/>
          </a:xfrm>
        </p:grpSpPr>
        <p:sp>
          <p:nvSpPr>
            <p:cNvPr id="196635"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36"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37" name="Group 29"/>
          <p:cNvGrpSpPr>
            <a:grpSpLocks/>
          </p:cNvGrpSpPr>
          <p:nvPr/>
        </p:nvGrpSpPr>
        <p:grpSpPr bwMode="auto">
          <a:xfrm>
            <a:off x="2339975" y="5084763"/>
            <a:ext cx="209550" cy="211137"/>
            <a:chOff x="884" y="2205"/>
            <a:chExt cx="182" cy="182"/>
          </a:xfrm>
        </p:grpSpPr>
        <p:sp>
          <p:nvSpPr>
            <p:cNvPr id="196638"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39"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40" name="Group 32"/>
          <p:cNvGrpSpPr>
            <a:grpSpLocks/>
          </p:cNvGrpSpPr>
          <p:nvPr/>
        </p:nvGrpSpPr>
        <p:grpSpPr bwMode="auto">
          <a:xfrm>
            <a:off x="690563" y="4422775"/>
            <a:ext cx="209550" cy="209550"/>
            <a:chOff x="884" y="2205"/>
            <a:chExt cx="182" cy="182"/>
          </a:xfrm>
        </p:grpSpPr>
        <p:sp>
          <p:nvSpPr>
            <p:cNvPr id="196641" name="Line 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42" name="Line 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43" name="Group 35"/>
          <p:cNvGrpSpPr>
            <a:grpSpLocks/>
          </p:cNvGrpSpPr>
          <p:nvPr/>
        </p:nvGrpSpPr>
        <p:grpSpPr bwMode="auto">
          <a:xfrm>
            <a:off x="2339975" y="4370388"/>
            <a:ext cx="211138" cy="211137"/>
            <a:chOff x="884" y="2205"/>
            <a:chExt cx="182" cy="182"/>
          </a:xfrm>
        </p:grpSpPr>
        <p:sp>
          <p:nvSpPr>
            <p:cNvPr id="196644" name="Line 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45" name="Line 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46" name="Group 38"/>
          <p:cNvGrpSpPr>
            <a:grpSpLocks/>
          </p:cNvGrpSpPr>
          <p:nvPr/>
        </p:nvGrpSpPr>
        <p:grpSpPr bwMode="auto">
          <a:xfrm>
            <a:off x="1528763" y="5089525"/>
            <a:ext cx="211137" cy="211138"/>
            <a:chOff x="884" y="2205"/>
            <a:chExt cx="182" cy="182"/>
          </a:xfrm>
        </p:grpSpPr>
        <p:sp>
          <p:nvSpPr>
            <p:cNvPr id="196647"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48"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49" name="Group 41"/>
          <p:cNvGrpSpPr>
            <a:grpSpLocks/>
          </p:cNvGrpSpPr>
          <p:nvPr/>
        </p:nvGrpSpPr>
        <p:grpSpPr bwMode="auto">
          <a:xfrm>
            <a:off x="1555750" y="3741738"/>
            <a:ext cx="209550" cy="209550"/>
            <a:chOff x="884" y="2205"/>
            <a:chExt cx="182" cy="182"/>
          </a:xfrm>
        </p:grpSpPr>
        <p:sp>
          <p:nvSpPr>
            <p:cNvPr id="196650"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51"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52" name="Group 44"/>
          <p:cNvGrpSpPr>
            <a:grpSpLocks/>
          </p:cNvGrpSpPr>
          <p:nvPr/>
        </p:nvGrpSpPr>
        <p:grpSpPr bwMode="auto">
          <a:xfrm>
            <a:off x="669925" y="5729288"/>
            <a:ext cx="211138" cy="211137"/>
            <a:chOff x="884" y="2205"/>
            <a:chExt cx="182" cy="182"/>
          </a:xfrm>
        </p:grpSpPr>
        <p:sp>
          <p:nvSpPr>
            <p:cNvPr id="196653"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54"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55" name="Group 47"/>
          <p:cNvGrpSpPr>
            <a:grpSpLocks/>
          </p:cNvGrpSpPr>
          <p:nvPr/>
        </p:nvGrpSpPr>
        <p:grpSpPr bwMode="auto">
          <a:xfrm>
            <a:off x="2339975" y="5724525"/>
            <a:ext cx="209550" cy="211138"/>
            <a:chOff x="884" y="2205"/>
            <a:chExt cx="182" cy="182"/>
          </a:xfrm>
        </p:grpSpPr>
        <p:sp>
          <p:nvSpPr>
            <p:cNvPr id="196656"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57"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58" name="Group 50"/>
          <p:cNvGrpSpPr>
            <a:grpSpLocks/>
          </p:cNvGrpSpPr>
          <p:nvPr/>
        </p:nvGrpSpPr>
        <p:grpSpPr bwMode="auto">
          <a:xfrm>
            <a:off x="1528763" y="5738813"/>
            <a:ext cx="211137" cy="211137"/>
            <a:chOff x="884" y="2205"/>
            <a:chExt cx="182" cy="182"/>
          </a:xfrm>
        </p:grpSpPr>
        <p:sp>
          <p:nvSpPr>
            <p:cNvPr id="196659"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60"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61" name="Group 53"/>
          <p:cNvGrpSpPr>
            <a:grpSpLocks/>
          </p:cNvGrpSpPr>
          <p:nvPr/>
        </p:nvGrpSpPr>
        <p:grpSpPr bwMode="auto">
          <a:xfrm>
            <a:off x="3132138" y="3716338"/>
            <a:ext cx="211137" cy="211137"/>
            <a:chOff x="884" y="2205"/>
            <a:chExt cx="182" cy="182"/>
          </a:xfrm>
        </p:grpSpPr>
        <p:sp>
          <p:nvSpPr>
            <p:cNvPr id="196662"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63"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64" name="Group 56"/>
          <p:cNvGrpSpPr>
            <a:grpSpLocks/>
          </p:cNvGrpSpPr>
          <p:nvPr/>
        </p:nvGrpSpPr>
        <p:grpSpPr bwMode="auto">
          <a:xfrm>
            <a:off x="3132138" y="5080000"/>
            <a:ext cx="209550" cy="211138"/>
            <a:chOff x="884" y="2205"/>
            <a:chExt cx="182" cy="182"/>
          </a:xfrm>
        </p:grpSpPr>
        <p:sp>
          <p:nvSpPr>
            <p:cNvPr id="196665"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66"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67" name="Group 59"/>
          <p:cNvGrpSpPr>
            <a:grpSpLocks/>
          </p:cNvGrpSpPr>
          <p:nvPr/>
        </p:nvGrpSpPr>
        <p:grpSpPr bwMode="auto">
          <a:xfrm>
            <a:off x="3132138" y="4365625"/>
            <a:ext cx="211137" cy="211138"/>
            <a:chOff x="884" y="2205"/>
            <a:chExt cx="182" cy="182"/>
          </a:xfrm>
        </p:grpSpPr>
        <p:sp>
          <p:nvSpPr>
            <p:cNvPr id="196668"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69"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70" name="Group 62"/>
          <p:cNvGrpSpPr>
            <a:grpSpLocks/>
          </p:cNvGrpSpPr>
          <p:nvPr/>
        </p:nvGrpSpPr>
        <p:grpSpPr bwMode="auto">
          <a:xfrm>
            <a:off x="3132138" y="5719763"/>
            <a:ext cx="209550" cy="211137"/>
            <a:chOff x="884" y="2205"/>
            <a:chExt cx="182" cy="182"/>
          </a:xfrm>
        </p:grpSpPr>
        <p:sp>
          <p:nvSpPr>
            <p:cNvPr id="196671"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72"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73" name="Group 65"/>
          <p:cNvGrpSpPr>
            <a:grpSpLocks/>
          </p:cNvGrpSpPr>
          <p:nvPr/>
        </p:nvGrpSpPr>
        <p:grpSpPr bwMode="auto">
          <a:xfrm>
            <a:off x="3929063" y="3716338"/>
            <a:ext cx="211137" cy="211137"/>
            <a:chOff x="884" y="2205"/>
            <a:chExt cx="182" cy="182"/>
          </a:xfrm>
        </p:grpSpPr>
        <p:sp>
          <p:nvSpPr>
            <p:cNvPr id="196674"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75"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76" name="Group 68"/>
          <p:cNvGrpSpPr>
            <a:grpSpLocks/>
          </p:cNvGrpSpPr>
          <p:nvPr/>
        </p:nvGrpSpPr>
        <p:grpSpPr bwMode="auto">
          <a:xfrm>
            <a:off x="3929063" y="5080000"/>
            <a:ext cx="209550" cy="211138"/>
            <a:chOff x="884" y="2205"/>
            <a:chExt cx="182" cy="182"/>
          </a:xfrm>
        </p:grpSpPr>
        <p:sp>
          <p:nvSpPr>
            <p:cNvPr id="196677"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78"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79" name="Group 71"/>
          <p:cNvGrpSpPr>
            <a:grpSpLocks/>
          </p:cNvGrpSpPr>
          <p:nvPr/>
        </p:nvGrpSpPr>
        <p:grpSpPr bwMode="auto">
          <a:xfrm>
            <a:off x="3929063" y="4365625"/>
            <a:ext cx="211137" cy="211138"/>
            <a:chOff x="884" y="2205"/>
            <a:chExt cx="182" cy="182"/>
          </a:xfrm>
        </p:grpSpPr>
        <p:sp>
          <p:nvSpPr>
            <p:cNvPr id="196680"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81"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6682" name="Group 74"/>
          <p:cNvGrpSpPr>
            <a:grpSpLocks/>
          </p:cNvGrpSpPr>
          <p:nvPr/>
        </p:nvGrpSpPr>
        <p:grpSpPr bwMode="auto">
          <a:xfrm>
            <a:off x="3929063" y="5719763"/>
            <a:ext cx="209550" cy="211137"/>
            <a:chOff x="884" y="2205"/>
            <a:chExt cx="182" cy="182"/>
          </a:xfrm>
        </p:grpSpPr>
        <p:sp>
          <p:nvSpPr>
            <p:cNvPr id="196683"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6684"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196685" name="Rectangle 77"/>
          <p:cNvSpPr>
            <a:spLocks noChangeArrowheads="1"/>
          </p:cNvSpPr>
          <p:nvPr/>
        </p:nvSpPr>
        <p:spPr bwMode="auto">
          <a:xfrm>
            <a:off x="3419475" y="3860800"/>
            <a:ext cx="142875" cy="2016125"/>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sp>
        <p:nvSpPr>
          <p:cNvPr id="196686" name="Line 78"/>
          <p:cNvSpPr>
            <a:spLocks noChangeShapeType="1"/>
          </p:cNvSpPr>
          <p:nvPr/>
        </p:nvSpPr>
        <p:spPr bwMode="auto">
          <a:xfrm>
            <a:off x="1187450" y="3860800"/>
            <a:ext cx="2305050" cy="0"/>
          </a:xfrm>
          <a:prstGeom prst="line">
            <a:avLst/>
          </a:prstGeom>
          <a:noFill/>
          <a:ln w="9525">
            <a:solidFill>
              <a:schemeClr val="tx1"/>
            </a:solidFill>
            <a:round/>
            <a:headEnd/>
            <a:tailEnd/>
          </a:ln>
          <a:effectLst/>
        </p:spPr>
        <p:txBody>
          <a:bodyPr/>
          <a:lstStyle/>
          <a:p>
            <a:endParaRPr lang="en-US"/>
          </a:p>
        </p:txBody>
      </p:sp>
      <p:sp>
        <p:nvSpPr>
          <p:cNvPr id="196687" name="Line 79"/>
          <p:cNvSpPr>
            <a:spLocks noChangeShapeType="1"/>
          </p:cNvSpPr>
          <p:nvPr/>
        </p:nvSpPr>
        <p:spPr bwMode="auto">
          <a:xfrm>
            <a:off x="1187450" y="5876925"/>
            <a:ext cx="2305050" cy="0"/>
          </a:xfrm>
          <a:prstGeom prst="line">
            <a:avLst/>
          </a:prstGeom>
          <a:noFill/>
          <a:ln w="9525">
            <a:solidFill>
              <a:schemeClr val="tx1"/>
            </a:solidFill>
            <a:round/>
            <a:headEnd/>
            <a:tailEnd/>
          </a:ln>
          <a:effectLst/>
        </p:spPr>
        <p:txBody>
          <a:bodyPr/>
          <a:lstStyle/>
          <a:p>
            <a:endParaRPr lang="en-US"/>
          </a:p>
        </p:txBody>
      </p:sp>
      <p:sp>
        <p:nvSpPr>
          <p:cNvPr id="196688" name="Line 80"/>
          <p:cNvSpPr>
            <a:spLocks noChangeShapeType="1"/>
          </p:cNvSpPr>
          <p:nvPr/>
        </p:nvSpPr>
        <p:spPr bwMode="auto">
          <a:xfrm>
            <a:off x="1187450" y="3860800"/>
            <a:ext cx="0" cy="20161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GB" sz="3800"/>
              <a:t>Case 1: Induced EMF in a moving conductor (motional EMF)</a:t>
            </a:r>
          </a:p>
        </p:txBody>
      </p:sp>
      <p:sp>
        <p:nvSpPr>
          <p:cNvPr id="198659" name="Rectangle 3"/>
          <p:cNvSpPr>
            <a:spLocks noGrp="1" noChangeArrowheads="1"/>
          </p:cNvSpPr>
          <p:nvPr>
            <p:ph type="body" idx="1"/>
          </p:nvPr>
        </p:nvSpPr>
        <p:spPr/>
        <p:txBody>
          <a:bodyPr/>
          <a:lstStyle/>
          <a:p>
            <a:r>
              <a:rPr lang="en-GB"/>
              <a:t>Magnitude</a:t>
            </a:r>
          </a:p>
          <a:p>
            <a:r>
              <a:rPr lang="en-GB"/>
              <a:t>Direction/Polarity</a:t>
            </a:r>
          </a:p>
        </p:txBody>
      </p:sp>
      <p:grpSp>
        <p:nvGrpSpPr>
          <p:cNvPr id="198673" name="Group 17"/>
          <p:cNvGrpSpPr>
            <a:grpSpLocks/>
          </p:cNvGrpSpPr>
          <p:nvPr/>
        </p:nvGrpSpPr>
        <p:grpSpPr bwMode="auto">
          <a:xfrm>
            <a:off x="676275" y="3725863"/>
            <a:ext cx="209550" cy="211137"/>
            <a:chOff x="884" y="2205"/>
            <a:chExt cx="182" cy="182"/>
          </a:xfrm>
        </p:grpSpPr>
        <p:sp>
          <p:nvSpPr>
            <p:cNvPr id="198674"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75"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76" name="Group 20"/>
          <p:cNvGrpSpPr>
            <a:grpSpLocks/>
          </p:cNvGrpSpPr>
          <p:nvPr/>
        </p:nvGrpSpPr>
        <p:grpSpPr bwMode="auto">
          <a:xfrm>
            <a:off x="2339975" y="3721100"/>
            <a:ext cx="211138" cy="211138"/>
            <a:chOff x="884" y="2205"/>
            <a:chExt cx="182" cy="182"/>
          </a:xfrm>
        </p:grpSpPr>
        <p:sp>
          <p:nvSpPr>
            <p:cNvPr id="198677"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78"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79" name="Group 23"/>
          <p:cNvGrpSpPr>
            <a:grpSpLocks/>
          </p:cNvGrpSpPr>
          <p:nvPr/>
        </p:nvGrpSpPr>
        <p:grpSpPr bwMode="auto">
          <a:xfrm>
            <a:off x="1554163" y="4370388"/>
            <a:ext cx="209550" cy="211137"/>
            <a:chOff x="884" y="2205"/>
            <a:chExt cx="182" cy="182"/>
          </a:xfrm>
        </p:grpSpPr>
        <p:sp>
          <p:nvSpPr>
            <p:cNvPr id="198680"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81"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82" name="Group 26"/>
          <p:cNvGrpSpPr>
            <a:grpSpLocks/>
          </p:cNvGrpSpPr>
          <p:nvPr/>
        </p:nvGrpSpPr>
        <p:grpSpPr bwMode="auto">
          <a:xfrm>
            <a:off x="669925" y="5089525"/>
            <a:ext cx="211138" cy="211138"/>
            <a:chOff x="884" y="2205"/>
            <a:chExt cx="182" cy="182"/>
          </a:xfrm>
        </p:grpSpPr>
        <p:sp>
          <p:nvSpPr>
            <p:cNvPr id="198683"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84"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85" name="Group 29"/>
          <p:cNvGrpSpPr>
            <a:grpSpLocks/>
          </p:cNvGrpSpPr>
          <p:nvPr/>
        </p:nvGrpSpPr>
        <p:grpSpPr bwMode="auto">
          <a:xfrm>
            <a:off x="2339975" y="5084763"/>
            <a:ext cx="209550" cy="211137"/>
            <a:chOff x="884" y="2205"/>
            <a:chExt cx="182" cy="182"/>
          </a:xfrm>
        </p:grpSpPr>
        <p:sp>
          <p:nvSpPr>
            <p:cNvPr id="198686"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87"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88" name="Group 32"/>
          <p:cNvGrpSpPr>
            <a:grpSpLocks/>
          </p:cNvGrpSpPr>
          <p:nvPr/>
        </p:nvGrpSpPr>
        <p:grpSpPr bwMode="auto">
          <a:xfrm>
            <a:off x="690563" y="4422775"/>
            <a:ext cx="209550" cy="209550"/>
            <a:chOff x="884" y="2205"/>
            <a:chExt cx="182" cy="182"/>
          </a:xfrm>
        </p:grpSpPr>
        <p:sp>
          <p:nvSpPr>
            <p:cNvPr id="198689" name="Line 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90" name="Line 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91" name="Group 35"/>
          <p:cNvGrpSpPr>
            <a:grpSpLocks/>
          </p:cNvGrpSpPr>
          <p:nvPr/>
        </p:nvGrpSpPr>
        <p:grpSpPr bwMode="auto">
          <a:xfrm>
            <a:off x="2339975" y="4370388"/>
            <a:ext cx="211138" cy="211137"/>
            <a:chOff x="884" y="2205"/>
            <a:chExt cx="182" cy="182"/>
          </a:xfrm>
        </p:grpSpPr>
        <p:sp>
          <p:nvSpPr>
            <p:cNvPr id="198692" name="Line 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93" name="Line 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94" name="Group 38"/>
          <p:cNvGrpSpPr>
            <a:grpSpLocks/>
          </p:cNvGrpSpPr>
          <p:nvPr/>
        </p:nvGrpSpPr>
        <p:grpSpPr bwMode="auto">
          <a:xfrm>
            <a:off x="1528763" y="5089525"/>
            <a:ext cx="211137" cy="211138"/>
            <a:chOff x="884" y="2205"/>
            <a:chExt cx="182" cy="182"/>
          </a:xfrm>
        </p:grpSpPr>
        <p:sp>
          <p:nvSpPr>
            <p:cNvPr id="198695"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96"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697" name="Group 41"/>
          <p:cNvGrpSpPr>
            <a:grpSpLocks/>
          </p:cNvGrpSpPr>
          <p:nvPr/>
        </p:nvGrpSpPr>
        <p:grpSpPr bwMode="auto">
          <a:xfrm>
            <a:off x="1555750" y="3741738"/>
            <a:ext cx="209550" cy="209550"/>
            <a:chOff x="884" y="2205"/>
            <a:chExt cx="182" cy="182"/>
          </a:xfrm>
        </p:grpSpPr>
        <p:sp>
          <p:nvSpPr>
            <p:cNvPr id="198698"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699"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00" name="Group 44"/>
          <p:cNvGrpSpPr>
            <a:grpSpLocks/>
          </p:cNvGrpSpPr>
          <p:nvPr/>
        </p:nvGrpSpPr>
        <p:grpSpPr bwMode="auto">
          <a:xfrm>
            <a:off x="669925" y="5729288"/>
            <a:ext cx="211138" cy="211137"/>
            <a:chOff x="884" y="2205"/>
            <a:chExt cx="182" cy="182"/>
          </a:xfrm>
        </p:grpSpPr>
        <p:sp>
          <p:nvSpPr>
            <p:cNvPr id="198701"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02"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03" name="Group 47"/>
          <p:cNvGrpSpPr>
            <a:grpSpLocks/>
          </p:cNvGrpSpPr>
          <p:nvPr/>
        </p:nvGrpSpPr>
        <p:grpSpPr bwMode="auto">
          <a:xfrm>
            <a:off x="2339975" y="5724525"/>
            <a:ext cx="209550" cy="211138"/>
            <a:chOff x="884" y="2205"/>
            <a:chExt cx="182" cy="182"/>
          </a:xfrm>
        </p:grpSpPr>
        <p:sp>
          <p:nvSpPr>
            <p:cNvPr id="198704"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05"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06" name="Group 50"/>
          <p:cNvGrpSpPr>
            <a:grpSpLocks/>
          </p:cNvGrpSpPr>
          <p:nvPr/>
        </p:nvGrpSpPr>
        <p:grpSpPr bwMode="auto">
          <a:xfrm>
            <a:off x="1528763" y="5738813"/>
            <a:ext cx="211137" cy="211137"/>
            <a:chOff x="884" y="2205"/>
            <a:chExt cx="182" cy="182"/>
          </a:xfrm>
        </p:grpSpPr>
        <p:sp>
          <p:nvSpPr>
            <p:cNvPr id="198707"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08"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09" name="Group 53"/>
          <p:cNvGrpSpPr>
            <a:grpSpLocks/>
          </p:cNvGrpSpPr>
          <p:nvPr/>
        </p:nvGrpSpPr>
        <p:grpSpPr bwMode="auto">
          <a:xfrm>
            <a:off x="3132138" y="3716338"/>
            <a:ext cx="211137" cy="211137"/>
            <a:chOff x="884" y="2205"/>
            <a:chExt cx="182" cy="182"/>
          </a:xfrm>
        </p:grpSpPr>
        <p:sp>
          <p:nvSpPr>
            <p:cNvPr id="198710"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11"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12" name="Group 56"/>
          <p:cNvGrpSpPr>
            <a:grpSpLocks/>
          </p:cNvGrpSpPr>
          <p:nvPr/>
        </p:nvGrpSpPr>
        <p:grpSpPr bwMode="auto">
          <a:xfrm>
            <a:off x="3132138" y="5080000"/>
            <a:ext cx="209550" cy="211138"/>
            <a:chOff x="884" y="2205"/>
            <a:chExt cx="182" cy="182"/>
          </a:xfrm>
        </p:grpSpPr>
        <p:sp>
          <p:nvSpPr>
            <p:cNvPr id="198713"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14"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15" name="Group 59"/>
          <p:cNvGrpSpPr>
            <a:grpSpLocks/>
          </p:cNvGrpSpPr>
          <p:nvPr/>
        </p:nvGrpSpPr>
        <p:grpSpPr bwMode="auto">
          <a:xfrm>
            <a:off x="3132138" y="4365625"/>
            <a:ext cx="211137" cy="211138"/>
            <a:chOff x="884" y="2205"/>
            <a:chExt cx="182" cy="182"/>
          </a:xfrm>
        </p:grpSpPr>
        <p:sp>
          <p:nvSpPr>
            <p:cNvPr id="198716"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17"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18" name="Group 62"/>
          <p:cNvGrpSpPr>
            <a:grpSpLocks/>
          </p:cNvGrpSpPr>
          <p:nvPr/>
        </p:nvGrpSpPr>
        <p:grpSpPr bwMode="auto">
          <a:xfrm>
            <a:off x="3132138" y="5719763"/>
            <a:ext cx="209550" cy="211137"/>
            <a:chOff x="884" y="2205"/>
            <a:chExt cx="182" cy="182"/>
          </a:xfrm>
        </p:grpSpPr>
        <p:sp>
          <p:nvSpPr>
            <p:cNvPr id="198719"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20"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21" name="Group 65"/>
          <p:cNvGrpSpPr>
            <a:grpSpLocks/>
          </p:cNvGrpSpPr>
          <p:nvPr/>
        </p:nvGrpSpPr>
        <p:grpSpPr bwMode="auto">
          <a:xfrm>
            <a:off x="3929063" y="3716338"/>
            <a:ext cx="211137" cy="211137"/>
            <a:chOff x="884" y="2205"/>
            <a:chExt cx="182" cy="182"/>
          </a:xfrm>
        </p:grpSpPr>
        <p:sp>
          <p:nvSpPr>
            <p:cNvPr id="198722"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23"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24" name="Group 68"/>
          <p:cNvGrpSpPr>
            <a:grpSpLocks/>
          </p:cNvGrpSpPr>
          <p:nvPr/>
        </p:nvGrpSpPr>
        <p:grpSpPr bwMode="auto">
          <a:xfrm>
            <a:off x="3929063" y="5080000"/>
            <a:ext cx="209550" cy="211138"/>
            <a:chOff x="884" y="2205"/>
            <a:chExt cx="182" cy="182"/>
          </a:xfrm>
        </p:grpSpPr>
        <p:sp>
          <p:nvSpPr>
            <p:cNvPr id="198725"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26"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27" name="Group 71"/>
          <p:cNvGrpSpPr>
            <a:grpSpLocks/>
          </p:cNvGrpSpPr>
          <p:nvPr/>
        </p:nvGrpSpPr>
        <p:grpSpPr bwMode="auto">
          <a:xfrm>
            <a:off x="3929063" y="4365625"/>
            <a:ext cx="211137" cy="211138"/>
            <a:chOff x="884" y="2205"/>
            <a:chExt cx="182" cy="182"/>
          </a:xfrm>
        </p:grpSpPr>
        <p:sp>
          <p:nvSpPr>
            <p:cNvPr id="198728"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29"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8730" name="Group 74"/>
          <p:cNvGrpSpPr>
            <a:grpSpLocks/>
          </p:cNvGrpSpPr>
          <p:nvPr/>
        </p:nvGrpSpPr>
        <p:grpSpPr bwMode="auto">
          <a:xfrm>
            <a:off x="3929063" y="5719763"/>
            <a:ext cx="209550" cy="211137"/>
            <a:chOff x="884" y="2205"/>
            <a:chExt cx="182" cy="182"/>
          </a:xfrm>
        </p:grpSpPr>
        <p:sp>
          <p:nvSpPr>
            <p:cNvPr id="198731"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8732"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198733" name="Rectangle 77"/>
          <p:cNvSpPr>
            <a:spLocks noChangeArrowheads="1"/>
          </p:cNvSpPr>
          <p:nvPr/>
        </p:nvSpPr>
        <p:spPr bwMode="auto">
          <a:xfrm>
            <a:off x="3419475" y="3860800"/>
            <a:ext cx="142875" cy="2016125"/>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sp>
        <p:nvSpPr>
          <p:cNvPr id="198734" name="Line 78"/>
          <p:cNvSpPr>
            <a:spLocks noChangeShapeType="1"/>
          </p:cNvSpPr>
          <p:nvPr/>
        </p:nvSpPr>
        <p:spPr bwMode="auto">
          <a:xfrm>
            <a:off x="1187450" y="3860800"/>
            <a:ext cx="2305050" cy="0"/>
          </a:xfrm>
          <a:prstGeom prst="line">
            <a:avLst/>
          </a:prstGeom>
          <a:noFill/>
          <a:ln w="9525">
            <a:solidFill>
              <a:schemeClr val="tx1"/>
            </a:solidFill>
            <a:round/>
            <a:headEnd/>
            <a:tailEnd/>
          </a:ln>
          <a:effectLst/>
        </p:spPr>
        <p:txBody>
          <a:bodyPr/>
          <a:lstStyle/>
          <a:p>
            <a:endParaRPr lang="en-US"/>
          </a:p>
        </p:txBody>
      </p:sp>
      <p:sp>
        <p:nvSpPr>
          <p:cNvPr id="198735" name="Line 79"/>
          <p:cNvSpPr>
            <a:spLocks noChangeShapeType="1"/>
          </p:cNvSpPr>
          <p:nvPr/>
        </p:nvSpPr>
        <p:spPr bwMode="auto">
          <a:xfrm>
            <a:off x="1187450" y="5876925"/>
            <a:ext cx="2305050" cy="0"/>
          </a:xfrm>
          <a:prstGeom prst="line">
            <a:avLst/>
          </a:prstGeom>
          <a:noFill/>
          <a:ln w="9525">
            <a:solidFill>
              <a:schemeClr val="tx1"/>
            </a:solidFill>
            <a:round/>
            <a:headEnd/>
            <a:tailEnd/>
          </a:ln>
          <a:effectLst/>
        </p:spPr>
        <p:txBody>
          <a:bodyPr/>
          <a:lstStyle/>
          <a:p>
            <a:endParaRPr lang="en-US"/>
          </a:p>
        </p:txBody>
      </p:sp>
      <p:sp>
        <p:nvSpPr>
          <p:cNvPr id="198736" name="Line 80"/>
          <p:cNvSpPr>
            <a:spLocks noChangeShapeType="1"/>
          </p:cNvSpPr>
          <p:nvPr/>
        </p:nvSpPr>
        <p:spPr bwMode="auto">
          <a:xfrm>
            <a:off x="1187450" y="3860800"/>
            <a:ext cx="0" cy="20161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GB" sz="3800"/>
              <a:t>Case 1: Induced EMF in a moving conductor (motional EMF)</a:t>
            </a:r>
          </a:p>
        </p:txBody>
      </p:sp>
      <p:sp>
        <p:nvSpPr>
          <p:cNvPr id="192515" name="Rectangle 3"/>
          <p:cNvSpPr>
            <a:spLocks noGrp="1" noChangeArrowheads="1"/>
          </p:cNvSpPr>
          <p:nvPr>
            <p:ph type="body" idx="1"/>
          </p:nvPr>
        </p:nvSpPr>
        <p:spPr/>
        <p:txBody>
          <a:bodyPr/>
          <a:lstStyle/>
          <a:p>
            <a:r>
              <a:rPr lang="en-GB"/>
              <a:t>Magnitude</a:t>
            </a:r>
          </a:p>
          <a:p>
            <a:r>
              <a:rPr lang="en-GB"/>
              <a:t>Direction/Polarity</a:t>
            </a:r>
          </a:p>
        </p:txBody>
      </p:sp>
      <p:grpSp>
        <p:nvGrpSpPr>
          <p:cNvPr id="192541" name="Group 29"/>
          <p:cNvGrpSpPr>
            <a:grpSpLocks/>
          </p:cNvGrpSpPr>
          <p:nvPr/>
        </p:nvGrpSpPr>
        <p:grpSpPr bwMode="auto">
          <a:xfrm>
            <a:off x="676275" y="3725863"/>
            <a:ext cx="209550" cy="211137"/>
            <a:chOff x="884" y="2205"/>
            <a:chExt cx="182" cy="182"/>
          </a:xfrm>
        </p:grpSpPr>
        <p:sp>
          <p:nvSpPr>
            <p:cNvPr id="192542"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43"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44" name="Group 32"/>
          <p:cNvGrpSpPr>
            <a:grpSpLocks/>
          </p:cNvGrpSpPr>
          <p:nvPr/>
        </p:nvGrpSpPr>
        <p:grpSpPr bwMode="auto">
          <a:xfrm>
            <a:off x="2339975" y="3721100"/>
            <a:ext cx="211138" cy="211138"/>
            <a:chOff x="884" y="2205"/>
            <a:chExt cx="182" cy="182"/>
          </a:xfrm>
        </p:grpSpPr>
        <p:sp>
          <p:nvSpPr>
            <p:cNvPr id="192545" name="Line 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46" name="Line 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47" name="Group 35"/>
          <p:cNvGrpSpPr>
            <a:grpSpLocks/>
          </p:cNvGrpSpPr>
          <p:nvPr/>
        </p:nvGrpSpPr>
        <p:grpSpPr bwMode="auto">
          <a:xfrm>
            <a:off x="1554163" y="4370388"/>
            <a:ext cx="209550" cy="211137"/>
            <a:chOff x="884" y="2205"/>
            <a:chExt cx="182" cy="182"/>
          </a:xfrm>
        </p:grpSpPr>
        <p:sp>
          <p:nvSpPr>
            <p:cNvPr id="192548" name="Line 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49" name="Line 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50" name="Group 38"/>
          <p:cNvGrpSpPr>
            <a:grpSpLocks/>
          </p:cNvGrpSpPr>
          <p:nvPr/>
        </p:nvGrpSpPr>
        <p:grpSpPr bwMode="auto">
          <a:xfrm>
            <a:off x="669925" y="5089525"/>
            <a:ext cx="211138" cy="211138"/>
            <a:chOff x="884" y="2205"/>
            <a:chExt cx="182" cy="182"/>
          </a:xfrm>
        </p:grpSpPr>
        <p:sp>
          <p:nvSpPr>
            <p:cNvPr id="192551"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52"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53" name="Group 41"/>
          <p:cNvGrpSpPr>
            <a:grpSpLocks/>
          </p:cNvGrpSpPr>
          <p:nvPr/>
        </p:nvGrpSpPr>
        <p:grpSpPr bwMode="auto">
          <a:xfrm>
            <a:off x="2339975" y="5084763"/>
            <a:ext cx="209550" cy="211137"/>
            <a:chOff x="884" y="2205"/>
            <a:chExt cx="182" cy="182"/>
          </a:xfrm>
        </p:grpSpPr>
        <p:sp>
          <p:nvSpPr>
            <p:cNvPr id="192554"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55"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56" name="Group 44"/>
          <p:cNvGrpSpPr>
            <a:grpSpLocks/>
          </p:cNvGrpSpPr>
          <p:nvPr/>
        </p:nvGrpSpPr>
        <p:grpSpPr bwMode="auto">
          <a:xfrm>
            <a:off x="690563" y="4422775"/>
            <a:ext cx="209550" cy="209550"/>
            <a:chOff x="884" y="2205"/>
            <a:chExt cx="182" cy="182"/>
          </a:xfrm>
        </p:grpSpPr>
        <p:sp>
          <p:nvSpPr>
            <p:cNvPr id="192557"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58"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59" name="Group 47"/>
          <p:cNvGrpSpPr>
            <a:grpSpLocks/>
          </p:cNvGrpSpPr>
          <p:nvPr/>
        </p:nvGrpSpPr>
        <p:grpSpPr bwMode="auto">
          <a:xfrm>
            <a:off x="2339975" y="4370388"/>
            <a:ext cx="211138" cy="211137"/>
            <a:chOff x="884" y="2205"/>
            <a:chExt cx="182" cy="182"/>
          </a:xfrm>
        </p:grpSpPr>
        <p:sp>
          <p:nvSpPr>
            <p:cNvPr id="192560"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61"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62" name="Group 50"/>
          <p:cNvGrpSpPr>
            <a:grpSpLocks/>
          </p:cNvGrpSpPr>
          <p:nvPr/>
        </p:nvGrpSpPr>
        <p:grpSpPr bwMode="auto">
          <a:xfrm>
            <a:off x="1528763" y="5089525"/>
            <a:ext cx="211137" cy="211138"/>
            <a:chOff x="884" y="2205"/>
            <a:chExt cx="182" cy="182"/>
          </a:xfrm>
        </p:grpSpPr>
        <p:sp>
          <p:nvSpPr>
            <p:cNvPr id="192563"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64"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65" name="Group 53"/>
          <p:cNvGrpSpPr>
            <a:grpSpLocks/>
          </p:cNvGrpSpPr>
          <p:nvPr/>
        </p:nvGrpSpPr>
        <p:grpSpPr bwMode="auto">
          <a:xfrm>
            <a:off x="1555750" y="3741738"/>
            <a:ext cx="209550" cy="209550"/>
            <a:chOff x="884" y="2205"/>
            <a:chExt cx="182" cy="182"/>
          </a:xfrm>
        </p:grpSpPr>
        <p:sp>
          <p:nvSpPr>
            <p:cNvPr id="192566"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67"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68" name="Group 56"/>
          <p:cNvGrpSpPr>
            <a:grpSpLocks/>
          </p:cNvGrpSpPr>
          <p:nvPr/>
        </p:nvGrpSpPr>
        <p:grpSpPr bwMode="auto">
          <a:xfrm>
            <a:off x="669925" y="5729288"/>
            <a:ext cx="211138" cy="211137"/>
            <a:chOff x="884" y="2205"/>
            <a:chExt cx="182" cy="182"/>
          </a:xfrm>
        </p:grpSpPr>
        <p:sp>
          <p:nvSpPr>
            <p:cNvPr id="192569"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70"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71" name="Group 59"/>
          <p:cNvGrpSpPr>
            <a:grpSpLocks/>
          </p:cNvGrpSpPr>
          <p:nvPr/>
        </p:nvGrpSpPr>
        <p:grpSpPr bwMode="auto">
          <a:xfrm>
            <a:off x="2339975" y="5724525"/>
            <a:ext cx="209550" cy="211138"/>
            <a:chOff x="884" y="2205"/>
            <a:chExt cx="182" cy="182"/>
          </a:xfrm>
        </p:grpSpPr>
        <p:sp>
          <p:nvSpPr>
            <p:cNvPr id="192572"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73"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74" name="Group 62"/>
          <p:cNvGrpSpPr>
            <a:grpSpLocks/>
          </p:cNvGrpSpPr>
          <p:nvPr/>
        </p:nvGrpSpPr>
        <p:grpSpPr bwMode="auto">
          <a:xfrm>
            <a:off x="1528763" y="5738813"/>
            <a:ext cx="211137" cy="211137"/>
            <a:chOff x="884" y="2205"/>
            <a:chExt cx="182" cy="182"/>
          </a:xfrm>
        </p:grpSpPr>
        <p:sp>
          <p:nvSpPr>
            <p:cNvPr id="192575"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76"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77" name="Group 65"/>
          <p:cNvGrpSpPr>
            <a:grpSpLocks/>
          </p:cNvGrpSpPr>
          <p:nvPr/>
        </p:nvGrpSpPr>
        <p:grpSpPr bwMode="auto">
          <a:xfrm>
            <a:off x="3132138" y="3716338"/>
            <a:ext cx="211137" cy="211137"/>
            <a:chOff x="884" y="2205"/>
            <a:chExt cx="182" cy="182"/>
          </a:xfrm>
        </p:grpSpPr>
        <p:sp>
          <p:nvSpPr>
            <p:cNvPr id="192578"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79"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80" name="Group 68"/>
          <p:cNvGrpSpPr>
            <a:grpSpLocks/>
          </p:cNvGrpSpPr>
          <p:nvPr/>
        </p:nvGrpSpPr>
        <p:grpSpPr bwMode="auto">
          <a:xfrm>
            <a:off x="3132138" y="5080000"/>
            <a:ext cx="209550" cy="211138"/>
            <a:chOff x="884" y="2205"/>
            <a:chExt cx="182" cy="182"/>
          </a:xfrm>
        </p:grpSpPr>
        <p:sp>
          <p:nvSpPr>
            <p:cNvPr id="192581"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82"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83" name="Group 71"/>
          <p:cNvGrpSpPr>
            <a:grpSpLocks/>
          </p:cNvGrpSpPr>
          <p:nvPr/>
        </p:nvGrpSpPr>
        <p:grpSpPr bwMode="auto">
          <a:xfrm>
            <a:off x="3132138" y="4365625"/>
            <a:ext cx="211137" cy="211138"/>
            <a:chOff x="884" y="2205"/>
            <a:chExt cx="182" cy="182"/>
          </a:xfrm>
        </p:grpSpPr>
        <p:sp>
          <p:nvSpPr>
            <p:cNvPr id="192584"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85"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86" name="Group 74"/>
          <p:cNvGrpSpPr>
            <a:grpSpLocks/>
          </p:cNvGrpSpPr>
          <p:nvPr/>
        </p:nvGrpSpPr>
        <p:grpSpPr bwMode="auto">
          <a:xfrm>
            <a:off x="3132138" y="5719763"/>
            <a:ext cx="209550" cy="211137"/>
            <a:chOff x="884" y="2205"/>
            <a:chExt cx="182" cy="182"/>
          </a:xfrm>
        </p:grpSpPr>
        <p:sp>
          <p:nvSpPr>
            <p:cNvPr id="192587"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88"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89" name="Group 77"/>
          <p:cNvGrpSpPr>
            <a:grpSpLocks/>
          </p:cNvGrpSpPr>
          <p:nvPr/>
        </p:nvGrpSpPr>
        <p:grpSpPr bwMode="auto">
          <a:xfrm>
            <a:off x="3929063" y="3716338"/>
            <a:ext cx="211137" cy="211137"/>
            <a:chOff x="884" y="2205"/>
            <a:chExt cx="182" cy="182"/>
          </a:xfrm>
        </p:grpSpPr>
        <p:sp>
          <p:nvSpPr>
            <p:cNvPr id="192590" name="Line 7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91" name="Line 7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92" name="Group 80"/>
          <p:cNvGrpSpPr>
            <a:grpSpLocks/>
          </p:cNvGrpSpPr>
          <p:nvPr/>
        </p:nvGrpSpPr>
        <p:grpSpPr bwMode="auto">
          <a:xfrm>
            <a:off x="3929063" y="5080000"/>
            <a:ext cx="209550" cy="211138"/>
            <a:chOff x="884" y="2205"/>
            <a:chExt cx="182" cy="182"/>
          </a:xfrm>
        </p:grpSpPr>
        <p:sp>
          <p:nvSpPr>
            <p:cNvPr id="192593" name="Line 8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94" name="Line 8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95" name="Group 83"/>
          <p:cNvGrpSpPr>
            <a:grpSpLocks/>
          </p:cNvGrpSpPr>
          <p:nvPr/>
        </p:nvGrpSpPr>
        <p:grpSpPr bwMode="auto">
          <a:xfrm>
            <a:off x="3929063" y="4365625"/>
            <a:ext cx="211137" cy="211138"/>
            <a:chOff x="884" y="2205"/>
            <a:chExt cx="182" cy="182"/>
          </a:xfrm>
        </p:grpSpPr>
        <p:sp>
          <p:nvSpPr>
            <p:cNvPr id="192596" name="Line 8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597" name="Line 8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192598" name="Group 86"/>
          <p:cNvGrpSpPr>
            <a:grpSpLocks/>
          </p:cNvGrpSpPr>
          <p:nvPr/>
        </p:nvGrpSpPr>
        <p:grpSpPr bwMode="auto">
          <a:xfrm>
            <a:off x="3929063" y="5719763"/>
            <a:ext cx="209550" cy="211137"/>
            <a:chOff x="884" y="2205"/>
            <a:chExt cx="182" cy="182"/>
          </a:xfrm>
        </p:grpSpPr>
        <p:sp>
          <p:nvSpPr>
            <p:cNvPr id="192599" name="Line 8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192600" name="Line 8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192601" name="Rectangle 89"/>
          <p:cNvSpPr>
            <a:spLocks noChangeArrowheads="1"/>
          </p:cNvSpPr>
          <p:nvPr/>
        </p:nvSpPr>
        <p:spPr bwMode="auto">
          <a:xfrm>
            <a:off x="3419475" y="3860800"/>
            <a:ext cx="142875" cy="2016125"/>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sp>
        <p:nvSpPr>
          <p:cNvPr id="192602" name="Line 90"/>
          <p:cNvSpPr>
            <a:spLocks noChangeShapeType="1"/>
          </p:cNvSpPr>
          <p:nvPr/>
        </p:nvSpPr>
        <p:spPr bwMode="auto">
          <a:xfrm>
            <a:off x="1187450" y="3860800"/>
            <a:ext cx="2305050" cy="0"/>
          </a:xfrm>
          <a:prstGeom prst="line">
            <a:avLst/>
          </a:prstGeom>
          <a:noFill/>
          <a:ln w="9525">
            <a:solidFill>
              <a:schemeClr val="tx1"/>
            </a:solidFill>
            <a:round/>
            <a:headEnd/>
            <a:tailEnd/>
          </a:ln>
          <a:effectLst/>
        </p:spPr>
        <p:txBody>
          <a:bodyPr/>
          <a:lstStyle/>
          <a:p>
            <a:endParaRPr lang="en-US"/>
          </a:p>
        </p:txBody>
      </p:sp>
      <p:sp>
        <p:nvSpPr>
          <p:cNvPr id="192603" name="Line 91"/>
          <p:cNvSpPr>
            <a:spLocks noChangeShapeType="1"/>
          </p:cNvSpPr>
          <p:nvPr/>
        </p:nvSpPr>
        <p:spPr bwMode="auto">
          <a:xfrm>
            <a:off x="1187450" y="5876925"/>
            <a:ext cx="2305050" cy="0"/>
          </a:xfrm>
          <a:prstGeom prst="line">
            <a:avLst/>
          </a:prstGeom>
          <a:noFill/>
          <a:ln w="9525">
            <a:solidFill>
              <a:schemeClr val="tx1"/>
            </a:solidFill>
            <a:round/>
            <a:headEnd/>
            <a:tailEnd/>
          </a:ln>
          <a:effectLst/>
        </p:spPr>
        <p:txBody>
          <a:bodyPr/>
          <a:lstStyle/>
          <a:p>
            <a:endParaRPr lang="en-US"/>
          </a:p>
        </p:txBody>
      </p:sp>
      <p:sp>
        <p:nvSpPr>
          <p:cNvPr id="192604" name="Line 92"/>
          <p:cNvSpPr>
            <a:spLocks noChangeShapeType="1"/>
          </p:cNvSpPr>
          <p:nvPr/>
        </p:nvSpPr>
        <p:spPr bwMode="auto">
          <a:xfrm>
            <a:off x="1187450" y="3860800"/>
            <a:ext cx="0" cy="20161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en-GB" sz="3800"/>
              <a:t>Case 1: Induced EMF in a moving conductor (motional EMF)</a:t>
            </a:r>
          </a:p>
        </p:txBody>
      </p:sp>
      <p:sp>
        <p:nvSpPr>
          <p:cNvPr id="220163" name="Rectangle 3"/>
          <p:cNvSpPr>
            <a:spLocks noGrp="1" noChangeArrowheads="1"/>
          </p:cNvSpPr>
          <p:nvPr>
            <p:ph type="body" idx="1"/>
          </p:nvPr>
        </p:nvSpPr>
        <p:spPr/>
        <p:txBody>
          <a:bodyPr/>
          <a:lstStyle/>
          <a:p>
            <a:r>
              <a:rPr lang="en-GB"/>
              <a:t>Magnitude</a:t>
            </a:r>
          </a:p>
          <a:p>
            <a:r>
              <a:rPr lang="en-GB"/>
              <a:t>Direction/Polarity</a:t>
            </a:r>
          </a:p>
        </p:txBody>
      </p:sp>
      <p:grpSp>
        <p:nvGrpSpPr>
          <p:cNvPr id="220177" name="Group 17"/>
          <p:cNvGrpSpPr>
            <a:grpSpLocks/>
          </p:cNvGrpSpPr>
          <p:nvPr/>
        </p:nvGrpSpPr>
        <p:grpSpPr bwMode="auto">
          <a:xfrm>
            <a:off x="676275" y="3725863"/>
            <a:ext cx="209550" cy="211137"/>
            <a:chOff x="884" y="2205"/>
            <a:chExt cx="182" cy="182"/>
          </a:xfrm>
        </p:grpSpPr>
        <p:sp>
          <p:nvSpPr>
            <p:cNvPr id="220178" name="Line 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79" name="Line 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80" name="Group 20"/>
          <p:cNvGrpSpPr>
            <a:grpSpLocks/>
          </p:cNvGrpSpPr>
          <p:nvPr/>
        </p:nvGrpSpPr>
        <p:grpSpPr bwMode="auto">
          <a:xfrm>
            <a:off x="2339975" y="3721100"/>
            <a:ext cx="211138" cy="211138"/>
            <a:chOff x="884" y="2205"/>
            <a:chExt cx="182" cy="182"/>
          </a:xfrm>
        </p:grpSpPr>
        <p:sp>
          <p:nvSpPr>
            <p:cNvPr id="220181" name="Line 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82" name="Line 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83" name="Group 23"/>
          <p:cNvGrpSpPr>
            <a:grpSpLocks/>
          </p:cNvGrpSpPr>
          <p:nvPr/>
        </p:nvGrpSpPr>
        <p:grpSpPr bwMode="auto">
          <a:xfrm>
            <a:off x="1554163" y="4370388"/>
            <a:ext cx="209550" cy="211137"/>
            <a:chOff x="884" y="2205"/>
            <a:chExt cx="182" cy="182"/>
          </a:xfrm>
        </p:grpSpPr>
        <p:sp>
          <p:nvSpPr>
            <p:cNvPr id="220184" name="Line 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85" name="Line 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86" name="Group 26"/>
          <p:cNvGrpSpPr>
            <a:grpSpLocks/>
          </p:cNvGrpSpPr>
          <p:nvPr/>
        </p:nvGrpSpPr>
        <p:grpSpPr bwMode="auto">
          <a:xfrm>
            <a:off x="669925" y="5089525"/>
            <a:ext cx="211138" cy="211138"/>
            <a:chOff x="884" y="2205"/>
            <a:chExt cx="182" cy="182"/>
          </a:xfrm>
        </p:grpSpPr>
        <p:sp>
          <p:nvSpPr>
            <p:cNvPr id="220187"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88"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89" name="Group 29"/>
          <p:cNvGrpSpPr>
            <a:grpSpLocks/>
          </p:cNvGrpSpPr>
          <p:nvPr/>
        </p:nvGrpSpPr>
        <p:grpSpPr bwMode="auto">
          <a:xfrm>
            <a:off x="2339975" y="5084763"/>
            <a:ext cx="209550" cy="211137"/>
            <a:chOff x="884" y="2205"/>
            <a:chExt cx="182" cy="182"/>
          </a:xfrm>
        </p:grpSpPr>
        <p:sp>
          <p:nvSpPr>
            <p:cNvPr id="220190"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91"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92" name="Group 32"/>
          <p:cNvGrpSpPr>
            <a:grpSpLocks/>
          </p:cNvGrpSpPr>
          <p:nvPr/>
        </p:nvGrpSpPr>
        <p:grpSpPr bwMode="auto">
          <a:xfrm>
            <a:off x="690563" y="4422775"/>
            <a:ext cx="209550" cy="209550"/>
            <a:chOff x="884" y="2205"/>
            <a:chExt cx="182" cy="182"/>
          </a:xfrm>
        </p:grpSpPr>
        <p:sp>
          <p:nvSpPr>
            <p:cNvPr id="220193" name="Line 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94" name="Line 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95" name="Group 35"/>
          <p:cNvGrpSpPr>
            <a:grpSpLocks/>
          </p:cNvGrpSpPr>
          <p:nvPr/>
        </p:nvGrpSpPr>
        <p:grpSpPr bwMode="auto">
          <a:xfrm>
            <a:off x="2339975" y="4370388"/>
            <a:ext cx="211138" cy="211137"/>
            <a:chOff x="884" y="2205"/>
            <a:chExt cx="182" cy="182"/>
          </a:xfrm>
        </p:grpSpPr>
        <p:sp>
          <p:nvSpPr>
            <p:cNvPr id="220196" name="Line 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197" name="Line 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198" name="Group 38"/>
          <p:cNvGrpSpPr>
            <a:grpSpLocks/>
          </p:cNvGrpSpPr>
          <p:nvPr/>
        </p:nvGrpSpPr>
        <p:grpSpPr bwMode="auto">
          <a:xfrm>
            <a:off x="1528763" y="5089525"/>
            <a:ext cx="211137" cy="211138"/>
            <a:chOff x="884" y="2205"/>
            <a:chExt cx="182" cy="182"/>
          </a:xfrm>
        </p:grpSpPr>
        <p:sp>
          <p:nvSpPr>
            <p:cNvPr id="220199"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00"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01" name="Group 41"/>
          <p:cNvGrpSpPr>
            <a:grpSpLocks/>
          </p:cNvGrpSpPr>
          <p:nvPr/>
        </p:nvGrpSpPr>
        <p:grpSpPr bwMode="auto">
          <a:xfrm>
            <a:off x="1555750" y="3741738"/>
            <a:ext cx="209550" cy="209550"/>
            <a:chOff x="884" y="2205"/>
            <a:chExt cx="182" cy="182"/>
          </a:xfrm>
        </p:grpSpPr>
        <p:sp>
          <p:nvSpPr>
            <p:cNvPr id="220202"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03"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04" name="Group 44"/>
          <p:cNvGrpSpPr>
            <a:grpSpLocks/>
          </p:cNvGrpSpPr>
          <p:nvPr/>
        </p:nvGrpSpPr>
        <p:grpSpPr bwMode="auto">
          <a:xfrm>
            <a:off x="669925" y="5729288"/>
            <a:ext cx="211138" cy="211137"/>
            <a:chOff x="884" y="2205"/>
            <a:chExt cx="182" cy="182"/>
          </a:xfrm>
        </p:grpSpPr>
        <p:sp>
          <p:nvSpPr>
            <p:cNvPr id="220205"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06"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07" name="Group 47"/>
          <p:cNvGrpSpPr>
            <a:grpSpLocks/>
          </p:cNvGrpSpPr>
          <p:nvPr/>
        </p:nvGrpSpPr>
        <p:grpSpPr bwMode="auto">
          <a:xfrm>
            <a:off x="2339975" y="5724525"/>
            <a:ext cx="209550" cy="211138"/>
            <a:chOff x="884" y="2205"/>
            <a:chExt cx="182" cy="182"/>
          </a:xfrm>
        </p:grpSpPr>
        <p:sp>
          <p:nvSpPr>
            <p:cNvPr id="220208"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09"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10" name="Group 50"/>
          <p:cNvGrpSpPr>
            <a:grpSpLocks/>
          </p:cNvGrpSpPr>
          <p:nvPr/>
        </p:nvGrpSpPr>
        <p:grpSpPr bwMode="auto">
          <a:xfrm>
            <a:off x="1528763" y="5738813"/>
            <a:ext cx="211137" cy="211137"/>
            <a:chOff x="884" y="2205"/>
            <a:chExt cx="182" cy="182"/>
          </a:xfrm>
        </p:grpSpPr>
        <p:sp>
          <p:nvSpPr>
            <p:cNvPr id="220211"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12"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13" name="Group 53"/>
          <p:cNvGrpSpPr>
            <a:grpSpLocks/>
          </p:cNvGrpSpPr>
          <p:nvPr/>
        </p:nvGrpSpPr>
        <p:grpSpPr bwMode="auto">
          <a:xfrm>
            <a:off x="3132138" y="3716338"/>
            <a:ext cx="211137" cy="211137"/>
            <a:chOff x="884" y="2205"/>
            <a:chExt cx="182" cy="182"/>
          </a:xfrm>
        </p:grpSpPr>
        <p:sp>
          <p:nvSpPr>
            <p:cNvPr id="220214"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15"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16" name="Group 56"/>
          <p:cNvGrpSpPr>
            <a:grpSpLocks/>
          </p:cNvGrpSpPr>
          <p:nvPr/>
        </p:nvGrpSpPr>
        <p:grpSpPr bwMode="auto">
          <a:xfrm>
            <a:off x="3132138" y="5080000"/>
            <a:ext cx="209550" cy="211138"/>
            <a:chOff x="884" y="2205"/>
            <a:chExt cx="182" cy="182"/>
          </a:xfrm>
        </p:grpSpPr>
        <p:sp>
          <p:nvSpPr>
            <p:cNvPr id="220217"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18"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19" name="Group 59"/>
          <p:cNvGrpSpPr>
            <a:grpSpLocks/>
          </p:cNvGrpSpPr>
          <p:nvPr/>
        </p:nvGrpSpPr>
        <p:grpSpPr bwMode="auto">
          <a:xfrm>
            <a:off x="3132138" y="4365625"/>
            <a:ext cx="211137" cy="211138"/>
            <a:chOff x="884" y="2205"/>
            <a:chExt cx="182" cy="182"/>
          </a:xfrm>
        </p:grpSpPr>
        <p:sp>
          <p:nvSpPr>
            <p:cNvPr id="220220"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21"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22" name="Group 62"/>
          <p:cNvGrpSpPr>
            <a:grpSpLocks/>
          </p:cNvGrpSpPr>
          <p:nvPr/>
        </p:nvGrpSpPr>
        <p:grpSpPr bwMode="auto">
          <a:xfrm>
            <a:off x="3132138" y="5719763"/>
            <a:ext cx="209550" cy="211137"/>
            <a:chOff x="884" y="2205"/>
            <a:chExt cx="182" cy="182"/>
          </a:xfrm>
        </p:grpSpPr>
        <p:sp>
          <p:nvSpPr>
            <p:cNvPr id="220223"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24"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25" name="Group 65"/>
          <p:cNvGrpSpPr>
            <a:grpSpLocks/>
          </p:cNvGrpSpPr>
          <p:nvPr/>
        </p:nvGrpSpPr>
        <p:grpSpPr bwMode="auto">
          <a:xfrm>
            <a:off x="3929063" y="3716338"/>
            <a:ext cx="211137" cy="211137"/>
            <a:chOff x="884" y="2205"/>
            <a:chExt cx="182" cy="182"/>
          </a:xfrm>
        </p:grpSpPr>
        <p:sp>
          <p:nvSpPr>
            <p:cNvPr id="220226"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27"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28" name="Group 68"/>
          <p:cNvGrpSpPr>
            <a:grpSpLocks/>
          </p:cNvGrpSpPr>
          <p:nvPr/>
        </p:nvGrpSpPr>
        <p:grpSpPr bwMode="auto">
          <a:xfrm>
            <a:off x="3929063" y="5080000"/>
            <a:ext cx="209550" cy="211138"/>
            <a:chOff x="884" y="2205"/>
            <a:chExt cx="182" cy="182"/>
          </a:xfrm>
        </p:grpSpPr>
        <p:sp>
          <p:nvSpPr>
            <p:cNvPr id="220229"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30"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31" name="Group 71"/>
          <p:cNvGrpSpPr>
            <a:grpSpLocks/>
          </p:cNvGrpSpPr>
          <p:nvPr/>
        </p:nvGrpSpPr>
        <p:grpSpPr bwMode="auto">
          <a:xfrm>
            <a:off x="3929063" y="4365625"/>
            <a:ext cx="211137" cy="211138"/>
            <a:chOff x="884" y="2205"/>
            <a:chExt cx="182" cy="182"/>
          </a:xfrm>
        </p:grpSpPr>
        <p:sp>
          <p:nvSpPr>
            <p:cNvPr id="220232"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33"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20234" name="Group 74"/>
          <p:cNvGrpSpPr>
            <a:grpSpLocks/>
          </p:cNvGrpSpPr>
          <p:nvPr/>
        </p:nvGrpSpPr>
        <p:grpSpPr bwMode="auto">
          <a:xfrm>
            <a:off x="3929063" y="5719763"/>
            <a:ext cx="209550" cy="211137"/>
            <a:chOff x="884" y="2205"/>
            <a:chExt cx="182" cy="182"/>
          </a:xfrm>
        </p:grpSpPr>
        <p:sp>
          <p:nvSpPr>
            <p:cNvPr id="220235"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20236"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20237" name="Rectangle 77"/>
          <p:cNvSpPr>
            <a:spLocks noChangeArrowheads="1"/>
          </p:cNvSpPr>
          <p:nvPr/>
        </p:nvSpPr>
        <p:spPr bwMode="auto">
          <a:xfrm>
            <a:off x="3419475" y="3860800"/>
            <a:ext cx="142875" cy="2016125"/>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sp>
        <p:nvSpPr>
          <p:cNvPr id="220238" name="Line 78"/>
          <p:cNvSpPr>
            <a:spLocks noChangeShapeType="1"/>
          </p:cNvSpPr>
          <p:nvPr/>
        </p:nvSpPr>
        <p:spPr bwMode="auto">
          <a:xfrm>
            <a:off x="1187450" y="3860800"/>
            <a:ext cx="2305050" cy="0"/>
          </a:xfrm>
          <a:prstGeom prst="line">
            <a:avLst/>
          </a:prstGeom>
          <a:noFill/>
          <a:ln w="9525">
            <a:solidFill>
              <a:schemeClr val="tx1"/>
            </a:solidFill>
            <a:round/>
            <a:headEnd/>
            <a:tailEnd/>
          </a:ln>
          <a:effectLst/>
        </p:spPr>
        <p:txBody>
          <a:bodyPr/>
          <a:lstStyle/>
          <a:p>
            <a:endParaRPr lang="en-US"/>
          </a:p>
        </p:txBody>
      </p:sp>
      <p:sp>
        <p:nvSpPr>
          <p:cNvPr id="220239" name="Line 79"/>
          <p:cNvSpPr>
            <a:spLocks noChangeShapeType="1"/>
          </p:cNvSpPr>
          <p:nvPr/>
        </p:nvSpPr>
        <p:spPr bwMode="auto">
          <a:xfrm>
            <a:off x="1187450" y="5876925"/>
            <a:ext cx="2305050" cy="0"/>
          </a:xfrm>
          <a:prstGeom prst="line">
            <a:avLst/>
          </a:prstGeom>
          <a:noFill/>
          <a:ln w="9525">
            <a:solidFill>
              <a:schemeClr val="tx1"/>
            </a:solidFill>
            <a:round/>
            <a:headEnd/>
            <a:tailEnd/>
          </a:ln>
          <a:effectLst/>
        </p:spPr>
        <p:txBody>
          <a:bodyPr/>
          <a:lstStyle/>
          <a:p>
            <a:endParaRPr lang="en-US"/>
          </a:p>
        </p:txBody>
      </p:sp>
      <p:sp>
        <p:nvSpPr>
          <p:cNvPr id="220240" name="Line 80"/>
          <p:cNvSpPr>
            <a:spLocks noChangeShapeType="1"/>
          </p:cNvSpPr>
          <p:nvPr/>
        </p:nvSpPr>
        <p:spPr bwMode="auto">
          <a:xfrm>
            <a:off x="1187450" y="3860800"/>
            <a:ext cx="0" cy="20161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956" name="Rectangle 252"/>
          <p:cNvSpPr>
            <a:spLocks noChangeArrowheads="1"/>
          </p:cNvSpPr>
          <p:nvPr/>
        </p:nvSpPr>
        <p:spPr bwMode="auto">
          <a:xfrm>
            <a:off x="4572000" y="3789363"/>
            <a:ext cx="4572000" cy="2735262"/>
          </a:xfrm>
          <a:prstGeom prst="rect">
            <a:avLst/>
          </a:prstGeom>
          <a:solidFill>
            <a:schemeClr val="bg1"/>
          </a:solidFill>
          <a:ln w="9525">
            <a:noFill/>
            <a:miter lim="800000"/>
            <a:headEnd/>
            <a:tailEnd/>
          </a:ln>
          <a:effectLst/>
        </p:spPr>
        <p:txBody>
          <a:bodyPr wrap="none" anchor="ctr"/>
          <a:lstStyle/>
          <a:p>
            <a:endParaRPr lang="en-US"/>
          </a:p>
        </p:txBody>
      </p:sp>
      <p:sp>
        <p:nvSpPr>
          <p:cNvPr id="200706" name="Rectangle 2"/>
          <p:cNvSpPr>
            <a:spLocks noGrp="1" noChangeArrowheads="1"/>
          </p:cNvSpPr>
          <p:nvPr>
            <p:ph type="title"/>
          </p:nvPr>
        </p:nvSpPr>
        <p:spPr/>
        <p:txBody>
          <a:bodyPr/>
          <a:lstStyle/>
          <a:p>
            <a:r>
              <a:rPr lang="en-GB" sz="3800"/>
              <a:t>Case 1: Induced EMF in a moving conductor (motional EMF)</a:t>
            </a:r>
          </a:p>
        </p:txBody>
      </p:sp>
      <p:sp>
        <p:nvSpPr>
          <p:cNvPr id="200707" name="Rectangle 3"/>
          <p:cNvSpPr>
            <a:spLocks noGrp="1" noChangeArrowheads="1"/>
          </p:cNvSpPr>
          <p:nvPr>
            <p:ph type="body" idx="1"/>
          </p:nvPr>
        </p:nvSpPr>
        <p:spPr/>
        <p:txBody>
          <a:bodyPr/>
          <a:lstStyle/>
          <a:p>
            <a:r>
              <a:rPr lang="en-GB"/>
              <a:t>Magnitude</a:t>
            </a:r>
          </a:p>
          <a:p>
            <a:r>
              <a:rPr lang="en-GB"/>
              <a:t>Direction/Polarity</a:t>
            </a:r>
          </a:p>
        </p:txBody>
      </p:sp>
      <p:grpSp>
        <p:nvGrpSpPr>
          <p:cNvPr id="200722" name="Group 18"/>
          <p:cNvGrpSpPr>
            <a:grpSpLocks/>
          </p:cNvGrpSpPr>
          <p:nvPr/>
        </p:nvGrpSpPr>
        <p:grpSpPr bwMode="auto">
          <a:xfrm>
            <a:off x="676275" y="3725863"/>
            <a:ext cx="209550" cy="211137"/>
            <a:chOff x="884" y="2205"/>
            <a:chExt cx="182" cy="182"/>
          </a:xfrm>
        </p:grpSpPr>
        <p:sp>
          <p:nvSpPr>
            <p:cNvPr id="200723" name="Line 1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24" name="Line 2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25" name="Group 21"/>
          <p:cNvGrpSpPr>
            <a:grpSpLocks/>
          </p:cNvGrpSpPr>
          <p:nvPr/>
        </p:nvGrpSpPr>
        <p:grpSpPr bwMode="auto">
          <a:xfrm>
            <a:off x="2339975" y="3721100"/>
            <a:ext cx="211138" cy="211138"/>
            <a:chOff x="884" y="2205"/>
            <a:chExt cx="182" cy="182"/>
          </a:xfrm>
        </p:grpSpPr>
        <p:sp>
          <p:nvSpPr>
            <p:cNvPr id="200726" name="Line 2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27" name="Line 2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28" name="Group 24"/>
          <p:cNvGrpSpPr>
            <a:grpSpLocks/>
          </p:cNvGrpSpPr>
          <p:nvPr/>
        </p:nvGrpSpPr>
        <p:grpSpPr bwMode="auto">
          <a:xfrm>
            <a:off x="1554163" y="4370388"/>
            <a:ext cx="209550" cy="211137"/>
            <a:chOff x="884" y="2205"/>
            <a:chExt cx="182" cy="182"/>
          </a:xfrm>
        </p:grpSpPr>
        <p:sp>
          <p:nvSpPr>
            <p:cNvPr id="200729" name="Line 2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30" name="Line 2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31" name="Group 27"/>
          <p:cNvGrpSpPr>
            <a:grpSpLocks/>
          </p:cNvGrpSpPr>
          <p:nvPr/>
        </p:nvGrpSpPr>
        <p:grpSpPr bwMode="auto">
          <a:xfrm>
            <a:off x="669925" y="5089525"/>
            <a:ext cx="211138" cy="211138"/>
            <a:chOff x="884" y="2205"/>
            <a:chExt cx="182" cy="182"/>
          </a:xfrm>
        </p:grpSpPr>
        <p:sp>
          <p:nvSpPr>
            <p:cNvPr id="200732" name="Line 2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33" name="Line 2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34" name="Group 30"/>
          <p:cNvGrpSpPr>
            <a:grpSpLocks/>
          </p:cNvGrpSpPr>
          <p:nvPr/>
        </p:nvGrpSpPr>
        <p:grpSpPr bwMode="auto">
          <a:xfrm>
            <a:off x="2339975" y="5084763"/>
            <a:ext cx="209550" cy="211137"/>
            <a:chOff x="884" y="2205"/>
            <a:chExt cx="182" cy="182"/>
          </a:xfrm>
        </p:grpSpPr>
        <p:sp>
          <p:nvSpPr>
            <p:cNvPr id="200735" name="Line 3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36" name="Line 3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37" name="Group 33"/>
          <p:cNvGrpSpPr>
            <a:grpSpLocks/>
          </p:cNvGrpSpPr>
          <p:nvPr/>
        </p:nvGrpSpPr>
        <p:grpSpPr bwMode="auto">
          <a:xfrm>
            <a:off x="690563" y="4422775"/>
            <a:ext cx="209550" cy="209550"/>
            <a:chOff x="884" y="2205"/>
            <a:chExt cx="182" cy="182"/>
          </a:xfrm>
        </p:grpSpPr>
        <p:sp>
          <p:nvSpPr>
            <p:cNvPr id="200738"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39"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40" name="Group 36"/>
          <p:cNvGrpSpPr>
            <a:grpSpLocks/>
          </p:cNvGrpSpPr>
          <p:nvPr/>
        </p:nvGrpSpPr>
        <p:grpSpPr bwMode="auto">
          <a:xfrm>
            <a:off x="2339975" y="4370388"/>
            <a:ext cx="211138" cy="211137"/>
            <a:chOff x="884" y="2205"/>
            <a:chExt cx="182" cy="182"/>
          </a:xfrm>
        </p:grpSpPr>
        <p:sp>
          <p:nvSpPr>
            <p:cNvPr id="200741"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42"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43" name="Group 39"/>
          <p:cNvGrpSpPr>
            <a:grpSpLocks/>
          </p:cNvGrpSpPr>
          <p:nvPr/>
        </p:nvGrpSpPr>
        <p:grpSpPr bwMode="auto">
          <a:xfrm>
            <a:off x="1528763" y="5089525"/>
            <a:ext cx="211137" cy="211138"/>
            <a:chOff x="884" y="2205"/>
            <a:chExt cx="182" cy="182"/>
          </a:xfrm>
        </p:grpSpPr>
        <p:sp>
          <p:nvSpPr>
            <p:cNvPr id="200744"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45"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46" name="Group 42"/>
          <p:cNvGrpSpPr>
            <a:grpSpLocks/>
          </p:cNvGrpSpPr>
          <p:nvPr/>
        </p:nvGrpSpPr>
        <p:grpSpPr bwMode="auto">
          <a:xfrm>
            <a:off x="1555750" y="3741738"/>
            <a:ext cx="209550" cy="209550"/>
            <a:chOff x="884" y="2205"/>
            <a:chExt cx="182" cy="182"/>
          </a:xfrm>
        </p:grpSpPr>
        <p:sp>
          <p:nvSpPr>
            <p:cNvPr id="200747"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48"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49" name="Group 45"/>
          <p:cNvGrpSpPr>
            <a:grpSpLocks/>
          </p:cNvGrpSpPr>
          <p:nvPr/>
        </p:nvGrpSpPr>
        <p:grpSpPr bwMode="auto">
          <a:xfrm>
            <a:off x="669925" y="5729288"/>
            <a:ext cx="211138" cy="211137"/>
            <a:chOff x="884" y="2205"/>
            <a:chExt cx="182" cy="182"/>
          </a:xfrm>
        </p:grpSpPr>
        <p:sp>
          <p:nvSpPr>
            <p:cNvPr id="200750" name="Line 4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51" name="Line 4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52" name="Group 48"/>
          <p:cNvGrpSpPr>
            <a:grpSpLocks/>
          </p:cNvGrpSpPr>
          <p:nvPr/>
        </p:nvGrpSpPr>
        <p:grpSpPr bwMode="auto">
          <a:xfrm>
            <a:off x="2339975" y="5724525"/>
            <a:ext cx="209550" cy="211138"/>
            <a:chOff x="884" y="2205"/>
            <a:chExt cx="182" cy="182"/>
          </a:xfrm>
        </p:grpSpPr>
        <p:sp>
          <p:nvSpPr>
            <p:cNvPr id="200753"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54"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55" name="Group 51"/>
          <p:cNvGrpSpPr>
            <a:grpSpLocks/>
          </p:cNvGrpSpPr>
          <p:nvPr/>
        </p:nvGrpSpPr>
        <p:grpSpPr bwMode="auto">
          <a:xfrm>
            <a:off x="1528763" y="5738813"/>
            <a:ext cx="211137" cy="211137"/>
            <a:chOff x="884" y="2205"/>
            <a:chExt cx="182" cy="182"/>
          </a:xfrm>
        </p:grpSpPr>
        <p:sp>
          <p:nvSpPr>
            <p:cNvPr id="200756"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57"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58" name="Group 54"/>
          <p:cNvGrpSpPr>
            <a:grpSpLocks/>
          </p:cNvGrpSpPr>
          <p:nvPr/>
        </p:nvGrpSpPr>
        <p:grpSpPr bwMode="auto">
          <a:xfrm>
            <a:off x="3132138" y="3716338"/>
            <a:ext cx="211137" cy="211137"/>
            <a:chOff x="884" y="2205"/>
            <a:chExt cx="182" cy="182"/>
          </a:xfrm>
        </p:grpSpPr>
        <p:sp>
          <p:nvSpPr>
            <p:cNvPr id="200759"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60"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61" name="Group 57"/>
          <p:cNvGrpSpPr>
            <a:grpSpLocks/>
          </p:cNvGrpSpPr>
          <p:nvPr/>
        </p:nvGrpSpPr>
        <p:grpSpPr bwMode="auto">
          <a:xfrm>
            <a:off x="3132138" y="5080000"/>
            <a:ext cx="209550" cy="211138"/>
            <a:chOff x="884" y="2205"/>
            <a:chExt cx="182" cy="182"/>
          </a:xfrm>
        </p:grpSpPr>
        <p:sp>
          <p:nvSpPr>
            <p:cNvPr id="200762"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63"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64" name="Group 60"/>
          <p:cNvGrpSpPr>
            <a:grpSpLocks/>
          </p:cNvGrpSpPr>
          <p:nvPr/>
        </p:nvGrpSpPr>
        <p:grpSpPr bwMode="auto">
          <a:xfrm>
            <a:off x="3132138" y="4365625"/>
            <a:ext cx="211137" cy="211138"/>
            <a:chOff x="884" y="2205"/>
            <a:chExt cx="182" cy="182"/>
          </a:xfrm>
        </p:grpSpPr>
        <p:sp>
          <p:nvSpPr>
            <p:cNvPr id="200765" name="Line 6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66" name="Line 6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67" name="Group 63"/>
          <p:cNvGrpSpPr>
            <a:grpSpLocks/>
          </p:cNvGrpSpPr>
          <p:nvPr/>
        </p:nvGrpSpPr>
        <p:grpSpPr bwMode="auto">
          <a:xfrm>
            <a:off x="3132138" y="5719763"/>
            <a:ext cx="209550" cy="211137"/>
            <a:chOff x="884" y="2205"/>
            <a:chExt cx="182" cy="182"/>
          </a:xfrm>
        </p:grpSpPr>
        <p:sp>
          <p:nvSpPr>
            <p:cNvPr id="200768" name="Line 6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69" name="Line 6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70" name="Group 66"/>
          <p:cNvGrpSpPr>
            <a:grpSpLocks/>
          </p:cNvGrpSpPr>
          <p:nvPr/>
        </p:nvGrpSpPr>
        <p:grpSpPr bwMode="auto">
          <a:xfrm>
            <a:off x="3929063" y="3716338"/>
            <a:ext cx="211137" cy="211137"/>
            <a:chOff x="884" y="2205"/>
            <a:chExt cx="182" cy="182"/>
          </a:xfrm>
        </p:grpSpPr>
        <p:sp>
          <p:nvSpPr>
            <p:cNvPr id="200771" name="Line 6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72" name="Line 6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73" name="Group 69"/>
          <p:cNvGrpSpPr>
            <a:grpSpLocks/>
          </p:cNvGrpSpPr>
          <p:nvPr/>
        </p:nvGrpSpPr>
        <p:grpSpPr bwMode="auto">
          <a:xfrm>
            <a:off x="3929063" y="5080000"/>
            <a:ext cx="209550" cy="211138"/>
            <a:chOff x="884" y="2205"/>
            <a:chExt cx="182" cy="182"/>
          </a:xfrm>
        </p:grpSpPr>
        <p:sp>
          <p:nvSpPr>
            <p:cNvPr id="200774" name="Line 7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75" name="Line 7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76" name="Group 72"/>
          <p:cNvGrpSpPr>
            <a:grpSpLocks/>
          </p:cNvGrpSpPr>
          <p:nvPr/>
        </p:nvGrpSpPr>
        <p:grpSpPr bwMode="auto">
          <a:xfrm>
            <a:off x="3929063" y="4365625"/>
            <a:ext cx="211137" cy="211138"/>
            <a:chOff x="884" y="2205"/>
            <a:chExt cx="182" cy="182"/>
          </a:xfrm>
        </p:grpSpPr>
        <p:sp>
          <p:nvSpPr>
            <p:cNvPr id="200777" name="Line 7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78" name="Line 7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0779" name="Group 75"/>
          <p:cNvGrpSpPr>
            <a:grpSpLocks/>
          </p:cNvGrpSpPr>
          <p:nvPr/>
        </p:nvGrpSpPr>
        <p:grpSpPr bwMode="auto">
          <a:xfrm>
            <a:off x="3929063" y="5719763"/>
            <a:ext cx="209550" cy="211137"/>
            <a:chOff x="884" y="2205"/>
            <a:chExt cx="182" cy="182"/>
          </a:xfrm>
        </p:grpSpPr>
        <p:sp>
          <p:nvSpPr>
            <p:cNvPr id="200780" name="Line 7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00781" name="Line 7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01014" name="Group 310"/>
          <p:cNvGrpSpPr>
            <a:grpSpLocks/>
          </p:cNvGrpSpPr>
          <p:nvPr/>
        </p:nvGrpSpPr>
        <p:grpSpPr bwMode="auto">
          <a:xfrm>
            <a:off x="1116013" y="3860800"/>
            <a:ext cx="142875" cy="2016125"/>
            <a:chOff x="703" y="2432"/>
            <a:chExt cx="90" cy="1270"/>
          </a:xfrm>
        </p:grpSpPr>
        <p:sp>
          <p:nvSpPr>
            <p:cNvPr id="200782" name="Rectangle 78"/>
            <p:cNvSpPr>
              <a:spLocks noChangeArrowheads="1"/>
            </p:cNvSpPr>
            <p:nvPr/>
          </p:nvSpPr>
          <p:spPr bwMode="auto">
            <a:xfrm>
              <a:off x="703" y="2432"/>
              <a:ext cx="90" cy="1270"/>
            </a:xfrm>
            <a:prstGeom prst="rect">
              <a:avLst/>
            </a:prstGeom>
            <a:gradFill rotWithShape="1">
              <a:gsLst>
                <a:gs pos="0">
                  <a:srgbClr val="FF0000">
                    <a:gamma/>
                    <a:shade val="46275"/>
                    <a:invGamma/>
                  </a:srgbClr>
                </a:gs>
                <a:gs pos="50000">
                  <a:srgbClr val="FF0000"/>
                </a:gs>
                <a:gs pos="100000">
                  <a:srgbClr val="FF0000">
                    <a:gamma/>
                    <a:shade val="46275"/>
                    <a:invGamma/>
                  </a:srgbClr>
                </a:gs>
              </a:gsLst>
              <a:lin ang="0" scaled="1"/>
            </a:gradFill>
            <a:ln w="9525">
              <a:solidFill>
                <a:schemeClr val="tx1"/>
              </a:solidFill>
              <a:miter lim="800000"/>
              <a:headEnd/>
              <a:tailEnd/>
            </a:ln>
            <a:effectLst/>
          </p:spPr>
          <p:txBody>
            <a:bodyPr wrap="none" anchor="ctr"/>
            <a:lstStyle/>
            <a:p>
              <a:endParaRPr lang="en-US"/>
            </a:p>
          </p:txBody>
        </p:sp>
        <p:sp>
          <p:nvSpPr>
            <p:cNvPr id="200954" name="Oval 250"/>
            <p:cNvSpPr>
              <a:spLocks noChangeArrowheads="1"/>
            </p:cNvSpPr>
            <p:nvPr/>
          </p:nvSpPr>
          <p:spPr bwMode="auto">
            <a:xfrm>
              <a:off x="703" y="2478"/>
              <a:ext cx="90" cy="90"/>
            </a:xfrm>
            <a:prstGeom prst="ellipse">
              <a:avLst/>
            </a:prstGeom>
            <a:solidFill>
              <a:schemeClr val="accent1"/>
            </a:solidFill>
            <a:ln w="9525">
              <a:solidFill>
                <a:schemeClr val="tx1"/>
              </a:solidFill>
              <a:round/>
              <a:headEnd/>
              <a:tailEnd/>
            </a:ln>
            <a:effectLst/>
          </p:spPr>
          <p:txBody>
            <a:bodyPr wrap="none" tIns="0" anchor="ctr"/>
            <a:lstStyle/>
            <a:p>
              <a:pPr algn="ctr"/>
              <a:r>
                <a:rPr lang="en-GB"/>
                <a:t>+</a:t>
              </a:r>
            </a:p>
          </p:txBody>
        </p:sp>
      </p:grpSp>
      <p:sp>
        <p:nvSpPr>
          <p:cNvPr id="201012" name="Oval 308"/>
          <p:cNvSpPr>
            <a:spLocks noChangeArrowheads="1"/>
          </p:cNvSpPr>
          <p:nvPr/>
        </p:nvSpPr>
        <p:spPr bwMode="auto">
          <a:xfrm>
            <a:off x="1116013" y="3933825"/>
            <a:ext cx="142875" cy="142875"/>
          </a:xfrm>
          <a:prstGeom prst="ellipse">
            <a:avLst/>
          </a:prstGeom>
          <a:solidFill>
            <a:schemeClr val="accent1"/>
          </a:solidFill>
          <a:ln w="9525">
            <a:solidFill>
              <a:schemeClr val="tx1"/>
            </a:solidFill>
            <a:round/>
            <a:headEnd/>
            <a:tailEnd/>
          </a:ln>
          <a:effectLst/>
        </p:spPr>
        <p:txBody>
          <a:bodyPr wrap="none" tIns="0" anchor="ctr"/>
          <a:lstStyle/>
          <a:p>
            <a:pPr algn="ctr"/>
            <a:r>
              <a:rPr lang="en-GB"/>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repeatCount="indefinite" fill="remove" nodeType="clickEffect">
                                  <p:stCondLst>
                                    <p:cond delay="0"/>
                                  </p:stCondLst>
                                  <p:endCondLst>
                                    <p:cond evt="onNext" delay="0">
                                      <p:tgtEl>
                                        <p:sldTgt/>
                                      </p:tgtEl>
                                    </p:cond>
                                  </p:endCondLst>
                                  <p:childTnLst>
                                    <p:animMotion origin="layout" path="M 0 0  L 0.25 0  E" pathEditMode="relative" ptsTypes="">
                                      <p:cBhvr>
                                        <p:cTn id="6" dur="3000" fill="hold"/>
                                        <p:tgtEl>
                                          <p:spTgt spid="201014"/>
                                        </p:tgtEl>
                                        <p:attrNameLst>
                                          <p:attrName>ppt_x</p:attrName>
                                          <p:attrName>ppt_y</p:attrName>
                                        </p:attrNameLst>
                                      </p:cBhvr>
                                    </p:animMotion>
                                  </p:childTnLst>
                                </p:cTn>
                              </p:par>
                              <p:par>
                                <p:cTn id="7" presetID="42" presetClass="path" presetSubtype="0" repeatCount="indefinite" fill="remove" grpId="0" nodeType="withEffect">
                                  <p:stCondLst>
                                    <p:cond delay="0"/>
                                  </p:stCondLst>
                                  <p:endCondLst>
                                    <p:cond evt="onNext" delay="0">
                                      <p:tgtEl>
                                        <p:sldTgt/>
                                      </p:tgtEl>
                                    </p:cond>
                                  </p:endCondLst>
                                  <p:childTnLst>
                                    <p:animMotion origin="layout" path="M -1.11111E-6 -2.59259E-6 L 0.25208 0.23102 " pathEditMode="relative" rAng="0" ptsTypes="AA">
                                      <p:cBhvr>
                                        <p:cTn id="8" dur="3000" fill="hold"/>
                                        <p:tgtEl>
                                          <p:spTgt spid="201012"/>
                                        </p:tgtEl>
                                        <p:attrNameLst>
                                          <p:attrName>ppt_x</p:attrName>
                                          <p:attrName>ppt_y</p:attrName>
                                        </p:attrNameLst>
                                      </p:cBhvr>
                                      <p:rCtr x="126"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en-GB"/>
              <a:t>Example 9:</a:t>
            </a:r>
          </a:p>
        </p:txBody>
      </p:sp>
      <p:sp>
        <p:nvSpPr>
          <p:cNvPr id="204803" name="Rectangle 3"/>
          <p:cNvSpPr>
            <a:spLocks noGrp="1" noChangeArrowheads="1"/>
          </p:cNvSpPr>
          <p:nvPr>
            <p:ph type="body" idx="1"/>
          </p:nvPr>
        </p:nvSpPr>
        <p:spPr>
          <a:xfrm>
            <a:off x="609600" y="1600200"/>
            <a:ext cx="7924800" cy="1973263"/>
          </a:xfrm>
        </p:spPr>
        <p:txBody>
          <a:bodyPr/>
          <a:lstStyle/>
          <a:p>
            <a:pPr>
              <a:lnSpc>
                <a:spcPct val="80000"/>
              </a:lnSpc>
            </a:pPr>
            <a:r>
              <a:rPr lang="en-US" sz="2000"/>
              <a:t>An airplane is travelling at 100 m s</a:t>
            </a:r>
            <a:r>
              <a:rPr lang="en-US" sz="2000" baseline="30000"/>
              <a:t>-1</a:t>
            </a:r>
            <a:r>
              <a:rPr lang="en-US" sz="2000"/>
              <a:t> in a direction which is horizontal and northwards. Calculate the emf induced between the tips of its wings, which has a span of 20 m. Take the Earth's magnetic flux density to be 5.0 x 10</a:t>
            </a:r>
            <a:r>
              <a:rPr lang="en-US" sz="2000" baseline="30000"/>
              <a:t>-5</a:t>
            </a:r>
            <a:r>
              <a:rPr lang="en-US" sz="2000"/>
              <a:t> T and the angle of dip at the place to be 71</a:t>
            </a:r>
            <a:r>
              <a:rPr lang="en-US" sz="2000" baseline="30000"/>
              <a:t>o</a:t>
            </a:r>
            <a:r>
              <a:rPr lang="en-US" sz="2000"/>
              <a:t>. Indicate which end of the tip is at a higher potential with a "+".</a:t>
            </a:r>
            <a:endParaRPr lang="en-GB" sz="2000"/>
          </a:p>
        </p:txBody>
      </p:sp>
      <p:pic>
        <p:nvPicPr>
          <p:cNvPr id="204804" name="Picture 4" descr="airplane"/>
          <p:cNvPicPr>
            <a:picLocks noChangeAspect="1" noChangeArrowheads="1"/>
          </p:cNvPicPr>
          <p:nvPr/>
        </p:nvPicPr>
        <p:blipFill>
          <a:blip r:embed="rId3" cstate="print"/>
          <a:srcRect/>
          <a:stretch>
            <a:fillRect/>
          </a:stretch>
        </p:blipFill>
        <p:spPr bwMode="auto">
          <a:xfrm>
            <a:off x="827088" y="3284538"/>
            <a:ext cx="3168650" cy="266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GB"/>
              <a:t>Example 9:</a:t>
            </a:r>
          </a:p>
        </p:txBody>
      </p:sp>
      <p:sp>
        <p:nvSpPr>
          <p:cNvPr id="206851" name="Rectangle 3"/>
          <p:cNvSpPr>
            <a:spLocks noGrp="1" noChangeArrowheads="1"/>
          </p:cNvSpPr>
          <p:nvPr>
            <p:ph type="body" idx="1"/>
          </p:nvPr>
        </p:nvSpPr>
        <p:spPr>
          <a:xfrm>
            <a:off x="609600" y="1600200"/>
            <a:ext cx="7924800" cy="1973263"/>
          </a:xfrm>
        </p:spPr>
        <p:txBody>
          <a:bodyPr/>
          <a:lstStyle/>
          <a:p>
            <a:pPr>
              <a:lnSpc>
                <a:spcPct val="80000"/>
              </a:lnSpc>
            </a:pPr>
            <a:r>
              <a:rPr lang="en-US" sz="2000"/>
              <a:t>An airplane is travelling at 100 m s</a:t>
            </a:r>
            <a:r>
              <a:rPr lang="en-US" sz="2000" baseline="30000"/>
              <a:t>-1</a:t>
            </a:r>
            <a:r>
              <a:rPr lang="en-US" sz="2000"/>
              <a:t> in a direction which is horizontal and northwards. Calculate the emf induced between the tips of its wings, which has a span of 20 m. Take the Earth's magnetic flux density to be 5.0 x 10</a:t>
            </a:r>
            <a:r>
              <a:rPr lang="en-US" sz="2000" baseline="30000"/>
              <a:t>-5</a:t>
            </a:r>
            <a:r>
              <a:rPr lang="en-US" sz="2000"/>
              <a:t> T and the angle of dip at the place to be 71</a:t>
            </a:r>
            <a:r>
              <a:rPr lang="en-US" sz="2000" baseline="30000"/>
              <a:t>o</a:t>
            </a:r>
            <a:r>
              <a:rPr lang="en-US" sz="2000"/>
              <a:t>. Indicate which end of the tip is at a higher potential with a "+".</a:t>
            </a:r>
            <a:endParaRPr lang="en-GB" sz="2000"/>
          </a:p>
        </p:txBody>
      </p:sp>
      <p:pic>
        <p:nvPicPr>
          <p:cNvPr id="206852" name="Picture 4" descr="airplane"/>
          <p:cNvPicPr>
            <a:picLocks noChangeAspect="1" noChangeArrowheads="1"/>
          </p:cNvPicPr>
          <p:nvPr/>
        </p:nvPicPr>
        <p:blipFill>
          <a:blip r:embed="rId4" cstate="print"/>
          <a:srcRect/>
          <a:stretch>
            <a:fillRect/>
          </a:stretch>
        </p:blipFill>
        <p:spPr bwMode="auto">
          <a:xfrm>
            <a:off x="827088" y="3284538"/>
            <a:ext cx="3168650" cy="266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GB"/>
              <a:t>Example 10</a:t>
            </a:r>
          </a:p>
        </p:txBody>
      </p:sp>
      <p:sp>
        <p:nvSpPr>
          <p:cNvPr id="208899" name="Rectangle 3"/>
          <p:cNvSpPr>
            <a:spLocks noGrp="1" noChangeArrowheads="1"/>
          </p:cNvSpPr>
          <p:nvPr>
            <p:ph type="body" idx="1"/>
          </p:nvPr>
        </p:nvSpPr>
        <p:spPr>
          <a:xfrm>
            <a:off x="609600" y="1600200"/>
            <a:ext cx="7924800" cy="1036638"/>
          </a:xfrm>
        </p:spPr>
        <p:txBody>
          <a:bodyPr/>
          <a:lstStyle/>
          <a:p>
            <a:pPr>
              <a:lnSpc>
                <a:spcPct val="80000"/>
              </a:lnSpc>
            </a:pPr>
            <a:r>
              <a:rPr lang="en-US" sz="2400"/>
              <a:t>The circuitry setup slides across a magnetic field as shown in the figure below. In which position(s) will the bulb light up? Why?</a:t>
            </a:r>
            <a:endParaRPr lang="en-GB" sz="2400"/>
          </a:p>
        </p:txBody>
      </p:sp>
      <p:pic>
        <p:nvPicPr>
          <p:cNvPr id="208958" name="Picture 62"/>
          <p:cNvPicPr>
            <a:picLocks noChangeAspect="1" noChangeArrowheads="1"/>
          </p:cNvPicPr>
          <p:nvPr/>
        </p:nvPicPr>
        <p:blipFill>
          <a:blip r:embed="rId4" cstate="print"/>
          <a:srcRect l="19284" t="32999" r="19882" b="13145"/>
          <a:stretch>
            <a:fillRect/>
          </a:stretch>
        </p:blipFill>
        <p:spPr bwMode="auto">
          <a:xfrm>
            <a:off x="900113" y="2754313"/>
            <a:ext cx="7416800" cy="41036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en-GB"/>
              <a:t>Example 10</a:t>
            </a:r>
          </a:p>
        </p:txBody>
      </p:sp>
      <p:sp>
        <p:nvSpPr>
          <p:cNvPr id="210947" name="Rectangle 3"/>
          <p:cNvSpPr>
            <a:spLocks noGrp="1" noChangeArrowheads="1"/>
          </p:cNvSpPr>
          <p:nvPr>
            <p:ph type="body" idx="1"/>
          </p:nvPr>
        </p:nvSpPr>
        <p:spPr>
          <a:xfrm>
            <a:off x="609600" y="1600200"/>
            <a:ext cx="7924800" cy="1036638"/>
          </a:xfrm>
        </p:spPr>
        <p:txBody>
          <a:bodyPr/>
          <a:lstStyle/>
          <a:p>
            <a:pPr>
              <a:lnSpc>
                <a:spcPct val="80000"/>
              </a:lnSpc>
            </a:pPr>
            <a:r>
              <a:rPr lang="en-US" sz="2400"/>
              <a:t>The circuitry setup slides across a magnetic field as shown in the figure below. In which position(s) will the bulb light up? Why?</a:t>
            </a:r>
            <a:endParaRPr lang="en-GB" sz="2400"/>
          </a:p>
        </p:txBody>
      </p:sp>
      <p:pic>
        <p:nvPicPr>
          <p:cNvPr id="210948" name="Picture 4"/>
          <p:cNvPicPr>
            <a:picLocks noChangeAspect="1" noChangeArrowheads="1"/>
          </p:cNvPicPr>
          <p:nvPr/>
        </p:nvPicPr>
        <p:blipFill>
          <a:blip r:embed="rId4" cstate="print"/>
          <a:srcRect l="19284" t="32999" r="19882" b="13145"/>
          <a:stretch>
            <a:fillRect/>
          </a:stretch>
        </p:blipFill>
        <p:spPr bwMode="auto">
          <a:xfrm>
            <a:off x="900113" y="2754313"/>
            <a:ext cx="7416800" cy="41036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a:t>Magnetic Flux</a:t>
            </a:r>
          </a:p>
        </p:txBody>
      </p:sp>
      <p:sp>
        <p:nvSpPr>
          <p:cNvPr id="21507" name="Rectangle 3"/>
          <p:cNvSpPr>
            <a:spLocks noGrp="1" noChangeArrowheads="1"/>
          </p:cNvSpPr>
          <p:nvPr>
            <p:ph type="body" idx="1"/>
          </p:nvPr>
        </p:nvSpPr>
        <p:spPr>
          <a:xfrm>
            <a:off x="609600" y="1600200"/>
            <a:ext cx="7924800" cy="5068888"/>
          </a:xfrm>
          <a:solidFill>
            <a:schemeClr val="bg1"/>
          </a:solidFill>
        </p:spPr>
        <p:txBody>
          <a:bodyPr/>
          <a:lstStyle/>
          <a:p>
            <a:pPr>
              <a:lnSpc>
                <a:spcPct val="90000"/>
              </a:lnSpc>
              <a:buFont typeface="Wingdings" pitchFamily="2" charset="2"/>
              <a:buNone/>
            </a:pPr>
            <a:r>
              <a:rPr lang="en-US" sz="2800" b="1"/>
              <a:t>Magnetic flux</a:t>
            </a:r>
            <a:r>
              <a:rPr lang="en-US" sz="2800"/>
              <a:t> through a plane surface is the product of the magnetic flux density normal to the surface and the area of the surface.   </a:t>
            </a:r>
            <a:br>
              <a:rPr lang="en-US" sz="2800"/>
            </a:br>
            <a:r>
              <a:rPr lang="en-US" sz="2800"/>
              <a:t/>
            </a:r>
            <a:br>
              <a:rPr lang="en-US" sz="2800"/>
            </a:br>
            <a:r>
              <a:rPr lang="en-US" sz="2800"/>
              <a:t/>
            </a:r>
            <a:br>
              <a:rPr lang="en-US" sz="2800"/>
            </a:br>
            <a:r>
              <a:rPr lang="en-US" sz="2800"/>
              <a:t/>
            </a:r>
            <a:br>
              <a:rPr lang="en-US" sz="2800"/>
            </a:br>
            <a:endParaRPr lang="en-US" sz="2800"/>
          </a:p>
          <a:p>
            <a:pPr>
              <a:lnSpc>
                <a:spcPct val="90000"/>
              </a:lnSpc>
            </a:pPr>
            <a:r>
              <a:rPr lang="en-US" sz="2800"/>
              <a:t>where  </a:t>
            </a:r>
            <a:r>
              <a:rPr lang="en-US" sz="2800" i="1">
                <a:sym typeface="Symbol" pitchFamily="18" charset="2"/>
              </a:rPr>
              <a:t></a:t>
            </a:r>
            <a:r>
              <a:rPr lang="en-US" sz="2800" i="1"/>
              <a:t> </a:t>
            </a:r>
            <a:r>
              <a:rPr lang="en-US" sz="2800"/>
              <a:t>   : magnetic flux through the plane surface</a:t>
            </a:r>
          </a:p>
          <a:p>
            <a:pPr>
              <a:lnSpc>
                <a:spcPct val="90000"/>
              </a:lnSpc>
            </a:pPr>
            <a:r>
              <a:rPr lang="en-US" sz="2800"/>
              <a:t>	: magnetic flux density perpendicular to the plane surface</a:t>
            </a:r>
          </a:p>
          <a:p>
            <a:pPr>
              <a:lnSpc>
                <a:spcPct val="90000"/>
              </a:lnSpc>
            </a:pPr>
            <a:r>
              <a:rPr lang="en-US" sz="2800" i="1"/>
              <a:t>A</a:t>
            </a:r>
            <a:r>
              <a:rPr lang="en-US" sz="2800"/>
              <a:t>  : area of surface</a:t>
            </a:r>
            <a:endParaRPr lang="en-GB" sz="2800"/>
          </a:p>
        </p:txBody>
      </p:sp>
      <p:sp>
        <p:nvSpPr>
          <p:cNvPr id="21508"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21509" name="Object 5"/>
          <p:cNvGraphicFramePr>
            <a:graphicFrameLocks noChangeAspect="1"/>
          </p:cNvGraphicFramePr>
          <p:nvPr/>
        </p:nvGraphicFramePr>
        <p:xfrm>
          <a:off x="3492500" y="3281363"/>
          <a:ext cx="1655763" cy="652462"/>
        </p:xfrm>
        <a:graphic>
          <a:graphicData uri="http://schemas.openxmlformats.org/presentationml/2006/ole">
            <p:oleObj spid="_x0000_s21509" name="Equation" r:id="rId4" imgW="482391" imgH="190417" progId="Equation.3">
              <p:embed/>
            </p:oleObj>
          </a:graphicData>
        </a:graphic>
      </p:graphicFrame>
      <p:sp>
        <p:nvSpPr>
          <p:cNvPr id="21510" name="Rectangle 6"/>
          <p:cNvSpPr>
            <a:spLocks noChangeArrowheads="1"/>
          </p:cNvSpPr>
          <p:nvPr/>
        </p:nvSpPr>
        <p:spPr bwMode="auto">
          <a:xfrm>
            <a:off x="0" y="367665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21511" name="Object 7"/>
          <p:cNvGraphicFramePr>
            <a:graphicFrameLocks noChangeAspect="1"/>
          </p:cNvGraphicFramePr>
          <p:nvPr/>
        </p:nvGraphicFramePr>
        <p:xfrm>
          <a:off x="1042988" y="5084763"/>
          <a:ext cx="647700" cy="647700"/>
        </p:xfrm>
        <a:graphic>
          <a:graphicData uri="http://schemas.openxmlformats.org/presentationml/2006/ole">
            <p:oleObj spid="_x0000_s21511" name="Equation" r:id="rId5" imgW="215619" imgH="215619" progId="Equation.3">
              <p:embed/>
            </p:oleObj>
          </a:graphicData>
        </a:graphic>
      </p:graphicFrame>
      <p:sp>
        <p:nvSpPr>
          <p:cNvPr id="21540" name="Oval 36"/>
          <p:cNvSpPr>
            <a:spLocks noChangeArrowheads="1"/>
          </p:cNvSpPr>
          <p:nvPr/>
        </p:nvSpPr>
        <p:spPr bwMode="auto">
          <a:xfrm>
            <a:off x="179388" y="3789363"/>
            <a:ext cx="1368425" cy="36036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1555" name="Rectangle 51"/>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r>
              <a:rPr lang="en-GB"/>
              <a:t>Example 10</a:t>
            </a:r>
          </a:p>
        </p:txBody>
      </p:sp>
      <p:sp>
        <p:nvSpPr>
          <p:cNvPr id="230403" name="Rectangle 3"/>
          <p:cNvSpPr>
            <a:spLocks noGrp="1" noChangeArrowheads="1"/>
          </p:cNvSpPr>
          <p:nvPr>
            <p:ph type="body" idx="1"/>
          </p:nvPr>
        </p:nvSpPr>
        <p:spPr>
          <a:xfrm>
            <a:off x="609600" y="1600200"/>
            <a:ext cx="7924800" cy="1036638"/>
          </a:xfrm>
        </p:spPr>
        <p:txBody>
          <a:bodyPr/>
          <a:lstStyle/>
          <a:p>
            <a:pPr>
              <a:lnSpc>
                <a:spcPct val="80000"/>
              </a:lnSpc>
            </a:pPr>
            <a:r>
              <a:rPr lang="en-US" sz="2400"/>
              <a:t>The circuitry setup slides across a magnetic field as shown in the figure below. In which position(s) will the bulb light up? Why?</a:t>
            </a:r>
            <a:endParaRPr lang="en-GB" sz="2400"/>
          </a:p>
        </p:txBody>
      </p:sp>
      <p:pic>
        <p:nvPicPr>
          <p:cNvPr id="230404" name="Picture 4"/>
          <p:cNvPicPr>
            <a:picLocks noChangeAspect="1" noChangeArrowheads="1"/>
          </p:cNvPicPr>
          <p:nvPr/>
        </p:nvPicPr>
        <p:blipFill>
          <a:blip r:embed="rId4" cstate="print"/>
          <a:srcRect l="19284" t="32999" r="19882" b="13145"/>
          <a:stretch>
            <a:fillRect/>
          </a:stretch>
        </p:blipFill>
        <p:spPr bwMode="auto">
          <a:xfrm>
            <a:off x="900113" y="2754313"/>
            <a:ext cx="7416800" cy="4103687"/>
          </a:xfrm>
          <a:prstGeom prst="rect">
            <a:avLst/>
          </a:prstGeom>
          <a:noFill/>
          <a:ln w="19050">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en-GB"/>
              <a:t>Example 11</a:t>
            </a:r>
          </a:p>
        </p:txBody>
      </p:sp>
      <p:sp>
        <p:nvSpPr>
          <p:cNvPr id="212995" name="Rectangle 3"/>
          <p:cNvSpPr>
            <a:spLocks noGrp="1" noChangeArrowheads="1"/>
          </p:cNvSpPr>
          <p:nvPr>
            <p:ph type="body" idx="1"/>
          </p:nvPr>
        </p:nvSpPr>
        <p:spPr>
          <a:xfrm>
            <a:off x="609600" y="1600200"/>
            <a:ext cx="7924800" cy="2476500"/>
          </a:xfrm>
        </p:spPr>
        <p:txBody>
          <a:bodyPr/>
          <a:lstStyle/>
          <a:p>
            <a:pPr>
              <a:lnSpc>
                <a:spcPct val="80000"/>
              </a:lnSpc>
              <a:buFont typeface="Wingdings" pitchFamily="2" charset="2"/>
              <a:buNone/>
            </a:pPr>
            <a:r>
              <a:rPr lang="en-US" sz="2000"/>
              <a:t>A movable metal rod is placed in the centre of a rectangular metal frame.  A uniform magnetic field acts perpendicular to the frame and out of the plane of the paper. Which of the following actions could lead to a clockwise current flowing through the coil?</a:t>
            </a:r>
            <a:endParaRPr lang="en-US" sz="2000" b="1"/>
          </a:p>
          <a:p>
            <a:pPr>
              <a:lnSpc>
                <a:spcPct val="80000"/>
              </a:lnSpc>
              <a:buFont typeface="Wingdings" pitchFamily="2" charset="2"/>
              <a:buNone/>
            </a:pPr>
            <a:r>
              <a:rPr lang="en-US" sz="2000" b="1"/>
              <a:t>A</a:t>
            </a:r>
            <a:r>
              <a:rPr lang="en-US" sz="2000"/>
              <a:t>	Sliding the rod to the right</a:t>
            </a:r>
            <a:endParaRPr lang="en-US" sz="2000" b="1"/>
          </a:p>
          <a:p>
            <a:pPr>
              <a:lnSpc>
                <a:spcPct val="80000"/>
              </a:lnSpc>
              <a:buFont typeface="Wingdings" pitchFamily="2" charset="2"/>
              <a:buNone/>
            </a:pPr>
            <a:r>
              <a:rPr lang="en-US" sz="2000" b="1"/>
              <a:t>B</a:t>
            </a:r>
            <a:r>
              <a:rPr lang="en-US" sz="2000"/>
              <a:t>	Sliding the rod to the left</a:t>
            </a:r>
            <a:endParaRPr lang="en-US" sz="2000" b="1"/>
          </a:p>
          <a:p>
            <a:pPr>
              <a:lnSpc>
                <a:spcPct val="80000"/>
              </a:lnSpc>
              <a:buFont typeface="Wingdings" pitchFamily="2" charset="2"/>
              <a:buNone/>
            </a:pPr>
            <a:r>
              <a:rPr lang="en-US" sz="2000" b="1"/>
              <a:t>C</a:t>
            </a:r>
            <a:r>
              <a:rPr lang="en-US" sz="2000"/>
              <a:t>	Increasing the magnitude of the magnetic flux density</a:t>
            </a:r>
            <a:endParaRPr lang="en-US" sz="2000" b="1"/>
          </a:p>
          <a:p>
            <a:pPr>
              <a:lnSpc>
                <a:spcPct val="80000"/>
              </a:lnSpc>
              <a:buFont typeface="Wingdings" pitchFamily="2" charset="2"/>
              <a:buNone/>
            </a:pPr>
            <a:r>
              <a:rPr lang="en-US" sz="2000" b="1"/>
              <a:t>D</a:t>
            </a:r>
            <a:r>
              <a:rPr lang="en-US" sz="2000"/>
              <a:t>	Decreasing the magnitude of the magnetic flux density </a:t>
            </a:r>
            <a:endParaRPr lang="en-GB" sz="2000"/>
          </a:p>
        </p:txBody>
      </p:sp>
      <p:grpSp>
        <p:nvGrpSpPr>
          <p:cNvPr id="212996" name="Group 4"/>
          <p:cNvGrpSpPr>
            <a:grpSpLocks/>
          </p:cNvGrpSpPr>
          <p:nvPr/>
        </p:nvGrpSpPr>
        <p:grpSpPr bwMode="auto">
          <a:xfrm>
            <a:off x="755650" y="4076700"/>
            <a:ext cx="5400675" cy="1863725"/>
            <a:chOff x="1935" y="8059"/>
            <a:chExt cx="8505" cy="2934"/>
          </a:xfrm>
        </p:grpSpPr>
        <p:sp>
          <p:nvSpPr>
            <p:cNvPr id="212997" name="Text Box 5"/>
            <p:cNvSpPr txBox="1">
              <a:spLocks noChangeArrowheads="1"/>
            </p:cNvSpPr>
            <p:nvPr/>
          </p:nvSpPr>
          <p:spPr bwMode="auto">
            <a:xfrm>
              <a:off x="8541" y="10085"/>
              <a:ext cx="1260" cy="540"/>
            </a:xfrm>
            <a:prstGeom prst="rect">
              <a:avLst/>
            </a:prstGeom>
            <a:noFill/>
            <a:ln w="9525">
              <a:noFill/>
              <a:miter lim="800000"/>
              <a:headEnd/>
              <a:tailEnd/>
            </a:ln>
          </p:spPr>
          <p:txBody>
            <a:bodyPr/>
            <a:lstStyle/>
            <a:p>
              <a:r>
                <a:rPr lang="en-GB" altLang="zh-CN" sz="1100">
                  <a:ea typeface="SimSun" pitchFamily="2" charset="-122"/>
                </a:rPr>
                <a:t>frame</a:t>
              </a:r>
              <a:endParaRPr lang="en-GB"/>
            </a:p>
          </p:txBody>
        </p:sp>
        <p:sp>
          <p:nvSpPr>
            <p:cNvPr id="212998" name="Rectangle 6" descr="5%"/>
            <p:cNvSpPr>
              <a:spLocks noChangeArrowheads="1"/>
            </p:cNvSpPr>
            <p:nvPr/>
          </p:nvSpPr>
          <p:spPr bwMode="auto">
            <a:xfrm>
              <a:off x="4728" y="8713"/>
              <a:ext cx="3060" cy="1800"/>
            </a:xfrm>
            <a:prstGeom prst="rect">
              <a:avLst/>
            </a:prstGeom>
            <a:pattFill prst="pct5">
              <a:fgClr>
                <a:srgbClr val="000000"/>
              </a:fgClr>
              <a:bgClr>
                <a:srgbClr val="FFFFFF"/>
              </a:bgClr>
            </a:pattFill>
            <a:ln w="38100">
              <a:solidFill>
                <a:srgbClr val="000000"/>
              </a:solidFill>
              <a:miter lim="800000"/>
              <a:headEnd/>
              <a:tailEnd/>
            </a:ln>
          </p:spPr>
          <p:txBody>
            <a:bodyPr/>
            <a:lstStyle/>
            <a:p>
              <a:endParaRPr lang="en-US"/>
            </a:p>
          </p:txBody>
        </p:sp>
        <p:sp>
          <p:nvSpPr>
            <p:cNvPr id="212999" name="Rectangle 7"/>
            <p:cNvSpPr>
              <a:spLocks noChangeArrowheads="1"/>
            </p:cNvSpPr>
            <p:nvPr/>
          </p:nvSpPr>
          <p:spPr bwMode="auto">
            <a:xfrm>
              <a:off x="6120" y="8424"/>
              <a:ext cx="180" cy="2340"/>
            </a:xfrm>
            <a:prstGeom prst="rect">
              <a:avLst/>
            </a:prstGeom>
            <a:gradFill rotWithShape="0">
              <a:gsLst>
                <a:gs pos="0">
                  <a:srgbClr val="FFFFFF"/>
                </a:gs>
                <a:gs pos="50000">
                  <a:srgbClr val="FFFFFF">
                    <a:gamma/>
                    <a:shade val="46275"/>
                    <a:invGamma/>
                  </a:srgbClr>
                </a:gs>
                <a:gs pos="100000">
                  <a:srgbClr val="FFFFFF"/>
                </a:gs>
              </a:gsLst>
              <a:lin ang="0" scaled="1"/>
            </a:gradFill>
            <a:ln w="9525">
              <a:solidFill>
                <a:srgbClr val="000000"/>
              </a:solidFill>
              <a:miter lim="800000"/>
              <a:headEnd/>
              <a:tailEnd/>
            </a:ln>
          </p:spPr>
          <p:txBody>
            <a:bodyPr/>
            <a:lstStyle/>
            <a:p>
              <a:endParaRPr lang="en-US"/>
            </a:p>
          </p:txBody>
        </p:sp>
        <p:sp>
          <p:nvSpPr>
            <p:cNvPr id="213000" name="Line 8"/>
            <p:cNvSpPr>
              <a:spLocks noChangeShapeType="1"/>
            </p:cNvSpPr>
            <p:nvPr/>
          </p:nvSpPr>
          <p:spPr bwMode="auto">
            <a:xfrm flipV="1">
              <a:off x="4728" y="9253"/>
              <a:ext cx="0" cy="900"/>
            </a:xfrm>
            <a:prstGeom prst="line">
              <a:avLst/>
            </a:prstGeom>
            <a:noFill/>
            <a:ln w="28575">
              <a:solidFill>
                <a:srgbClr val="000000"/>
              </a:solidFill>
              <a:round/>
              <a:headEnd/>
              <a:tailEnd type="triangle" w="med" len="med"/>
            </a:ln>
          </p:spPr>
          <p:txBody>
            <a:bodyPr/>
            <a:lstStyle/>
            <a:p>
              <a:endParaRPr lang="en-US"/>
            </a:p>
          </p:txBody>
        </p:sp>
        <p:sp>
          <p:nvSpPr>
            <p:cNvPr id="213001" name="Line 9"/>
            <p:cNvSpPr>
              <a:spLocks noChangeShapeType="1"/>
            </p:cNvSpPr>
            <p:nvPr/>
          </p:nvSpPr>
          <p:spPr bwMode="auto">
            <a:xfrm flipV="1">
              <a:off x="7788" y="9072"/>
              <a:ext cx="0" cy="900"/>
            </a:xfrm>
            <a:prstGeom prst="line">
              <a:avLst/>
            </a:prstGeom>
            <a:noFill/>
            <a:ln w="28575">
              <a:solidFill>
                <a:srgbClr val="000000"/>
              </a:solidFill>
              <a:round/>
              <a:headEnd type="triangle" w="med" len="med"/>
              <a:tailEnd/>
            </a:ln>
          </p:spPr>
          <p:txBody>
            <a:bodyPr/>
            <a:lstStyle/>
            <a:p>
              <a:endParaRPr lang="en-US"/>
            </a:p>
          </p:txBody>
        </p:sp>
        <p:sp>
          <p:nvSpPr>
            <p:cNvPr id="213002" name="Line 10"/>
            <p:cNvSpPr>
              <a:spLocks noChangeShapeType="1"/>
            </p:cNvSpPr>
            <p:nvPr/>
          </p:nvSpPr>
          <p:spPr bwMode="auto">
            <a:xfrm flipV="1">
              <a:off x="6348" y="8713"/>
              <a:ext cx="900" cy="0"/>
            </a:xfrm>
            <a:prstGeom prst="line">
              <a:avLst/>
            </a:prstGeom>
            <a:noFill/>
            <a:ln w="28575">
              <a:solidFill>
                <a:srgbClr val="000000"/>
              </a:solidFill>
              <a:round/>
              <a:headEnd/>
              <a:tailEnd type="triangle" w="med" len="med"/>
            </a:ln>
          </p:spPr>
          <p:txBody>
            <a:bodyPr/>
            <a:lstStyle/>
            <a:p>
              <a:endParaRPr lang="en-US"/>
            </a:p>
          </p:txBody>
        </p:sp>
        <p:sp>
          <p:nvSpPr>
            <p:cNvPr id="213003" name="Line 11"/>
            <p:cNvSpPr>
              <a:spLocks noChangeShapeType="1"/>
            </p:cNvSpPr>
            <p:nvPr/>
          </p:nvSpPr>
          <p:spPr bwMode="auto">
            <a:xfrm flipH="1" flipV="1">
              <a:off x="5088" y="10512"/>
              <a:ext cx="900" cy="0"/>
            </a:xfrm>
            <a:prstGeom prst="line">
              <a:avLst/>
            </a:prstGeom>
            <a:noFill/>
            <a:ln w="28575">
              <a:solidFill>
                <a:srgbClr val="000000"/>
              </a:solidFill>
              <a:round/>
              <a:headEnd/>
              <a:tailEnd type="triangle" w="med" len="med"/>
            </a:ln>
          </p:spPr>
          <p:txBody>
            <a:bodyPr/>
            <a:lstStyle/>
            <a:p>
              <a:endParaRPr lang="en-US"/>
            </a:p>
          </p:txBody>
        </p:sp>
        <p:sp>
          <p:nvSpPr>
            <p:cNvPr id="213004" name="Line 12"/>
            <p:cNvSpPr>
              <a:spLocks noChangeShapeType="1"/>
            </p:cNvSpPr>
            <p:nvPr/>
          </p:nvSpPr>
          <p:spPr bwMode="auto">
            <a:xfrm flipH="1" flipV="1">
              <a:off x="7872" y="10343"/>
              <a:ext cx="720" cy="0"/>
            </a:xfrm>
            <a:prstGeom prst="line">
              <a:avLst/>
            </a:prstGeom>
            <a:noFill/>
            <a:ln w="9525">
              <a:solidFill>
                <a:srgbClr val="000000"/>
              </a:solidFill>
              <a:round/>
              <a:headEnd/>
              <a:tailEnd type="triangle" w="med" len="med"/>
            </a:ln>
          </p:spPr>
          <p:txBody>
            <a:bodyPr/>
            <a:lstStyle/>
            <a:p>
              <a:endParaRPr lang="en-US"/>
            </a:p>
          </p:txBody>
        </p:sp>
        <p:sp>
          <p:nvSpPr>
            <p:cNvPr id="213005" name="Line 13"/>
            <p:cNvSpPr>
              <a:spLocks noChangeShapeType="1"/>
            </p:cNvSpPr>
            <p:nvPr/>
          </p:nvSpPr>
          <p:spPr bwMode="auto">
            <a:xfrm flipH="1">
              <a:off x="6348" y="8333"/>
              <a:ext cx="900" cy="180"/>
            </a:xfrm>
            <a:prstGeom prst="line">
              <a:avLst/>
            </a:prstGeom>
            <a:noFill/>
            <a:ln w="9525">
              <a:solidFill>
                <a:srgbClr val="000000"/>
              </a:solidFill>
              <a:round/>
              <a:headEnd/>
              <a:tailEnd type="triangle" w="med" len="med"/>
            </a:ln>
          </p:spPr>
          <p:txBody>
            <a:bodyPr/>
            <a:lstStyle/>
            <a:p>
              <a:endParaRPr lang="en-US"/>
            </a:p>
          </p:txBody>
        </p:sp>
        <p:sp>
          <p:nvSpPr>
            <p:cNvPr id="213006" name="Text Box 14"/>
            <p:cNvSpPr txBox="1">
              <a:spLocks noChangeArrowheads="1"/>
            </p:cNvSpPr>
            <p:nvPr/>
          </p:nvSpPr>
          <p:spPr bwMode="auto">
            <a:xfrm>
              <a:off x="7227" y="8059"/>
              <a:ext cx="3213" cy="394"/>
            </a:xfrm>
            <a:prstGeom prst="rect">
              <a:avLst/>
            </a:prstGeom>
            <a:noFill/>
            <a:ln w="9525">
              <a:noFill/>
              <a:miter lim="800000"/>
              <a:headEnd/>
              <a:tailEnd/>
            </a:ln>
          </p:spPr>
          <p:txBody>
            <a:bodyPr/>
            <a:lstStyle/>
            <a:p>
              <a:r>
                <a:rPr lang="en-GB" altLang="zh-CN" sz="1100">
                  <a:ea typeface="SimSun" pitchFamily="2" charset="-122"/>
                </a:rPr>
                <a:t>movable metal  rod</a:t>
              </a:r>
              <a:endParaRPr lang="en-GB"/>
            </a:p>
          </p:txBody>
        </p:sp>
        <p:sp>
          <p:nvSpPr>
            <p:cNvPr id="213007" name="Line 15"/>
            <p:cNvSpPr>
              <a:spLocks noChangeShapeType="1"/>
            </p:cNvSpPr>
            <p:nvPr/>
          </p:nvSpPr>
          <p:spPr bwMode="auto">
            <a:xfrm flipV="1">
              <a:off x="4140" y="10044"/>
              <a:ext cx="900" cy="360"/>
            </a:xfrm>
            <a:prstGeom prst="line">
              <a:avLst/>
            </a:prstGeom>
            <a:noFill/>
            <a:ln w="9525">
              <a:solidFill>
                <a:srgbClr val="000000"/>
              </a:solidFill>
              <a:round/>
              <a:headEnd/>
              <a:tailEnd type="triangle" w="med" len="med"/>
            </a:ln>
          </p:spPr>
          <p:txBody>
            <a:bodyPr/>
            <a:lstStyle/>
            <a:p>
              <a:endParaRPr lang="en-US"/>
            </a:p>
          </p:txBody>
        </p:sp>
        <p:sp>
          <p:nvSpPr>
            <p:cNvPr id="213008" name="Text Box 16"/>
            <p:cNvSpPr txBox="1">
              <a:spLocks noChangeArrowheads="1"/>
            </p:cNvSpPr>
            <p:nvPr/>
          </p:nvSpPr>
          <p:spPr bwMode="auto">
            <a:xfrm>
              <a:off x="1935" y="10149"/>
              <a:ext cx="2496" cy="844"/>
            </a:xfrm>
            <a:prstGeom prst="rect">
              <a:avLst/>
            </a:prstGeom>
            <a:noFill/>
            <a:ln w="9525">
              <a:noFill/>
              <a:miter lim="800000"/>
              <a:headEnd/>
              <a:tailEnd/>
            </a:ln>
          </p:spPr>
          <p:txBody>
            <a:bodyPr/>
            <a:lstStyle/>
            <a:p>
              <a:r>
                <a:rPr lang="en-GB" altLang="zh-CN" sz="1100">
                  <a:ea typeface="SimSun" pitchFamily="2" charset="-122"/>
                </a:rPr>
                <a:t>magnetic field out of the plane of the paper</a:t>
              </a:r>
              <a:endParaRPr lang="en-GB"/>
            </a:p>
          </p:txBody>
        </p:sp>
        <p:sp>
          <p:nvSpPr>
            <p:cNvPr id="213009" name="Text Box 17"/>
            <p:cNvSpPr txBox="1">
              <a:spLocks noChangeArrowheads="1"/>
            </p:cNvSpPr>
            <p:nvPr/>
          </p:nvSpPr>
          <p:spPr bwMode="auto">
            <a:xfrm>
              <a:off x="3468" y="9233"/>
              <a:ext cx="1260" cy="900"/>
            </a:xfrm>
            <a:prstGeom prst="rect">
              <a:avLst/>
            </a:prstGeom>
            <a:noFill/>
            <a:ln w="9525">
              <a:noFill/>
              <a:miter lim="800000"/>
              <a:headEnd/>
              <a:tailEnd/>
            </a:ln>
          </p:spPr>
          <p:txBody>
            <a:bodyPr/>
            <a:lstStyle/>
            <a:p>
              <a:r>
                <a:rPr lang="en-GB" altLang="zh-CN" sz="1100">
                  <a:ea typeface="SimSun" pitchFamily="2" charset="-122"/>
                </a:rPr>
                <a:t>clockwise</a:t>
              </a:r>
            </a:p>
            <a:p>
              <a:r>
                <a:rPr lang="en-GB" altLang="zh-CN" sz="1100">
                  <a:ea typeface="SimSun" pitchFamily="2" charset="-122"/>
                </a:rPr>
                <a:t>current </a:t>
              </a:r>
              <a:endParaRPr lang="en-GB"/>
            </a:p>
          </p:txBody>
        </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GB"/>
              <a:t>Example 11</a:t>
            </a:r>
          </a:p>
        </p:txBody>
      </p:sp>
      <p:sp>
        <p:nvSpPr>
          <p:cNvPr id="250883" name="Rectangle 3"/>
          <p:cNvSpPr>
            <a:spLocks noGrp="1" noChangeArrowheads="1"/>
          </p:cNvSpPr>
          <p:nvPr>
            <p:ph type="body" idx="1"/>
          </p:nvPr>
        </p:nvSpPr>
        <p:spPr>
          <a:xfrm>
            <a:off x="609600" y="1600200"/>
            <a:ext cx="7924800" cy="2476500"/>
          </a:xfrm>
        </p:spPr>
        <p:txBody>
          <a:bodyPr/>
          <a:lstStyle/>
          <a:p>
            <a:pPr>
              <a:lnSpc>
                <a:spcPct val="80000"/>
              </a:lnSpc>
              <a:buFont typeface="Wingdings" pitchFamily="2" charset="2"/>
              <a:buNone/>
            </a:pPr>
            <a:r>
              <a:rPr lang="en-US" sz="2000"/>
              <a:t>A movable metal rod is placed in the centre of a rectangular metal frame.  A uniform magnetic field acts perpendicular to the frame and out of the plane of the paper. Which of the following actions could lead to a clockwise current flowing through the coil?</a:t>
            </a:r>
            <a:endParaRPr lang="en-US" sz="2000" b="1"/>
          </a:p>
          <a:p>
            <a:pPr>
              <a:lnSpc>
                <a:spcPct val="80000"/>
              </a:lnSpc>
              <a:buFont typeface="Wingdings" pitchFamily="2" charset="2"/>
              <a:buNone/>
            </a:pPr>
            <a:r>
              <a:rPr lang="en-US" sz="2000" b="1"/>
              <a:t>A</a:t>
            </a:r>
            <a:r>
              <a:rPr lang="en-US" sz="2000"/>
              <a:t>	Sliding the rod to the right</a:t>
            </a:r>
            <a:endParaRPr lang="en-US" sz="2000" b="1"/>
          </a:p>
          <a:p>
            <a:pPr>
              <a:lnSpc>
                <a:spcPct val="80000"/>
              </a:lnSpc>
              <a:buFont typeface="Wingdings" pitchFamily="2" charset="2"/>
              <a:buNone/>
            </a:pPr>
            <a:r>
              <a:rPr lang="en-US" sz="2000" b="1"/>
              <a:t>B</a:t>
            </a:r>
            <a:r>
              <a:rPr lang="en-US" sz="2000"/>
              <a:t>	Sliding the rod to the left</a:t>
            </a:r>
            <a:endParaRPr lang="en-US" sz="2000" b="1"/>
          </a:p>
          <a:p>
            <a:pPr>
              <a:lnSpc>
                <a:spcPct val="80000"/>
              </a:lnSpc>
              <a:buFont typeface="Wingdings" pitchFamily="2" charset="2"/>
              <a:buNone/>
            </a:pPr>
            <a:r>
              <a:rPr lang="en-US" sz="2000" b="1"/>
              <a:t>C</a:t>
            </a:r>
            <a:r>
              <a:rPr lang="en-US" sz="2000"/>
              <a:t>	Increasing the magnitude of the magnetic flux density</a:t>
            </a:r>
            <a:endParaRPr lang="en-US" sz="2000" b="1"/>
          </a:p>
          <a:p>
            <a:pPr>
              <a:lnSpc>
                <a:spcPct val="80000"/>
              </a:lnSpc>
              <a:buFont typeface="Wingdings" pitchFamily="2" charset="2"/>
              <a:buNone/>
            </a:pPr>
            <a:r>
              <a:rPr lang="en-US" sz="2000" b="1"/>
              <a:t>D</a:t>
            </a:r>
            <a:r>
              <a:rPr lang="en-US" sz="2000"/>
              <a:t>	Decreasing the magnitude of the magnetic flux density </a:t>
            </a:r>
            <a:endParaRPr lang="en-GB" sz="2000"/>
          </a:p>
        </p:txBody>
      </p:sp>
      <p:grpSp>
        <p:nvGrpSpPr>
          <p:cNvPr id="250884" name="Group 4"/>
          <p:cNvGrpSpPr>
            <a:grpSpLocks/>
          </p:cNvGrpSpPr>
          <p:nvPr/>
        </p:nvGrpSpPr>
        <p:grpSpPr bwMode="auto">
          <a:xfrm>
            <a:off x="755650" y="4076700"/>
            <a:ext cx="5400675" cy="1863725"/>
            <a:chOff x="1935" y="8059"/>
            <a:chExt cx="8505" cy="2934"/>
          </a:xfrm>
        </p:grpSpPr>
        <p:sp>
          <p:nvSpPr>
            <p:cNvPr id="250885" name="Text Box 5"/>
            <p:cNvSpPr txBox="1">
              <a:spLocks noChangeArrowheads="1"/>
            </p:cNvSpPr>
            <p:nvPr/>
          </p:nvSpPr>
          <p:spPr bwMode="auto">
            <a:xfrm>
              <a:off x="8541" y="10085"/>
              <a:ext cx="1260" cy="540"/>
            </a:xfrm>
            <a:prstGeom prst="rect">
              <a:avLst/>
            </a:prstGeom>
            <a:noFill/>
            <a:ln w="9525">
              <a:solidFill>
                <a:schemeClr val="tx1"/>
              </a:solidFill>
              <a:miter lim="800000"/>
              <a:headEnd/>
              <a:tailEnd/>
            </a:ln>
          </p:spPr>
          <p:txBody>
            <a:bodyPr/>
            <a:lstStyle/>
            <a:p>
              <a:r>
                <a:rPr lang="en-GB" altLang="zh-CN" sz="1100">
                  <a:ea typeface="SimSun" pitchFamily="2" charset="-122"/>
                </a:rPr>
                <a:t>frame</a:t>
              </a:r>
              <a:endParaRPr lang="en-GB"/>
            </a:p>
          </p:txBody>
        </p:sp>
        <p:sp>
          <p:nvSpPr>
            <p:cNvPr id="250886" name="Rectangle 6" descr="5%"/>
            <p:cNvSpPr>
              <a:spLocks noChangeArrowheads="1"/>
            </p:cNvSpPr>
            <p:nvPr/>
          </p:nvSpPr>
          <p:spPr bwMode="auto">
            <a:xfrm>
              <a:off x="4728" y="8713"/>
              <a:ext cx="3060" cy="1800"/>
            </a:xfrm>
            <a:prstGeom prst="rect">
              <a:avLst/>
            </a:prstGeom>
            <a:pattFill prst="pct5">
              <a:fgClr>
                <a:srgbClr val="000000"/>
              </a:fgClr>
              <a:bgClr>
                <a:srgbClr val="FFFFFF"/>
              </a:bgClr>
            </a:pattFill>
            <a:ln w="38100">
              <a:solidFill>
                <a:schemeClr val="tx1"/>
              </a:solidFill>
              <a:miter lim="800000"/>
              <a:headEnd/>
              <a:tailEnd/>
            </a:ln>
          </p:spPr>
          <p:txBody>
            <a:bodyPr/>
            <a:lstStyle/>
            <a:p>
              <a:endParaRPr lang="en-US"/>
            </a:p>
          </p:txBody>
        </p:sp>
        <p:sp>
          <p:nvSpPr>
            <p:cNvPr id="250887" name="Rectangle 7"/>
            <p:cNvSpPr>
              <a:spLocks noChangeArrowheads="1"/>
            </p:cNvSpPr>
            <p:nvPr/>
          </p:nvSpPr>
          <p:spPr bwMode="auto">
            <a:xfrm>
              <a:off x="6120" y="8424"/>
              <a:ext cx="180" cy="2340"/>
            </a:xfrm>
            <a:prstGeom prst="rect">
              <a:avLst/>
            </a:prstGeom>
            <a:gradFill rotWithShape="0">
              <a:gsLst>
                <a:gs pos="0">
                  <a:srgbClr val="FFFFFF"/>
                </a:gs>
                <a:gs pos="50000">
                  <a:srgbClr val="FFFFFF">
                    <a:gamma/>
                    <a:shade val="46275"/>
                    <a:invGamma/>
                  </a:srgbClr>
                </a:gs>
                <a:gs pos="100000">
                  <a:srgbClr val="FFFFFF"/>
                </a:gs>
              </a:gsLst>
              <a:lin ang="0" scaled="1"/>
            </a:gradFill>
            <a:ln w="9525">
              <a:solidFill>
                <a:schemeClr val="tx1"/>
              </a:solidFill>
              <a:miter lim="800000"/>
              <a:headEnd/>
              <a:tailEnd/>
            </a:ln>
          </p:spPr>
          <p:txBody>
            <a:bodyPr/>
            <a:lstStyle/>
            <a:p>
              <a:endParaRPr lang="en-US"/>
            </a:p>
          </p:txBody>
        </p:sp>
        <p:sp>
          <p:nvSpPr>
            <p:cNvPr id="250888" name="Line 8"/>
            <p:cNvSpPr>
              <a:spLocks noChangeShapeType="1"/>
            </p:cNvSpPr>
            <p:nvPr/>
          </p:nvSpPr>
          <p:spPr bwMode="auto">
            <a:xfrm flipV="1">
              <a:off x="4728" y="9253"/>
              <a:ext cx="0" cy="900"/>
            </a:xfrm>
            <a:prstGeom prst="line">
              <a:avLst/>
            </a:prstGeom>
            <a:noFill/>
            <a:ln w="28575">
              <a:solidFill>
                <a:schemeClr val="tx1"/>
              </a:solidFill>
              <a:round/>
              <a:headEnd/>
              <a:tailEnd type="triangle" w="med" len="med"/>
            </a:ln>
          </p:spPr>
          <p:txBody>
            <a:bodyPr/>
            <a:lstStyle/>
            <a:p>
              <a:endParaRPr lang="en-US"/>
            </a:p>
          </p:txBody>
        </p:sp>
        <p:sp>
          <p:nvSpPr>
            <p:cNvPr id="250889" name="Line 9"/>
            <p:cNvSpPr>
              <a:spLocks noChangeShapeType="1"/>
            </p:cNvSpPr>
            <p:nvPr/>
          </p:nvSpPr>
          <p:spPr bwMode="auto">
            <a:xfrm flipV="1">
              <a:off x="7788" y="9072"/>
              <a:ext cx="0" cy="900"/>
            </a:xfrm>
            <a:prstGeom prst="line">
              <a:avLst/>
            </a:prstGeom>
            <a:noFill/>
            <a:ln w="28575">
              <a:solidFill>
                <a:schemeClr val="tx1"/>
              </a:solidFill>
              <a:round/>
              <a:headEnd type="triangle" w="med" len="med"/>
              <a:tailEnd/>
            </a:ln>
          </p:spPr>
          <p:txBody>
            <a:bodyPr/>
            <a:lstStyle/>
            <a:p>
              <a:endParaRPr lang="en-US"/>
            </a:p>
          </p:txBody>
        </p:sp>
        <p:sp>
          <p:nvSpPr>
            <p:cNvPr id="250890" name="Line 10"/>
            <p:cNvSpPr>
              <a:spLocks noChangeShapeType="1"/>
            </p:cNvSpPr>
            <p:nvPr/>
          </p:nvSpPr>
          <p:spPr bwMode="auto">
            <a:xfrm flipV="1">
              <a:off x="6348" y="8713"/>
              <a:ext cx="900" cy="0"/>
            </a:xfrm>
            <a:prstGeom prst="line">
              <a:avLst/>
            </a:prstGeom>
            <a:noFill/>
            <a:ln w="28575">
              <a:solidFill>
                <a:schemeClr val="tx1"/>
              </a:solidFill>
              <a:round/>
              <a:headEnd/>
              <a:tailEnd type="triangle" w="med" len="med"/>
            </a:ln>
          </p:spPr>
          <p:txBody>
            <a:bodyPr/>
            <a:lstStyle/>
            <a:p>
              <a:endParaRPr lang="en-US"/>
            </a:p>
          </p:txBody>
        </p:sp>
        <p:sp>
          <p:nvSpPr>
            <p:cNvPr id="250891" name="Line 11"/>
            <p:cNvSpPr>
              <a:spLocks noChangeShapeType="1"/>
            </p:cNvSpPr>
            <p:nvPr/>
          </p:nvSpPr>
          <p:spPr bwMode="auto">
            <a:xfrm flipH="1" flipV="1">
              <a:off x="5088" y="10512"/>
              <a:ext cx="900" cy="0"/>
            </a:xfrm>
            <a:prstGeom prst="line">
              <a:avLst/>
            </a:prstGeom>
            <a:noFill/>
            <a:ln w="28575">
              <a:solidFill>
                <a:schemeClr val="tx1"/>
              </a:solidFill>
              <a:round/>
              <a:headEnd/>
              <a:tailEnd type="triangle" w="med" len="med"/>
            </a:ln>
          </p:spPr>
          <p:txBody>
            <a:bodyPr/>
            <a:lstStyle/>
            <a:p>
              <a:endParaRPr lang="en-US"/>
            </a:p>
          </p:txBody>
        </p:sp>
        <p:sp>
          <p:nvSpPr>
            <p:cNvPr id="250892" name="Line 12"/>
            <p:cNvSpPr>
              <a:spLocks noChangeShapeType="1"/>
            </p:cNvSpPr>
            <p:nvPr/>
          </p:nvSpPr>
          <p:spPr bwMode="auto">
            <a:xfrm flipH="1" flipV="1">
              <a:off x="7872" y="10343"/>
              <a:ext cx="720" cy="0"/>
            </a:xfrm>
            <a:prstGeom prst="line">
              <a:avLst/>
            </a:prstGeom>
            <a:noFill/>
            <a:ln w="9525">
              <a:solidFill>
                <a:schemeClr val="tx1"/>
              </a:solidFill>
              <a:round/>
              <a:headEnd/>
              <a:tailEnd type="triangle" w="med" len="med"/>
            </a:ln>
          </p:spPr>
          <p:txBody>
            <a:bodyPr/>
            <a:lstStyle/>
            <a:p>
              <a:endParaRPr lang="en-US"/>
            </a:p>
          </p:txBody>
        </p:sp>
        <p:sp>
          <p:nvSpPr>
            <p:cNvPr id="250893" name="Line 13"/>
            <p:cNvSpPr>
              <a:spLocks noChangeShapeType="1"/>
            </p:cNvSpPr>
            <p:nvPr/>
          </p:nvSpPr>
          <p:spPr bwMode="auto">
            <a:xfrm flipH="1">
              <a:off x="6348" y="8333"/>
              <a:ext cx="900" cy="180"/>
            </a:xfrm>
            <a:prstGeom prst="line">
              <a:avLst/>
            </a:prstGeom>
            <a:noFill/>
            <a:ln w="9525">
              <a:solidFill>
                <a:schemeClr val="tx1"/>
              </a:solidFill>
              <a:round/>
              <a:headEnd/>
              <a:tailEnd type="triangle" w="med" len="med"/>
            </a:ln>
          </p:spPr>
          <p:txBody>
            <a:bodyPr/>
            <a:lstStyle/>
            <a:p>
              <a:endParaRPr lang="en-US"/>
            </a:p>
          </p:txBody>
        </p:sp>
        <p:sp>
          <p:nvSpPr>
            <p:cNvPr id="250894" name="Text Box 14"/>
            <p:cNvSpPr txBox="1">
              <a:spLocks noChangeArrowheads="1"/>
            </p:cNvSpPr>
            <p:nvPr/>
          </p:nvSpPr>
          <p:spPr bwMode="auto">
            <a:xfrm>
              <a:off x="7227" y="8059"/>
              <a:ext cx="3213" cy="394"/>
            </a:xfrm>
            <a:prstGeom prst="rect">
              <a:avLst/>
            </a:prstGeom>
            <a:noFill/>
            <a:ln w="9525">
              <a:solidFill>
                <a:schemeClr val="tx1"/>
              </a:solidFill>
              <a:miter lim="800000"/>
              <a:headEnd/>
              <a:tailEnd/>
            </a:ln>
          </p:spPr>
          <p:txBody>
            <a:bodyPr/>
            <a:lstStyle/>
            <a:p>
              <a:r>
                <a:rPr lang="en-GB" altLang="zh-CN" sz="1100">
                  <a:ea typeface="SimSun" pitchFamily="2" charset="-122"/>
                </a:rPr>
                <a:t>movable metal  rod</a:t>
              </a:r>
              <a:endParaRPr lang="en-GB"/>
            </a:p>
          </p:txBody>
        </p:sp>
        <p:sp>
          <p:nvSpPr>
            <p:cNvPr id="250895" name="Line 15"/>
            <p:cNvSpPr>
              <a:spLocks noChangeShapeType="1"/>
            </p:cNvSpPr>
            <p:nvPr/>
          </p:nvSpPr>
          <p:spPr bwMode="auto">
            <a:xfrm flipV="1">
              <a:off x="4140" y="10044"/>
              <a:ext cx="900" cy="360"/>
            </a:xfrm>
            <a:prstGeom prst="line">
              <a:avLst/>
            </a:prstGeom>
            <a:noFill/>
            <a:ln w="9525">
              <a:solidFill>
                <a:schemeClr val="tx1"/>
              </a:solidFill>
              <a:round/>
              <a:headEnd/>
              <a:tailEnd type="triangle" w="med" len="med"/>
            </a:ln>
          </p:spPr>
          <p:txBody>
            <a:bodyPr/>
            <a:lstStyle/>
            <a:p>
              <a:endParaRPr lang="en-US"/>
            </a:p>
          </p:txBody>
        </p:sp>
        <p:sp>
          <p:nvSpPr>
            <p:cNvPr id="250896" name="Text Box 16"/>
            <p:cNvSpPr txBox="1">
              <a:spLocks noChangeArrowheads="1"/>
            </p:cNvSpPr>
            <p:nvPr/>
          </p:nvSpPr>
          <p:spPr bwMode="auto">
            <a:xfrm>
              <a:off x="1935" y="10149"/>
              <a:ext cx="2496" cy="844"/>
            </a:xfrm>
            <a:prstGeom prst="rect">
              <a:avLst/>
            </a:prstGeom>
            <a:noFill/>
            <a:ln w="9525">
              <a:solidFill>
                <a:schemeClr val="tx1"/>
              </a:solidFill>
              <a:miter lim="800000"/>
              <a:headEnd/>
              <a:tailEnd/>
            </a:ln>
          </p:spPr>
          <p:txBody>
            <a:bodyPr/>
            <a:lstStyle/>
            <a:p>
              <a:r>
                <a:rPr lang="en-GB" altLang="zh-CN" sz="1100">
                  <a:ea typeface="SimSun" pitchFamily="2" charset="-122"/>
                </a:rPr>
                <a:t>magnetic field out of the plane of the paper</a:t>
              </a:r>
              <a:endParaRPr lang="en-GB"/>
            </a:p>
          </p:txBody>
        </p:sp>
        <p:sp>
          <p:nvSpPr>
            <p:cNvPr id="250897" name="Text Box 17"/>
            <p:cNvSpPr txBox="1">
              <a:spLocks noChangeArrowheads="1"/>
            </p:cNvSpPr>
            <p:nvPr/>
          </p:nvSpPr>
          <p:spPr bwMode="auto">
            <a:xfrm>
              <a:off x="3468" y="9233"/>
              <a:ext cx="1260" cy="900"/>
            </a:xfrm>
            <a:prstGeom prst="rect">
              <a:avLst/>
            </a:prstGeom>
            <a:noFill/>
            <a:ln w="9525">
              <a:solidFill>
                <a:schemeClr val="tx1"/>
              </a:solidFill>
              <a:miter lim="800000"/>
              <a:headEnd/>
              <a:tailEnd/>
            </a:ln>
          </p:spPr>
          <p:txBody>
            <a:bodyPr/>
            <a:lstStyle/>
            <a:p>
              <a:r>
                <a:rPr lang="en-GB" altLang="zh-CN" sz="1100">
                  <a:ea typeface="SimSun" pitchFamily="2" charset="-122"/>
                </a:rPr>
                <a:t>clockwise</a:t>
              </a:r>
            </a:p>
            <a:p>
              <a:r>
                <a:rPr lang="en-GB" altLang="zh-CN" sz="1100">
                  <a:ea typeface="SimSun" pitchFamily="2" charset="-122"/>
                </a:rPr>
                <a:t>current </a:t>
              </a:r>
              <a:endParaRPr lang="en-GB"/>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en-GB"/>
              <a:t>Example 11</a:t>
            </a:r>
          </a:p>
        </p:txBody>
      </p:sp>
      <p:sp>
        <p:nvSpPr>
          <p:cNvPr id="252931" name="Rectangle 3"/>
          <p:cNvSpPr>
            <a:spLocks noGrp="1" noChangeArrowheads="1"/>
          </p:cNvSpPr>
          <p:nvPr>
            <p:ph type="body" idx="1"/>
          </p:nvPr>
        </p:nvSpPr>
        <p:spPr>
          <a:xfrm>
            <a:off x="609600" y="1600200"/>
            <a:ext cx="7924800" cy="2476500"/>
          </a:xfrm>
        </p:spPr>
        <p:txBody>
          <a:bodyPr/>
          <a:lstStyle/>
          <a:p>
            <a:pPr>
              <a:lnSpc>
                <a:spcPct val="80000"/>
              </a:lnSpc>
              <a:buFont typeface="Wingdings" pitchFamily="2" charset="2"/>
              <a:buNone/>
            </a:pPr>
            <a:r>
              <a:rPr lang="en-US" sz="2000"/>
              <a:t>A movable metal rod is placed in the centre of a rectangular metal frame.  A uniform magnetic field acts perpendicular to the frame and out of the plane of the paper. Which of the following actions could lead to a clockwise current flowing through the coil?</a:t>
            </a:r>
            <a:endParaRPr lang="en-US" sz="2000" b="1"/>
          </a:p>
          <a:p>
            <a:pPr>
              <a:lnSpc>
                <a:spcPct val="80000"/>
              </a:lnSpc>
              <a:buFont typeface="Wingdings" pitchFamily="2" charset="2"/>
              <a:buNone/>
            </a:pPr>
            <a:r>
              <a:rPr lang="en-US" sz="2000" b="1"/>
              <a:t>A</a:t>
            </a:r>
            <a:r>
              <a:rPr lang="en-US" sz="2000"/>
              <a:t>	Sliding the rod to the right</a:t>
            </a:r>
            <a:endParaRPr lang="en-US" sz="2000" b="1"/>
          </a:p>
          <a:p>
            <a:pPr>
              <a:lnSpc>
                <a:spcPct val="80000"/>
              </a:lnSpc>
              <a:buFont typeface="Wingdings" pitchFamily="2" charset="2"/>
              <a:buNone/>
            </a:pPr>
            <a:r>
              <a:rPr lang="en-US" sz="2000" b="1"/>
              <a:t>B</a:t>
            </a:r>
            <a:r>
              <a:rPr lang="en-US" sz="2000"/>
              <a:t>	Sliding the rod to the left</a:t>
            </a:r>
            <a:endParaRPr lang="en-US" sz="2000" b="1"/>
          </a:p>
          <a:p>
            <a:pPr>
              <a:lnSpc>
                <a:spcPct val="80000"/>
              </a:lnSpc>
              <a:buFont typeface="Wingdings" pitchFamily="2" charset="2"/>
              <a:buNone/>
            </a:pPr>
            <a:r>
              <a:rPr lang="en-US" sz="2000" b="1"/>
              <a:t>C</a:t>
            </a:r>
            <a:r>
              <a:rPr lang="en-US" sz="2000"/>
              <a:t>	Increasing the magnitude of the magnetic flux density</a:t>
            </a:r>
            <a:endParaRPr lang="en-US" sz="2000" b="1"/>
          </a:p>
          <a:p>
            <a:pPr>
              <a:lnSpc>
                <a:spcPct val="80000"/>
              </a:lnSpc>
              <a:buFont typeface="Wingdings" pitchFamily="2" charset="2"/>
              <a:buNone/>
            </a:pPr>
            <a:r>
              <a:rPr lang="en-US" sz="2000" b="1"/>
              <a:t>D</a:t>
            </a:r>
            <a:r>
              <a:rPr lang="en-US" sz="2000"/>
              <a:t>	Decreasing the magnitude of the magnetic flux density </a:t>
            </a:r>
            <a:endParaRPr lang="en-GB" sz="2000"/>
          </a:p>
        </p:txBody>
      </p:sp>
      <p:grpSp>
        <p:nvGrpSpPr>
          <p:cNvPr id="252932" name="Group 4"/>
          <p:cNvGrpSpPr>
            <a:grpSpLocks/>
          </p:cNvGrpSpPr>
          <p:nvPr/>
        </p:nvGrpSpPr>
        <p:grpSpPr bwMode="auto">
          <a:xfrm>
            <a:off x="755650" y="4076700"/>
            <a:ext cx="5400675" cy="1863725"/>
            <a:chOff x="1935" y="8059"/>
            <a:chExt cx="8505" cy="2934"/>
          </a:xfrm>
        </p:grpSpPr>
        <p:sp>
          <p:nvSpPr>
            <p:cNvPr id="252933" name="Text Box 5"/>
            <p:cNvSpPr txBox="1">
              <a:spLocks noChangeArrowheads="1"/>
            </p:cNvSpPr>
            <p:nvPr/>
          </p:nvSpPr>
          <p:spPr bwMode="auto">
            <a:xfrm>
              <a:off x="8541" y="10085"/>
              <a:ext cx="1260" cy="540"/>
            </a:xfrm>
            <a:prstGeom prst="rect">
              <a:avLst/>
            </a:prstGeom>
            <a:noFill/>
            <a:ln w="9525">
              <a:solidFill>
                <a:schemeClr val="tx1"/>
              </a:solidFill>
              <a:miter lim="800000"/>
              <a:headEnd/>
              <a:tailEnd/>
            </a:ln>
          </p:spPr>
          <p:txBody>
            <a:bodyPr/>
            <a:lstStyle/>
            <a:p>
              <a:r>
                <a:rPr lang="en-GB" altLang="zh-CN" sz="1100">
                  <a:ea typeface="SimSun" pitchFamily="2" charset="-122"/>
                </a:rPr>
                <a:t>frame</a:t>
              </a:r>
              <a:endParaRPr lang="en-GB"/>
            </a:p>
          </p:txBody>
        </p:sp>
        <p:sp>
          <p:nvSpPr>
            <p:cNvPr id="252934" name="Rectangle 6" descr="5%"/>
            <p:cNvSpPr>
              <a:spLocks noChangeArrowheads="1"/>
            </p:cNvSpPr>
            <p:nvPr/>
          </p:nvSpPr>
          <p:spPr bwMode="auto">
            <a:xfrm>
              <a:off x="4728" y="8713"/>
              <a:ext cx="3060" cy="1800"/>
            </a:xfrm>
            <a:prstGeom prst="rect">
              <a:avLst/>
            </a:prstGeom>
            <a:pattFill prst="pct5">
              <a:fgClr>
                <a:srgbClr val="000000"/>
              </a:fgClr>
              <a:bgClr>
                <a:srgbClr val="FFFFFF"/>
              </a:bgClr>
            </a:pattFill>
            <a:ln w="38100">
              <a:solidFill>
                <a:schemeClr val="tx1"/>
              </a:solidFill>
              <a:miter lim="800000"/>
              <a:headEnd/>
              <a:tailEnd/>
            </a:ln>
          </p:spPr>
          <p:txBody>
            <a:bodyPr/>
            <a:lstStyle/>
            <a:p>
              <a:endParaRPr lang="en-US"/>
            </a:p>
          </p:txBody>
        </p:sp>
        <p:sp>
          <p:nvSpPr>
            <p:cNvPr id="252935" name="Rectangle 7"/>
            <p:cNvSpPr>
              <a:spLocks noChangeArrowheads="1"/>
            </p:cNvSpPr>
            <p:nvPr/>
          </p:nvSpPr>
          <p:spPr bwMode="auto">
            <a:xfrm>
              <a:off x="6120" y="8424"/>
              <a:ext cx="180" cy="2340"/>
            </a:xfrm>
            <a:prstGeom prst="rect">
              <a:avLst/>
            </a:prstGeom>
            <a:gradFill rotWithShape="0">
              <a:gsLst>
                <a:gs pos="0">
                  <a:srgbClr val="FFFFFF"/>
                </a:gs>
                <a:gs pos="50000">
                  <a:srgbClr val="FFFFFF">
                    <a:gamma/>
                    <a:shade val="46275"/>
                    <a:invGamma/>
                  </a:srgbClr>
                </a:gs>
                <a:gs pos="100000">
                  <a:srgbClr val="FFFFFF"/>
                </a:gs>
              </a:gsLst>
              <a:lin ang="0" scaled="1"/>
            </a:gradFill>
            <a:ln w="9525">
              <a:solidFill>
                <a:schemeClr val="tx1"/>
              </a:solidFill>
              <a:miter lim="800000"/>
              <a:headEnd/>
              <a:tailEnd/>
            </a:ln>
          </p:spPr>
          <p:txBody>
            <a:bodyPr/>
            <a:lstStyle/>
            <a:p>
              <a:endParaRPr lang="en-US"/>
            </a:p>
          </p:txBody>
        </p:sp>
        <p:sp>
          <p:nvSpPr>
            <p:cNvPr id="252936" name="Line 8"/>
            <p:cNvSpPr>
              <a:spLocks noChangeShapeType="1"/>
            </p:cNvSpPr>
            <p:nvPr/>
          </p:nvSpPr>
          <p:spPr bwMode="auto">
            <a:xfrm flipV="1">
              <a:off x="4728" y="9253"/>
              <a:ext cx="0" cy="900"/>
            </a:xfrm>
            <a:prstGeom prst="line">
              <a:avLst/>
            </a:prstGeom>
            <a:noFill/>
            <a:ln w="28575">
              <a:solidFill>
                <a:schemeClr val="tx1"/>
              </a:solidFill>
              <a:round/>
              <a:headEnd/>
              <a:tailEnd type="triangle" w="med" len="med"/>
            </a:ln>
          </p:spPr>
          <p:txBody>
            <a:bodyPr/>
            <a:lstStyle/>
            <a:p>
              <a:endParaRPr lang="en-US"/>
            </a:p>
          </p:txBody>
        </p:sp>
        <p:sp>
          <p:nvSpPr>
            <p:cNvPr id="252937" name="Line 9"/>
            <p:cNvSpPr>
              <a:spLocks noChangeShapeType="1"/>
            </p:cNvSpPr>
            <p:nvPr/>
          </p:nvSpPr>
          <p:spPr bwMode="auto">
            <a:xfrm flipV="1">
              <a:off x="7788" y="9072"/>
              <a:ext cx="0" cy="900"/>
            </a:xfrm>
            <a:prstGeom prst="line">
              <a:avLst/>
            </a:prstGeom>
            <a:noFill/>
            <a:ln w="28575">
              <a:solidFill>
                <a:schemeClr val="tx1"/>
              </a:solidFill>
              <a:round/>
              <a:headEnd type="triangle" w="med" len="med"/>
              <a:tailEnd/>
            </a:ln>
          </p:spPr>
          <p:txBody>
            <a:bodyPr/>
            <a:lstStyle/>
            <a:p>
              <a:endParaRPr lang="en-US"/>
            </a:p>
          </p:txBody>
        </p:sp>
        <p:sp>
          <p:nvSpPr>
            <p:cNvPr id="252938" name="Line 10"/>
            <p:cNvSpPr>
              <a:spLocks noChangeShapeType="1"/>
            </p:cNvSpPr>
            <p:nvPr/>
          </p:nvSpPr>
          <p:spPr bwMode="auto">
            <a:xfrm flipV="1">
              <a:off x="6348" y="8713"/>
              <a:ext cx="900" cy="0"/>
            </a:xfrm>
            <a:prstGeom prst="line">
              <a:avLst/>
            </a:prstGeom>
            <a:noFill/>
            <a:ln w="28575">
              <a:solidFill>
                <a:schemeClr val="tx1"/>
              </a:solidFill>
              <a:round/>
              <a:headEnd/>
              <a:tailEnd type="triangle" w="med" len="med"/>
            </a:ln>
          </p:spPr>
          <p:txBody>
            <a:bodyPr/>
            <a:lstStyle/>
            <a:p>
              <a:endParaRPr lang="en-US"/>
            </a:p>
          </p:txBody>
        </p:sp>
        <p:sp>
          <p:nvSpPr>
            <p:cNvPr id="252939" name="Line 11"/>
            <p:cNvSpPr>
              <a:spLocks noChangeShapeType="1"/>
            </p:cNvSpPr>
            <p:nvPr/>
          </p:nvSpPr>
          <p:spPr bwMode="auto">
            <a:xfrm flipH="1" flipV="1">
              <a:off x="5088" y="10512"/>
              <a:ext cx="900" cy="0"/>
            </a:xfrm>
            <a:prstGeom prst="line">
              <a:avLst/>
            </a:prstGeom>
            <a:noFill/>
            <a:ln w="28575">
              <a:solidFill>
                <a:schemeClr val="tx1"/>
              </a:solidFill>
              <a:round/>
              <a:headEnd/>
              <a:tailEnd type="triangle" w="med" len="med"/>
            </a:ln>
          </p:spPr>
          <p:txBody>
            <a:bodyPr/>
            <a:lstStyle/>
            <a:p>
              <a:endParaRPr lang="en-US"/>
            </a:p>
          </p:txBody>
        </p:sp>
        <p:sp>
          <p:nvSpPr>
            <p:cNvPr id="252940" name="Line 12"/>
            <p:cNvSpPr>
              <a:spLocks noChangeShapeType="1"/>
            </p:cNvSpPr>
            <p:nvPr/>
          </p:nvSpPr>
          <p:spPr bwMode="auto">
            <a:xfrm flipH="1" flipV="1">
              <a:off x="7872" y="10343"/>
              <a:ext cx="720" cy="0"/>
            </a:xfrm>
            <a:prstGeom prst="line">
              <a:avLst/>
            </a:prstGeom>
            <a:noFill/>
            <a:ln w="9525">
              <a:solidFill>
                <a:schemeClr val="tx1"/>
              </a:solidFill>
              <a:round/>
              <a:headEnd/>
              <a:tailEnd type="triangle" w="med" len="med"/>
            </a:ln>
          </p:spPr>
          <p:txBody>
            <a:bodyPr/>
            <a:lstStyle/>
            <a:p>
              <a:endParaRPr lang="en-US"/>
            </a:p>
          </p:txBody>
        </p:sp>
        <p:sp>
          <p:nvSpPr>
            <p:cNvPr id="252941" name="Line 13"/>
            <p:cNvSpPr>
              <a:spLocks noChangeShapeType="1"/>
            </p:cNvSpPr>
            <p:nvPr/>
          </p:nvSpPr>
          <p:spPr bwMode="auto">
            <a:xfrm flipH="1">
              <a:off x="6348" y="8333"/>
              <a:ext cx="900" cy="180"/>
            </a:xfrm>
            <a:prstGeom prst="line">
              <a:avLst/>
            </a:prstGeom>
            <a:noFill/>
            <a:ln w="9525">
              <a:solidFill>
                <a:schemeClr val="tx1"/>
              </a:solidFill>
              <a:round/>
              <a:headEnd/>
              <a:tailEnd type="triangle" w="med" len="med"/>
            </a:ln>
          </p:spPr>
          <p:txBody>
            <a:bodyPr/>
            <a:lstStyle/>
            <a:p>
              <a:endParaRPr lang="en-US"/>
            </a:p>
          </p:txBody>
        </p:sp>
        <p:sp>
          <p:nvSpPr>
            <p:cNvPr id="252942" name="Text Box 14"/>
            <p:cNvSpPr txBox="1">
              <a:spLocks noChangeArrowheads="1"/>
            </p:cNvSpPr>
            <p:nvPr/>
          </p:nvSpPr>
          <p:spPr bwMode="auto">
            <a:xfrm>
              <a:off x="7227" y="8059"/>
              <a:ext cx="3213" cy="394"/>
            </a:xfrm>
            <a:prstGeom prst="rect">
              <a:avLst/>
            </a:prstGeom>
            <a:noFill/>
            <a:ln w="9525">
              <a:solidFill>
                <a:schemeClr val="tx1"/>
              </a:solidFill>
              <a:miter lim="800000"/>
              <a:headEnd/>
              <a:tailEnd/>
            </a:ln>
          </p:spPr>
          <p:txBody>
            <a:bodyPr/>
            <a:lstStyle/>
            <a:p>
              <a:r>
                <a:rPr lang="en-GB" altLang="zh-CN" sz="1100">
                  <a:ea typeface="SimSun" pitchFamily="2" charset="-122"/>
                </a:rPr>
                <a:t>movable metal  rod</a:t>
              </a:r>
              <a:endParaRPr lang="en-GB"/>
            </a:p>
          </p:txBody>
        </p:sp>
        <p:sp>
          <p:nvSpPr>
            <p:cNvPr id="252943" name="Line 15"/>
            <p:cNvSpPr>
              <a:spLocks noChangeShapeType="1"/>
            </p:cNvSpPr>
            <p:nvPr/>
          </p:nvSpPr>
          <p:spPr bwMode="auto">
            <a:xfrm flipV="1">
              <a:off x="4140" y="10044"/>
              <a:ext cx="900" cy="360"/>
            </a:xfrm>
            <a:prstGeom prst="line">
              <a:avLst/>
            </a:prstGeom>
            <a:noFill/>
            <a:ln w="9525">
              <a:solidFill>
                <a:schemeClr val="tx1"/>
              </a:solidFill>
              <a:round/>
              <a:headEnd/>
              <a:tailEnd type="triangle" w="med" len="med"/>
            </a:ln>
          </p:spPr>
          <p:txBody>
            <a:bodyPr/>
            <a:lstStyle/>
            <a:p>
              <a:endParaRPr lang="en-US"/>
            </a:p>
          </p:txBody>
        </p:sp>
        <p:sp>
          <p:nvSpPr>
            <p:cNvPr id="252944" name="Text Box 16"/>
            <p:cNvSpPr txBox="1">
              <a:spLocks noChangeArrowheads="1"/>
            </p:cNvSpPr>
            <p:nvPr/>
          </p:nvSpPr>
          <p:spPr bwMode="auto">
            <a:xfrm>
              <a:off x="1935" y="10149"/>
              <a:ext cx="2496" cy="844"/>
            </a:xfrm>
            <a:prstGeom prst="rect">
              <a:avLst/>
            </a:prstGeom>
            <a:noFill/>
            <a:ln w="9525">
              <a:solidFill>
                <a:schemeClr val="tx1"/>
              </a:solidFill>
              <a:miter lim="800000"/>
              <a:headEnd/>
              <a:tailEnd/>
            </a:ln>
          </p:spPr>
          <p:txBody>
            <a:bodyPr/>
            <a:lstStyle/>
            <a:p>
              <a:r>
                <a:rPr lang="en-GB" altLang="zh-CN" sz="1100">
                  <a:ea typeface="SimSun" pitchFamily="2" charset="-122"/>
                </a:rPr>
                <a:t>magnetic field out of the plane of the paper</a:t>
              </a:r>
              <a:endParaRPr lang="en-GB"/>
            </a:p>
          </p:txBody>
        </p:sp>
        <p:sp>
          <p:nvSpPr>
            <p:cNvPr id="252945" name="Text Box 17"/>
            <p:cNvSpPr txBox="1">
              <a:spLocks noChangeArrowheads="1"/>
            </p:cNvSpPr>
            <p:nvPr/>
          </p:nvSpPr>
          <p:spPr bwMode="auto">
            <a:xfrm>
              <a:off x="3468" y="9233"/>
              <a:ext cx="1260" cy="900"/>
            </a:xfrm>
            <a:prstGeom prst="rect">
              <a:avLst/>
            </a:prstGeom>
            <a:noFill/>
            <a:ln w="9525">
              <a:solidFill>
                <a:schemeClr val="tx1"/>
              </a:solidFill>
              <a:miter lim="800000"/>
              <a:headEnd/>
              <a:tailEnd/>
            </a:ln>
          </p:spPr>
          <p:txBody>
            <a:bodyPr/>
            <a:lstStyle/>
            <a:p>
              <a:r>
                <a:rPr lang="en-GB" altLang="zh-CN" sz="1100">
                  <a:ea typeface="SimSun" pitchFamily="2" charset="-122"/>
                </a:rPr>
                <a:t>clockwise</a:t>
              </a:r>
            </a:p>
            <a:p>
              <a:r>
                <a:rPr lang="en-GB" altLang="zh-CN" sz="1100">
                  <a:ea typeface="SimSun" pitchFamily="2" charset="-122"/>
                </a:rPr>
                <a:t>current </a:t>
              </a:r>
              <a:endParaRPr lang="en-GB"/>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r>
              <a:rPr lang="en-GB"/>
              <a:t>Example 11</a:t>
            </a:r>
          </a:p>
        </p:txBody>
      </p:sp>
      <p:sp>
        <p:nvSpPr>
          <p:cNvPr id="215043" name="Rectangle 3"/>
          <p:cNvSpPr>
            <a:spLocks noGrp="1" noChangeArrowheads="1"/>
          </p:cNvSpPr>
          <p:nvPr>
            <p:ph type="body" idx="1"/>
          </p:nvPr>
        </p:nvSpPr>
        <p:spPr>
          <a:xfrm>
            <a:off x="611188" y="1557338"/>
            <a:ext cx="7924800" cy="2476500"/>
          </a:xfrm>
        </p:spPr>
        <p:txBody>
          <a:bodyPr/>
          <a:lstStyle/>
          <a:p>
            <a:pPr>
              <a:lnSpc>
                <a:spcPct val="80000"/>
              </a:lnSpc>
              <a:buFont typeface="Wingdings" pitchFamily="2" charset="2"/>
              <a:buNone/>
            </a:pPr>
            <a:r>
              <a:rPr lang="en-US" sz="2000"/>
              <a:t>A movable metal rod is placed in the centre of a rectangular metal frame.  A uniform magnetic field acts perpendicular to the frame and out of the plane of the paper. Which of the following actions could lead to a clockwise current flowing through the coil?</a:t>
            </a:r>
            <a:endParaRPr lang="en-US" sz="2000" b="1"/>
          </a:p>
          <a:p>
            <a:pPr>
              <a:lnSpc>
                <a:spcPct val="80000"/>
              </a:lnSpc>
              <a:buFont typeface="Wingdings" pitchFamily="2" charset="2"/>
              <a:buNone/>
            </a:pPr>
            <a:r>
              <a:rPr lang="en-US" sz="2000" b="1"/>
              <a:t>A</a:t>
            </a:r>
            <a:r>
              <a:rPr lang="en-US" sz="2000"/>
              <a:t>	Sliding the rod to the right</a:t>
            </a:r>
            <a:endParaRPr lang="en-US" sz="2000" b="1"/>
          </a:p>
          <a:p>
            <a:pPr>
              <a:lnSpc>
                <a:spcPct val="80000"/>
              </a:lnSpc>
              <a:buFont typeface="Wingdings" pitchFamily="2" charset="2"/>
              <a:buNone/>
            </a:pPr>
            <a:r>
              <a:rPr lang="en-US" sz="2000" b="1"/>
              <a:t>B</a:t>
            </a:r>
            <a:r>
              <a:rPr lang="en-US" sz="2000"/>
              <a:t>	Sliding the rod to the left</a:t>
            </a:r>
            <a:endParaRPr lang="en-US" sz="2000" b="1"/>
          </a:p>
          <a:p>
            <a:pPr>
              <a:lnSpc>
                <a:spcPct val="80000"/>
              </a:lnSpc>
              <a:buFont typeface="Wingdings" pitchFamily="2" charset="2"/>
              <a:buNone/>
            </a:pPr>
            <a:r>
              <a:rPr lang="en-US" sz="2000" b="1"/>
              <a:t>C</a:t>
            </a:r>
            <a:r>
              <a:rPr lang="en-US" sz="2000"/>
              <a:t>	Increasing the magnitude of the magnetic flux density</a:t>
            </a:r>
            <a:endParaRPr lang="en-US" sz="2000" b="1"/>
          </a:p>
          <a:p>
            <a:pPr>
              <a:lnSpc>
                <a:spcPct val="80000"/>
              </a:lnSpc>
              <a:buFont typeface="Wingdings" pitchFamily="2" charset="2"/>
              <a:buNone/>
            </a:pPr>
            <a:r>
              <a:rPr lang="en-US" sz="2000" b="1"/>
              <a:t>D</a:t>
            </a:r>
            <a:r>
              <a:rPr lang="en-US" sz="2000"/>
              <a:t>	Decreasing the magnitude of the magnetic flux density </a:t>
            </a:r>
            <a:endParaRPr lang="en-GB" sz="2000"/>
          </a:p>
        </p:txBody>
      </p:sp>
      <p:grpSp>
        <p:nvGrpSpPr>
          <p:cNvPr id="215044" name="Group 4"/>
          <p:cNvGrpSpPr>
            <a:grpSpLocks/>
          </p:cNvGrpSpPr>
          <p:nvPr/>
        </p:nvGrpSpPr>
        <p:grpSpPr bwMode="auto">
          <a:xfrm>
            <a:off x="755650" y="4076700"/>
            <a:ext cx="5400675" cy="1863725"/>
            <a:chOff x="1935" y="8059"/>
            <a:chExt cx="8505" cy="2934"/>
          </a:xfrm>
        </p:grpSpPr>
        <p:sp>
          <p:nvSpPr>
            <p:cNvPr id="215045" name="Text Box 5"/>
            <p:cNvSpPr txBox="1">
              <a:spLocks noChangeArrowheads="1"/>
            </p:cNvSpPr>
            <p:nvPr/>
          </p:nvSpPr>
          <p:spPr bwMode="auto">
            <a:xfrm>
              <a:off x="8541" y="10085"/>
              <a:ext cx="1260" cy="540"/>
            </a:xfrm>
            <a:prstGeom prst="rect">
              <a:avLst/>
            </a:prstGeom>
            <a:noFill/>
            <a:ln w="9525">
              <a:noFill/>
              <a:miter lim="800000"/>
              <a:headEnd/>
              <a:tailEnd/>
            </a:ln>
          </p:spPr>
          <p:txBody>
            <a:bodyPr/>
            <a:lstStyle/>
            <a:p>
              <a:r>
                <a:rPr lang="en-GB" altLang="zh-CN" sz="1100">
                  <a:ea typeface="SimSun" pitchFamily="2" charset="-122"/>
                </a:rPr>
                <a:t>frame</a:t>
              </a:r>
              <a:endParaRPr lang="en-GB"/>
            </a:p>
          </p:txBody>
        </p:sp>
        <p:sp>
          <p:nvSpPr>
            <p:cNvPr id="215046" name="Rectangle 6" descr="5%"/>
            <p:cNvSpPr>
              <a:spLocks noChangeArrowheads="1"/>
            </p:cNvSpPr>
            <p:nvPr/>
          </p:nvSpPr>
          <p:spPr bwMode="auto">
            <a:xfrm>
              <a:off x="4728" y="8713"/>
              <a:ext cx="3060" cy="1800"/>
            </a:xfrm>
            <a:prstGeom prst="rect">
              <a:avLst/>
            </a:prstGeom>
            <a:pattFill prst="pct5">
              <a:fgClr>
                <a:srgbClr val="000000"/>
              </a:fgClr>
              <a:bgClr>
                <a:srgbClr val="FFFFFF"/>
              </a:bgClr>
            </a:pattFill>
            <a:ln w="38100">
              <a:solidFill>
                <a:srgbClr val="000000"/>
              </a:solidFill>
              <a:miter lim="800000"/>
              <a:headEnd/>
              <a:tailEnd/>
            </a:ln>
          </p:spPr>
          <p:txBody>
            <a:bodyPr/>
            <a:lstStyle/>
            <a:p>
              <a:endParaRPr lang="en-US"/>
            </a:p>
          </p:txBody>
        </p:sp>
        <p:sp>
          <p:nvSpPr>
            <p:cNvPr id="215047" name="Rectangle 7"/>
            <p:cNvSpPr>
              <a:spLocks noChangeArrowheads="1"/>
            </p:cNvSpPr>
            <p:nvPr/>
          </p:nvSpPr>
          <p:spPr bwMode="auto">
            <a:xfrm>
              <a:off x="6120" y="8424"/>
              <a:ext cx="180" cy="2340"/>
            </a:xfrm>
            <a:prstGeom prst="rect">
              <a:avLst/>
            </a:prstGeom>
            <a:gradFill rotWithShape="0">
              <a:gsLst>
                <a:gs pos="0">
                  <a:srgbClr val="FFFFFF"/>
                </a:gs>
                <a:gs pos="50000">
                  <a:srgbClr val="FFFFFF">
                    <a:gamma/>
                    <a:shade val="46275"/>
                    <a:invGamma/>
                  </a:srgbClr>
                </a:gs>
                <a:gs pos="100000">
                  <a:srgbClr val="FFFFFF"/>
                </a:gs>
              </a:gsLst>
              <a:lin ang="0" scaled="1"/>
            </a:gradFill>
            <a:ln w="9525">
              <a:solidFill>
                <a:srgbClr val="000000"/>
              </a:solidFill>
              <a:miter lim="800000"/>
              <a:headEnd/>
              <a:tailEnd/>
            </a:ln>
          </p:spPr>
          <p:txBody>
            <a:bodyPr/>
            <a:lstStyle/>
            <a:p>
              <a:endParaRPr lang="en-US"/>
            </a:p>
          </p:txBody>
        </p:sp>
        <p:sp>
          <p:nvSpPr>
            <p:cNvPr id="215048" name="Line 8"/>
            <p:cNvSpPr>
              <a:spLocks noChangeShapeType="1"/>
            </p:cNvSpPr>
            <p:nvPr/>
          </p:nvSpPr>
          <p:spPr bwMode="auto">
            <a:xfrm flipV="1">
              <a:off x="4728" y="9253"/>
              <a:ext cx="0" cy="900"/>
            </a:xfrm>
            <a:prstGeom prst="line">
              <a:avLst/>
            </a:prstGeom>
            <a:noFill/>
            <a:ln w="28575">
              <a:solidFill>
                <a:srgbClr val="000000"/>
              </a:solidFill>
              <a:round/>
              <a:headEnd/>
              <a:tailEnd type="triangle" w="med" len="med"/>
            </a:ln>
          </p:spPr>
          <p:txBody>
            <a:bodyPr/>
            <a:lstStyle/>
            <a:p>
              <a:endParaRPr lang="en-US"/>
            </a:p>
          </p:txBody>
        </p:sp>
        <p:sp>
          <p:nvSpPr>
            <p:cNvPr id="215049" name="Line 9"/>
            <p:cNvSpPr>
              <a:spLocks noChangeShapeType="1"/>
            </p:cNvSpPr>
            <p:nvPr/>
          </p:nvSpPr>
          <p:spPr bwMode="auto">
            <a:xfrm flipV="1">
              <a:off x="7788" y="9072"/>
              <a:ext cx="0" cy="900"/>
            </a:xfrm>
            <a:prstGeom prst="line">
              <a:avLst/>
            </a:prstGeom>
            <a:noFill/>
            <a:ln w="28575">
              <a:solidFill>
                <a:srgbClr val="000000"/>
              </a:solidFill>
              <a:round/>
              <a:headEnd type="triangle" w="med" len="med"/>
              <a:tailEnd/>
            </a:ln>
          </p:spPr>
          <p:txBody>
            <a:bodyPr/>
            <a:lstStyle/>
            <a:p>
              <a:endParaRPr lang="en-US"/>
            </a:p>
          </p:txBody>
        </p:sp>
        <p:sp>
          <p:nvSpPr>
            <p:cNvPr id="215050" name="Line 10"/>
            <p:cNvSpPr>
              <a:spLocks noChangeShapeType="1"/>
            </p:cNvSpPr>
            <p:nvPr/>
          </p:nvSpPr>
          <p:spPr bwMode="auto">
            <a:xfrm flipV="1">
              <a:off x="6348" y="8713"/>
              <a:ext cx="900" cy="0"/>
            </a:xfrm>
            <a:prstGeom prst="line">
              <a:avLst/>
            </a:prstGeom>
            <a:noFill/>
            <a:ln w="28575">
              <a:solidFill>
                <a:srgbClr val="000000"/>
              </a:solidFill>
              <a:round/>
              <a:headEnd/>
              <a:tailEnd type="triangle" w="med" len="med"/>
            </a:ln>
          </p:spPr>
          <p:txBody>
            <a:bodyPr/>
            <a:lstStyle/>
            <a:p>
              <a:endParaRPr lang="en-US"/>
            </a:p>
          </p:txBody>
        </p:sp>
        <p:sp>
          <p:nvSpPr>
            <p:cNvPr id="215051" name="Line 11"/>
            <p:cNvSpPr>
              <a:spLocks noChangeShapeType="1"/>
            </p:cNvSpPr>
            <p:nvPr/>
          </p:nvSpPr>
          <p:spPr bwMode="auto">
            <a:xfrm flipH="1" flipV="1">
              <a:off x="5088" y="10512"/>
              <a:ext cx="900" cy="0"/>
            </a:xfrm>
            <a:prstGeom prst="line">
              <a:avLst/>
            </a:prstGeom>
            <a:noFill/>
            <a:ln w="28575">
              <a:solidFill>
                <a:srgbClr val="000000"/>
              </a:solidFill>
              <a:round/>
              <a:headEnd/>
              <a:tailEnd type="triangle" w="med" len="med"/>
            </a:ln>
          </p:spPr>
          <p:txBody>
            <a:bodyPr/>
            <a:lstStyle/>
            <a:p>
              <a:endParaRPr lang="en-US"/>
            </a:p>
          </p:txBody>
        </p:sp>
        <p:sp>
          <p:nvSpPr>
            <p:cNvPr id="215052" name="Line 12"/>
            <p:cNvSpPr>
              <a:spLocks noChangeShapeType="1"/>
            </p:cNvSpPr>
            <p:nvPr/>
          </p:nvSpPr>
          <p:spPr bwMode="auto">
            <a:xfrm flipH="1" flipV="1">
              <a:off x="7872" y="10343"/>
              <a:ext cx="720" cy="0"/>
            </a:xfrm>
            <a:prstGeom prst="line">
              <a:avLst/>
            </a:prstGeom>
            <a:noFill/>
            <a:ln w="9525">
              <a:solidFill>
                <a:srgbClr val="000000"/>
              </a:solidFill>
              <a:round/>
              <a:headEnd/>
              <a:tailEnd type="triangle" w="med" len="med"/>
            </a:ln>
          </p:spPr>
          <p:txBody>
            <a:bodyPr/>
            <a:lstStyle/>
            <a:p>
              <a:endParaRPr lang="en-US"/>
            </a:p>
          </p:txBody>
        </p:sp>
        <p:sp>
          <p:nvSpPr>
            <p:cNvPr id="215053" name="Line 13"/>
            <p:cNvSpPr>
              <a:spLocks noChangeShapeType="1"/>
            </p:cNvSpPr>
            <p:nvPr/>
          </p:nvSpPr>
          <p:spPr bwMode="auto">
            <a:xfrm flipH="1">
              <a:off x="6348" y="8333"/>
              <a:ext cx="900" cy="180"/>
            </a:xfrm>
            <a:prstGeom prst="line">
              <a:avLst/>
            </a:prstGeom>
            <a:noFill/>
            <a:ln w="9525">
              <a:solidFill>
                <a:srgbClr val="000000"/>
              </a:solidFill>
              <a:round/>
              <a:headEnd/>
              <a:tailEnd type="triangle" w="med" len="med"/>
            </a:ln>
          </p:spPr>
          <p:txBody>
            <a:bodyPr/>
            <a:lstStyle/>
            <a:p>
              <a:endParaRPr lang="en-US"/>
            </a:p>
          </p:txBody>
        </p:sp>
        <p:sp>
          <p:nvSpPr>
            <p:cNvPr id="215054" name="Text Box 14"/>
            <p:cNvSpPr txBox="1">
              <a:spLocks noChangeArrowheads="1"/>
            </p:cNvSpPr>
            <p:nvPr/>
          </p:nvSpPr>
          <p:spPr bwMode="auto">
            <a:xfrm>
              <a:off x="7227" y="8059"/>
              <a:ext cx="3213" cy="394"/>
            </a:xfrm>
            <a:prstGeom prst="rect">
              <a:avLst/>
            </a:prstGeom>
            <a:noFill/>
            <a:ln w="9525">
              <a:noFill/>
              <a:miter lim="800000"/>
              <a:headEnd/>
              <a:tailEnd/>
            </a:ln>
          </p:spPr>
          <p:txBody>
            <a:bodyPr/>
            <a:lstStyle/>
            <a:p>
              <a:r>
                <a:rPr lang="en-GB" altLang="zh-CN" sz="1100">
                  <a:ea typeface="SimSun" pitchFamily="2" charset="-122"/>
                </a:rPr>
                <a:t>movable metal  rod</a:t>
              </a:r>
              <a:endParaRPr lang="en-GB"/>
            </a:p>
          </p:txBody>
        </p:sp>
        <p:sp>
          <p:nvSpPr>
            <p:cNvPr id="215055" name="Line 15"/>
            <p:cNvSpPr>
              <a:spLocks noChangeShapeType="1"/>
            </p:cNvSpPr>
            <p:nvPr/>
          </p:nvSpPr>
          <p:spPr bwMode="auto">
            <a:xfrm flipV="1">
              <a:off x="4140" y="10044"/>
              <a:ext cx="900" cy="360"/>
            </a:xfrm>
            <a:prstGeom prst="line">
              <a:avLst/>
            </a:prstGeom>
            <a:noFill/>
            <a:ln w="9525">
              <a:solidFill>
                <a:srgbClr val="000000"/>
              </a:solidFill>
              <a:round/>
              <a:headEnd/>
              <a:tailEnd type="triangle" w="med" len="med"/>
            </a:ln>
          </p:spPr>
          <p:txBody>
            <a:bodyPr/>
            <a:lstStyle/>
            <a:p>
              <a:endParaRPr lang="en-US"/>
            </a:p>
          </p:txBody>
        </p:sp>
        <p:sp>
          <p:nvSpPr>
            <p:cNvPr id="215056" name="Text Box 16"/>
            <p:cNvSpPr txBox="1">
              <a:spLocks noChangeArrowheads="1"/>
            </p:cNvSpPr>
            <p:nvPr/>
          </p:nvSpPr>
          <p:spPr bwMode="auto">
            <a:xfrm>
              <a:off x="1935" y="10149"/>
              <a:ext cx="2496" cy="844"/>
            </a:xfrm>
            <a:prstGeom prst="rect">
              <a:avLst/>
            </a:prstGeom>
            <a:noFill/>
            <a:ln w="9525">
              <a:noFill/>
              <a:miter lim="800000"/>
              <a:headEnd/>
              <a:tailEnd/>
            </a:ln>
          </p:spPr>
          <p:txBody>
            <a:bodyPr/>
            <a:lstStyle/>
            <a:p>
              <a:r>
                <a:rPr lang="en-GB" altLang="zh-CN" sz="1100">
                  <a:ea typeface="SimSun" pitchFamily="2" charset="-122"/>
                </a:rPr>
                <a:t>magnetic field out of the plane of the paper</a:t>
              </a:r>
              <a:endParaRPr lang="en-GB"/>
            </a:p>
          </p:txBody>
        </p:sp>
        <p:sp>
          <p:nvSpPr>
            <p:cNvPr id="215057" name="Text Box 17"/>
            <p:cNvSpPr txBox="1">
              <a:spLocks noChangeArrowheads="1"/>
            </p:cNvSpPr>
            <p:nvPr/>
          </p:nvSpPr>
          <p:spPr bwMode="auto">
            <a:xfrm>
              <a:off x="3468" y="9233"/>
              <a:ext cx="1260" cy="900"/>
            </a:xfrm>
            <a:prstGeom prst="rect">
              <a:avLst/>
            </a:prstGeom>
            <a:noFill/>
            <a:ln w="9525">
              <a:noFill/>
              <a:miter lim="800000"/>
              <a:headEnd/>
              <a:tailEnd/>
            </a:ln>
          </p:spPr>
          <p:txBody>
            <a:bodyPr/>
            <a:lstStyle/>
            <a:p>
              <a:r>
                <a:rPr lang="en-GB" altLang="zh-CN" sz="1100">
                  <a:ea typeface="SimSun" pitchFamily="2" charset="-122"/>
                </a:rPr>
                <a:t>clockwise</a:t>
              </a:r>
            </a:p>
            <a:p>
              <a:r>
                <a:rPr lang="en-GB" altLang="zh-CN" sz="1100">
                  <a:ea typeface="SimSun" pitchFamily="2" charset="-122"/>
                </a:rPr>
                <a:t>current </a:t>
              </a:r>
              <a:endParaRPr lang="en-GB"/>
            </a:p>
          </p:txBody>
        </p:sp>
      </p:gr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r>
              <a:rPr lang="en-GB" sz="3800"/>
              <a:t>Case 2: Induced EMF in spinning disc conductor</a:t>
            </a:r>
          </a:p>
        </p:txBody>
      </p:sp>
      <p:sp>
        <p:nvSpPr>
          <p:cNvPr id="248835" name="Rectangle 3"/>
          <p:cNvSpPr>
            <a:spLocks noGrp="1" noChangeArrowheads="1"/>
          </p:cNvSpPr>
          <p:nvPr>
            <p:ph type="body" idx="1"/>
          </p:nvPr>
        </p:nvSpPr>
        <p:spPr/>
        <p:txBody>
          <a:bodyPr/>
          <a:lstStyle/>
          <a:p>
            <a:r>
              <a:rPr lang="en-GB"/>
              <a:t>Magnitude</a:t>
            </a:r>
          </a:p>
          <a:p>
            <a:r>
              <a:rPr lang="en-GB"/>
              <a:t>Direction/Polarity</a:t>
            </a:r>
          </a:p>
        </p:txBody>
      </p:sp>
      <p:sp>
        <p:nvSpPr>
          <p:cNvPr id="248853"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48854"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en-GB" sz="3800"/>
              <a:t>Case 2: Induced EMF in spinning disc conductor</a:t>
            </a:r>
          </a:p>
        </p:txBody>
      </p:sp>
      <p:sp>
        <p:nvSpPr>
          <p:cNvPr id="234499" name="Rectangle 3"/>
          <p:cNvSpPr>
            <a:spLocks noGrp="1" noChangeArrowheads="1"/>
          </p:cNvSpPr>
          <p:nvPr>
            <p:ph type="body" idx="1"/>
          </p:nvPr>
        </p:nvSpPr>
        <p:spPr/>
        <p:txBody>
          <a:bodyPr/>
          <a:lstStyle/>
          <a:p>
            <a:r>
              <a:rPr lang="en-GB"/>
              <a:t>Magnitude</a:t>
            </a:r>
          </a:p>
          <a:p>
            <a:r>
              <a:rPr lang="en-GB"/>
              <a:t>Direction/Polarity</a:t>
            </a:r>
          </a:p>
        </p:txBody>
      </p:sp>
      <p:sp>
        <p:nvSpPr>
          <p:cNvPr id="234517"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4518"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34522" name="Group 26"/>
          <p:cNvGrpSpPr>
            <a:grpSpLocks/>
          </p:cNvGrpSpPr>
          <p:nvPr/>
        </p:nvGrpSpPr>
        <p:grpSpPr bwMode="auto">
          <a:xfrm>
            <a:off x="676275" y="3725863"/>
            <a:ext cx="209550" cy="211137"/>
            <a:chOff x="884" y="2205"/>
            <a:chExt cx="182" cy="182"/>
          </a:xfrm>
        </p:grpSpPr>
        <p:sp>
          <p:nvSpPr>
            <p:cNvPr id="234523" name="Line 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24" name="Line 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25" name="Group 29"/>
          <p:cNvGrpSpPr>
            <a:grpSpLocks/>
          </p:cNvGrpSpPr>
          <p:nvPr/>
        </p:nvGrpSpPr>
        <p:grpSpPr bwMode="auto">
          <a:xfrm>
            <a:off x="2339975" y="3721100"/>
            <a:ext cx="211138" cy="211138"/>
            <a:chOff x="884" y="2205"/>
            <a:chExt cx="182" cy="182"/>
          </a:xfrm>
        </p:grpSpPr>
        <p:sp>
          <p:nvSpPr>
            <p:cNvPr id="234526" name="Line 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27" name="Line 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28" name="Group 32"/>
          <p:cNvGrpSpPr>
            <a:grpSpLocks/>
          </p:cNvGrpSpPr>
          <p:nvPr/>
        </p:nvGrpSpPr>
        <p:grpSpPr bwMode="auto">
          <a:xfrm>
            <a:off x="1554163" y="4370388"/>
            <a:ext cx="209550" cy="211137"/>
            <a:chOff x="884" y="2205"/>
            <a:chExt cx="182" cy="182"/>
          </a:xfrm>
        </p:grpSpPr>
        <p:sp>
          <p:nvSpPr>
            <p:cNvPr id="234529" name="Line 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30" name="Line 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31" name="Group 35"/>
          <p:cNvGrpSpPr>
            <a:grpSpLocks/>
          </p:cNvGrpSpPr>
          <p:nvPr/>
        </p:nvGrpSpPr>
        <p:grpSpPr bwMode="auto">
          <a:xfrm>
            <a:off x="669925" y="5089525"/>
            <a:ext cx="211138" cy="211138"/>
            <a:chOff x="884" y="2205"/>
            <a:chExt cx="182" cy="182"/>
          </a:xfrm>
        </p:grpSpPr>
        <p:sp>
          <p:nvSpPr>
            <p:cNvPr id="234532" name="Line 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33" name="Line 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34" name="Group 38"/>
          <p:cNvGrpSpPr>
            <a:grpSpLocks/>
          </p:cNvGrpSpPr>
          <p:nvPr/>
        </p:nvGrpSpPr>
        <p:grpSpPr bwMode="auto">
          <a:xfrm>
            <a:off x="2339975" y="5084763"/>
            <a:ext cx="209550" cy="211137"/>
            <a:chOff x="884" y="2205"/>
            <a:chExt cx="182" cy="182"/>
          </a:xfrm>
        </p:grpSpPr>
        <p:sp>
          <p:nvSpPr>
            <p:cNvPr id="234535" name="Line 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36" name="Line 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37" name="Group 41"/>
          <p:cNvGrpSpPr>
            <a:grpSpLocks/>
          </p:cNvGrpSpPr>
          <p:nvPr/>
        </p:nvGrpSpPr>
        <p:grpSpPr bwMode="auto">
          <a:xfrm>
            <a:off x="690563" y="4422775"/>
            <a:ext cx="209550" cy="209550"/>
            <a:chOff x="884" y="2205"/>
            <a:chExt cx="182" cy="182"/>
          </a:xfrm>
        </p:grpSpPr>
        <p:sp>
          <p:nvSpPr>
            <p:cNvPr id="234538" name="Line 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39" name="Line 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40" name="Group 44"/>
          <p:cNvGrpSpPr>
            <a:grpSpLocks/>
          </p:cNvGrpSpPr>
          <p:nvPr/>
        </p:nvGrpSpPr>
        <p:grpSpPr bwMode="auto">
          <a:xfrm>
            <a:off x="2339975" y="4370388"/>
            <a:ext cx="211138" cy="211137"/>
            <a:chOff x="884" y="2205"/>
            <a:chExt cx="182" cy="182"/>
          </a:xfrm>
        </p:grpSpPr>
        <p:sp>
          <p:nvSpPr>
            <p:cNvPr id="234541" name="Line 4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42" name="Line 4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43" name="Group 47"/>
          <p:cNvGrpSpPr>
            <a:grpSpLocks/>
          </p:cNvGrpSpPr>
          <p:nvPr/>
        </p:nvGrpSpPr>
        <p:grpSpPr bwMode="auto">
          <a:xfrm>
            <a:off x="1528763" y="5089525"/>
            <a:ext cx="211137" cy="211138"/>
            <a:chOff x="884" y="2205"/>
            <a:chExt cx="182" cy="182"/>
          </a:xfrm>
        </p:grpSpPr>
        <p:sp>
          <p:nvSpPr>
            <p:cNvPr id="234544" name="Line 4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45" name="Line 4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46" name="Group 50"/>
          <p:cNvGrpSpPr>
            <a:grpSpLocks/>
          </p:cNvGrpSpPr>
          <p:nvPr/>
        </p:nvGrpSpPr>
        <p:grpSpPr bwMode="auto">
          <a:xfrm>
            <a:off x="1555750" y="3741738"/>
            <a:ext cx="209550" cy="209550"/>
            <a:chOff x="884" y="2205"/>
            <a:chExt cx="182" cy="182"/>
          </a:xfrm>
        </p:grpSpPr>
        <p:sp>
          <p:nvSpPr>
            <p:cNvPr id="234547" name="Line 5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48" name="Line 5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49" name="Group 53"/>
          <p:cNvGrpSpPr>
            <a:grpSpLocks/>
          </p:cNvGrpSpPr>
          <p:nvPr/>
        </p:nvGrpSpPr>
        <p:grpSpPr bwMode="auto">
          <a:xfrm>
            <a:off x="669925" y="5729288"/>
            <a:ext cx="211138" cy="211137"/>
            <a:chOff x="884" y="2205"/>
            <a:chExt cx="182" cy="182"/>
          </a:xfrm>
        </p:grpSpPr>
        <p:sp>
          <p:nvSpPr>
            <p:cNvPr id="234550" name="Line 5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51" name="Line 5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52" name="Group 56"/>
          <p:cNvGrpSpPr>
            <a:grpSpLocks/>
          </p:cNvGrpSpPr>
          <p:nvPr/>
        </p:nvGrpSpPr>
        <p:grpSpPr bwMode="auto">
          <a:xfrm>
            <a:off x="2339975" y="5724525"/>
            <a:ext cx="209550" cy="211138"/>
            <a:chOff x="884" y="2205"/>
            <a:chExt cx="182" cy="182"/>
          </a:xfrm>
        </p:grpSpPr>
        <p:sp>
          <p:nvSpPr>
            <p:cNvPr id="234553" name="Line 5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54" name="Line 5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55" name="Group 59"/>
          <p:cNvGrpSpPr>
            <a:grpSpLocks/>
          </p:cNvGrpSpPr>
          <p:nvPr/>
        </p:nvGrpSpPr>
        <p:grpSpPr bwMode="auto">
          <a:xfrm>
            <a:off x="1528763" y="5738813"/>
            <a:ext cx="211137" cy="211137"/>
            <a:chOff x="884" y="2205"/>
            <a:chExt cx="182" cy="182"/>
          </a:xfrm>
        </p:grpSpPr>
        <p:sp>
          <p:nvSpPr>
            <p:cNvPr id="234556" name="Line 6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57" name="Line 6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58" name="Group 62"/>
          <p:cNvGrpSpPr>
            <a:grpSpLocks/>
          </p:cNvGrpSpPr>
          <p:nvPr/>
        </p:nvGrpSpPr>
        <p:grpSpPr bwMode="auto">
          <a:xfrm>
            <a:off x="3132138" y="3716338"/>
            <a:ext cx="211137" cy="211137"/>
            <a:chOff x="884" y="2205"/>
            <a:chExt cx="182" cy="182"/>
          </a:xfrm>
        </p:grpSpPr>
        <p:sp>
          <p:nvSpPr>
            <p:cNvPr id="234559" name="Line 6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60" name="Line 6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61" name="Group 65"/>
          <p:cNvGrpSpPr>
            <a:grpSpLocks/>
          </p:cNvGrpSpPr>
          <p:nvPr/>
        </p:nvGrpSpPr>
        <p:grpSpPr bwMode="auto">
          <a:xfrm>
            <a:off x="3132138" y="5080000"/>
            <a:ext cx="209550" cy="211138"/>
            <a:chOff x="884" y="2205"/>
            <a:chExt cx="182" cy="182"/>
          </a:xfrm>
        </p:grpSpPr>
        <p:sp>
          <p:nvSpPr>
            <p:cNvPr id="234562" name="Line 6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63" name="Line 6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64" name="Group 68"/>
          <p:cNvGrpSpPr>
            <a:grpSpLocks/>
          </p:cNvGrpSpPr>
          <p:nvPr/>
        </p:nvGrpSpPr>
        <p:grpSpPr bwMode="auto">
          <a:xfrm>
            <a:off x="3132138" y="4365625"/>
            <a:ext cx="211137" cy="211138"/>
            <a:chOff x="884" y="2205"/>
            <a:chExt cx="182" cy="182"/>
          </a:xfrm>
        </p:grpSpPr>
        <p:sp>
          <p:nvSpPr>
            <p:cNvPr id="234565" name="Line 6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66" name="Line 7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67" name="Group 71"/>
          <p:cNvGrpSpPr>
            <a:grpSpLocks/>
          </p:cNvGrpSpPr>
          <p:nvPr/>
        </p:nvGrpSpPr>
        <p:grpSpPr bwMode="auto">
          <a:xfrm>
            <a:off x="3132138" y="5719763"/>
            <a:ext cx="209550" cy="211137"/>
            <a:chOff x="884" y="2205"/>
            <a:chExt cx="182" cy="182"/>
          </a:xfrm>
        </p:grpSpPr>
        <p:sp>
          <p:nvSpPr>
            <p:cNvPr id="234568" name="Line 7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69" name="Line 7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70" name="Group 74"/>
          <p:cNvGrpSpPr>
            <a:grpSpLocks/>
          </p:cNvGrpSpPr>
          <p:nvPr/>
        </p:nvGrpSpPr>
        <p:grpSpPr bwMode="auto">
          <a:xfrm>
            <a:off x="3929063" y="3716338"/>
            <a:ext cx="211137" cy="211137"/>
            <a:chOff x="884" y="2205"/>
            <a:chExt cx="182" cy="182"/>
          </a:xfrm>
        </p:grpSpPr>
        <p:sp>
          <p:nvSpPr>
            <p:cNvPr id="234571" name="Line 7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72" name="Line 7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73" name="Group 77"/>
          <p:cNvGrpSpPr>
            <a:grpSpLocks/>
          </p:cNvGrpSpPr>
          <p:nvPr/>
        </p:nvGrpSpPr>
        <p:grpSpPr bwMode="auto">
          <a:xfrm>
            <a:off x="3929063" y="5080000"/>
            <a:ext cx="209550" cy="211138"/>
            <a:chOff x="884" y="2205"/>
            <a:chExt cx="182" cy="182"/>
          </a:xfrm>
        </p:grpSpPr>
        <p:sp>
          <p:nvSpPr>
            <p:cNvPr id="234574" name="Line 7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75" name="Line 7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76" name="Group 80"/>
          <p:cNvGrpSpPr>
            <a:grpSpLocks/>
          </p:cNvGrpSpPr>
          <p:nvPr/>
        </p:nvGrpSpPr>
        <p:grpSpPr bwMode="auto">
          <a:xfrm>
            <a:off x="3929063" y="4365625"/>
            <a:ext cx="211137" cy="211138"/>
            <a:chOff x="884" y="2205"/>
            <a:chExt cx="182" cy="182"/>
          </a:xfrm>
        </p:grpSpPr>
        <p:sp>
          <p:nvSpPr>
            <p:cNvPr id="234577" name="Line 8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78" name="Line 8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79" name="Group 83"/>
          <p:cNvGrpSpPr>
            <a:grpSpLocks/>
          </p:cNvGrpSpPr>
          <p:nvPr/>
        </p:nvGrpSpPr>
        <p:grpSpPr bwMode="auto">
          <a:xfrm>
            <a:off x="3929063" y="5719763"/>
            <a:ext cx="209550" cy="211137"/>
            <a:chOff x="884" y="2205"/>
            <a:chExt cx="182" cy="182"/>
          </a:xfrm>
        </p:grpSpPr>
        <p:sp>
          <p:nvSpPr>
            <p:cNvPr id="234580" name="Line 8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81" name="Line 8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82" name="Group 86"/>
          <p:cNvGrpSpPr>
            <a:grpSpLocks/>
          </p:cNvGrpSpPr>
          <p:nvPr/>
        </p:nvGrpSpPr>
        <p:grpSpPr bwMode="auto">
          <a:xfrm>
            <a:off x="5280025" y="3725863"/>
            <a:ext cx="209550" cy="211137"/>
            <a:chOff x="884" y="2205"/>
            <a:chExt cx="182" cy="182"/>
          </a:xfrm>
        </p:grpSpPr>
        <p:sp>
          <p:nvSpPr>
            <p:cNvPr id="234583" name="Line 8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84" name="Line 8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85" name="Group 89"/>
          <p:cNvGrpSpPr>
            <a:grpSpLocks/>
          </p:cNvGrpSpPr>
          <p:nvPr/>
        </p:nvGrpSpPr>
        <p:grpSpPr bwMode="auto">
          <a:xfrm>
            <a:off x="6943725" y="3721100"/>
            <a:ext cx="211138" cy="211138"/>
            <a:chOff x="884" y="2205"/>
            <a:chExt cx="182" cy="182"/>
          </a:xfrm>
        </p:grpSpPr>
        <p:sp>
          <p:nvSpPr>
            <p:cNvPr id="234586" name="Line 9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87" name="Line 9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88" name="Group 92"/>
          <p:cNvGrpSpPr>
            <a:grpSpLocks/>
          </p:cNvGrpSpPr>
          <p:nvPr/>
        </p:nvGrpSpPr>
        <p:grpSpPr bwMode="auto">
          <a:xfrm>
            <a:off x="6157913" y="4370388"/>
            <a:ext cx="209550" cy="211137"/>
            <a:chOff x="884" y="2205"/>
            <a:chExt cx="182" cy="182"/>
          </a:xfrm>
        </p:grpSpPr>
        <p:sp>
          <p:nvSpPr>
            <p:cNvPr id="234589" name="Line 9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90" name="Line 9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91" name="Group 95"/>
          <p:cNvGrpSpPr>
            <a:grpSpLocks/>
          </p:cNvGrpSpPr>
          <p:nvPr/>
        </p:nvGrpSpPr>
        <p:grpSpPr bwMode="auto">
          <a:xfrm>
            <a:off x="5273675" y="5089525"/>
            <a:ext cx="211138" cy="211138"/>
            <a:chOff x="884" y="2205"/>
            <a:chExt cx="182" cy="182"/>
          </a:xfrm>
        </p:grpSpPr>
        <p:sp>
          <p:nvSpPr>
            <p:cNvPr id="234592" name="Line 9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93" name="Line 9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94" name="Group 98"/>
          <p:cNvGrpSpPr>
            <a:grpSpLocks/>
          </p:cNvGrpSpPr>
          <p:nvPr/>
        </p:nvGrpSpPr>
        <p:grpSpPr bwMode="auto">
          <a:xfrm>
            <a:off x="6943725" y="5084763"/>
            <a:ext cx="209550" cy="211137"/>
            <a:chOff x="884" y="2205"/>
            <a:chExt cx="182" cy="182"/>
          </a:xfrm>
        </p:grpSpPr>
        <p:sp>
          <p:nvSpPr>
            <p:cNvPr id="234595" name="Line 9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96" name="Line 10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597" name="Group 101"/>
          <p:cNvGrpSpPr>
            <a:grpSpLocks/>
          </p:cNvGrpSpPr>
          <p:nvPr/>
        </p:nvGrpSpPr>
        <p:grpSpPr bwMode="auto">
          <a:xfrm>
            <a:off x="5294313" y="4422775"/>
            <a:ext cx="209550" cy="209550"/>
            <a:chOff x="884" y="2205"/>
            <a:chExt cx="182" cy="182"/>
          </a:xfrm>
        </p:grpSpPr>
        <p:sp>
          <p:nvSpPr>
            <p:cNvPr id="234598" name="Line 10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599" name="Line 10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00" name="Group 104"/>
          <p:cNvGrpSpPr>
            <a:grpSpLocks/>
          </p:cNvGrpSpPr>
          <p:nvPr/>
        </p:nvGrpSpPr>
        <p:grpSpPr bwMode="auto">
          <a:xfrm>
            <a:off x="6943725" y="4370388"/>
            <a:ext cx="211138" cy="211137"/>
            <a:chOff x="884" y="2205"/>
            <a:chExt cx="182" cy="182"/>
          </a:xfrm>
        </p:grpSpPr>
        <p:sp>
          <p:nvSpPr>
            <p:cNvPr id="234601" name="Line 10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02" name="Line 10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03" name="Group 107"/>
          <p:cNvGrpSpPr>
            <a:grpSpLocks/>
          </p:cNvGrpSpPr>
          <p:nvPr/>
        </p:nvGrpSpPr>
        <p:grpSpPr bwMode="auto">
          <a:xfrm>
            <a:off x="6132513" y="5089525"/>
            <a:ext cx="211137" cy="211138"/>
            <a:chOff x="884" y="2205"/>
            <a:chExt cx="182" cy="182"/>
          </a:xfrm>
        </p:grpSpPr>
        <p:sp>
          <p:nvSpPr>
            <p:cNvPr id="234604" name="Line 10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05" name="Line 10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06" name="Group 110"/>
          <p:cNvGrpSpPr>
            <a:grpSpLocks/>
          </p:cNvGrpSpPr>
          <p:nvPr/>
        </p:nvGrpSpPr>
        <p:grpSpPr bwMode="auto">
          <a:xfrm>
            <a:off x="6159500" y="3741738"/>
            <a:ext cx="209550" cy="209550"/>
            <a:chOff x="884" y="2205"/>
            <a:chExt cx="182" cy="182"/>
          </a:xfrm>
        </p:grpSpPr>
        <p:sp>
          <p:nvSpPr>
            <p:cNvPr id="234607" name="Line 11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08" name="Line 11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09" name="Group 113"/>
          <p:cNvGrpSpPr>
            <a:grpSpLocks/>
          </p:cNvGrpSpPr>
          <p:nvPr/>
        </p:nvGrpSpPr>
        <p:grpSpPr bwMode="auto">
          <a:xfrm>
            <a:off x="5273675" y="5729288"/>
            <a:ext cx="211138" cy="211137"/>
            <a:chOff x="884" y="2205"/>
            <a:chExt cx="182" cy="182"/>
          </a:xfrm>
        </p:grpSpPr>
        <p:sp>
          <p:nvSpPr>
            <p:cNvPr id="234610" name="Line 11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11" name="Line 11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12" name="Group 116"/>
          <p:cNvGrpSpPr>
            <a:grpSpLocks/>
          </p:cNvGrpSpPr>
          <p:nvPr/>
        </p:nvGrpSpPr>
        <p:grpSpPr bwMode="auto">
          <a:xfrm>
            <a:off x="6943725" y="5724525"/>
            <a:ext cx="209550" cy="211138"/>
            <a:chOff x="884" y="2205"/>
            <a:chExt cx="182" cy="182"/>
          </a:xfrm>
        </p:grpSpPr>
        <p:sp>
          <p:nvSpPr>
            <p:cNvPr id="234613" name="Line 11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14" name="Line 11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15" name="Group 119"/>
          <p:cNvGrpSpPr>
            <a:grpSpLocks/>
          </p:cNvGrpSpPr>
          <p:nvPr/>
        </p:nvGrpSpPr>
        <p:grpSpPr bwMode="auto">
          <a:xfrm>
            <a:off x="6132513" y="5738813"/>
            <a:ext cx="211137" cy="211137"/>
            <a:chOff x="884" y="2205"/>
            <a:chExt cx="182" cy="182"/>
          </a:xfrm>
        </p:grpSpPr>
        <p:sp>
          <p:nvSpPr>
            <p:cNvPr id="234616" name="Line 12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17" name="Line 12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18" name="Group 122"/>
          <p:cNvGrpSpPr>
            <a:grpSpLocks/>
          </p:cNvGrpSpPr>
          <p:nvPr/>
        </p:nvGrpSpPr>
        <p:grpSpPr bwMode="auto">
          <a:xfrm>
            <a:off x="7735888" y="3716338"/>
            <a:ext cx="211137" cy="211137"/>
            <a:chOff x="884" y="2205"/>
            <a:chExt cx="182" cy="182"/>
          </a:xfrm>
        </p:grpSpPr>
        <p:sp>
          <p:nvSpPr>
            <p:cNvPr id="234619" name="Line 12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20" name="Line 12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21" name="Group 125"/>
          <p:cNvGrpSpPr>
            <a:grpSpLocks/>
          </p:cNvGrpSpPr>
          <p:nvPr/>
        </p:nvGrpSpPr>
        <p:grpSpPr bwMode="auto">
          <a:xfrm>
            <a:off x="7735888" y="5080000"/>
            <a:ext cx="209550" cy="211138"/>
            <a:chOff x="884" y="2205"/>
            <a:chExt cx="182" cy="182"/>
          </a:xfrm>
        </p:grpSpPr>
        <p:sp>
          <p:nvSpPr>
            <p:cNvPr id="234622" name="Line 12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23" name="Line 12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24" name="Group 128"/>
          <p:cNvGrpSpPr>
            <a:grpSpLocks/>
          </p:cNvGrpSpPr>
          <p:nvPr/>
        </p:nvGrpSpPr>
        <p:grpSpPr bwMode="auto">
          <a:xfrm>
            <a:off x="7735888" y="4365625"/>
            <a:ext cx="211137" cy="211138"/>
            <a:chOff x="884" y="2205"/>
            <a:chExt cx="182" cy="182"/>
          </a:xfrm>
        </p:grpSpPr>
        <p:sp>
          <p:nvSpPr>
            <p:cNvPr id="234625" name="Line 12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26" name="Line 13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27" name="Group 131"/>
          <p:cNvGrpSpPr>
            <a:grpSpLocks/>
          </p:cNvGrpSpPr>
          <p:nvPr/>
        </p:nvGrpSpPr>
        <p:grpSpPr bwMode="auto">
          <a:xfrm>
            <a:off x="7735888" y="5719763"/>
            <a:ext cx="209550" cy="211137"/>
            <a:chOff x="884" y="2205"/>
            <a:chExt cx="182" cy="182"/>
          </a:xfrm>
        </p:grpSpPr>
        <p:sp>
          <p:nvSpPr>
            <p:cNvPr id="234628" name="Line 13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29" name="Line 13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30" name="Group 134"/>
          <p:cNvGrpSpPr>
            <a:grpSpLocks/>
          </p:cNvGrpSpPr>
          <p:nvPr/>
        </p:nvGrpSpPr>
        <p:grpSpPr bwMode="auto">
          <a:xfrm>
            <a:off x="8532813" y="3716338"/>
            <a:ext cx="211137" cy="211137"/>
            <a:chOff x="884" y="2205"/>
            <a:chExt cx="182" cy="182"/>
          </a:xfrm>
        </p:grpSpPr>
        <p:sp>
          <p:nvSpPr>
            <p:cNvPr id="234631" name="Line 13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32" name="Line 13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33" name="Group 137"/>
          <p:cNvGrpSpPr>
            <a:grpSpLocks/>
          </p:cNvGrpSpPr>
          <p:nvPr/>
        </p:nvGrpSpPr>
        <p:grpSpPr bwMode="auto">
          <a:xfrm>
            <a:off x="8532813" y="5080000"/>
            <a:ext cx="209550" cy="211138"/>
            <a:chOff x="884" y="2205"/>
            <a:chExt cx="182" cy="182"/>
          </a:xfrm>
        </p:grpSpPr>
        <p:sp>
          <p:nvSpPr>
            <p:cNvPr id="234634" name="Line 13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35" name="Line 13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36" name="Group 140"/>
          <p:cNvGrpSpPr>
            <a:grpSpLocks/>
          </p:cNvGrpSpPr>
          <p:nvPr/>
        </p:nvGrpSpPr>
        <p:grpSpPr bwMode="auto">
          <a:xfrm>
            <a:off x="8532813" y="4365625"/>
            <a:ext cx="211137" cy="211138"/>
            <a:chOff x="884" y="2205"/>
            <a:chExt cx="182" cy="182"/>
          </a:xfrm>
        </p:grpSpPr>
        <p:sp>
          <p:nvSpPr>
            <p:cNvPr id="234637" name="Line 14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38" name="Line 14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4639" name="Group 143"/>
          <p:cNvGrpSpPr>
            <a:grpSpLocks/>
          </p:cNvGrpSpPr>
          <p:nvPr/>
        </p:nvGrpSpPr>
        <p:grpSpPr bwMode="auto">
          <a:xfrm>
            <a:off x="8532813" y="5719763"/>
            <a:ext cx="209550" cy="211137"/>
            <a:chOff x="884" y="2205"/>
            <a:chExt cx="182" cy="182"/>
          </a:xfrm>
        </p:grpSpPr>
        <p:sp>
          <p:nvSpPr>
            <p:cNvPr id="234640" name="Line 14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4641" name="Line 14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34642" name="Rectangle 146"/>
          <p:cNvSpPr>
            <a:spLocks noChangeArrowheads="1"/>
          </p:cNvSpPr>
          <p:nvPr/>
        </p:nvSpPr>
        <p:spPr bwMode="auto">
          <a:xfrm>
            <a:off x="6877050" y="3644900"/>
            <a:ext cx="142875" cy="1150938"/>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34648" name="Line 152"/>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GB" sz="3800"/>
              <a:t>Case 2: Induced EMF in spinning disc conductor</a:t>
            </a:r>
          </a:p>
        </p:txBody>
      </p:sp>
      <p:sp>
        <p:nvSpPr>
          <p:cNvPr id="236547" name="Rectangle 3"/>
          <p:cNvSpPr>
            <a:spLocks noGrp="1" noChangeArrowheads="1"/>
          </p:cNvSpPr>
          <p:nvPr>
            <p:ph type="body" idx="1"/>
          </p:nvPr>
        </p:nvSpPr>
        <p:spPr/>
        <p:txBody>
          <a:bodyPr/>
          <a:lstStyle/>
          <a:p>
            <a:r>
              <a:rPr lang="en-GB"/>
              <a:t>Magnitude</a:t>
            </a:r>
          </a:p>
          <a:p>
            <a:r>
              <a:rPr lang="en-GB"/>
              <a:t>Direction/Polarity</a:t>
            </a:r>
          </a:p>
        </p:txBody>
      </p:sp>
      <p:sp>
        <p:nvSpPr>
          <p:cNvPr id="236565"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6566"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36568" name="Group 24"/>
          <p:cNvGrpSpPr>
            <a:grpSpLocks/>
          </p:cNvGrpSpPr>
          <p:nvPr/>
        </p:nvGrpSpPr>
        <p:grpSpPr bwMode="auto">
          <a:xfrm>
            <a:off x="676275" y="3725863"/>
            <a:ext cx="209550" cy="211137"/>
            <a:chOff x="884" y="2205"/>
            <a:chExt cx="182" cy="182"/>
          </a:xfrm>
        </p:grpSpPr>
        <p:sp>
          <p:nvSpPr>
            <p:cNvPr id="236569" name="Line 2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70" name="Line 2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71" name="Group 27"/>
          <p:cNvGrpSpPr>
            <a:grpSpLocks/>
          </p:cNvGrpSpPr>
          <p:nvPr/>
        </p:nvGrpSpPr>
        <p:grpSpPr bwMode="auto">
          <a:xfrm>
            <a:off x="2339975" y="3721100"/>
            <a:ext cx="211138" cy="211138"/>
            <a:chOff x="884" y="2205"/>
            <a:chExt cx="182" cy="182"/>
          </a:xfrm>
        </p:grpSpPr>
        <p:sp>
          <p:nvSpPr>
            <p:cNvPr id="236572" name="Line 2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73" name="Line 2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74" name="Group 30"/>
          <p:cNvGrpSpPr>
            <a:grpSpLocks/>
          </p:cNvGrpSpPr>
          <p:nvPr/>
        </p:nvGrpSpPr>
        <p:grpSpPr bwMode="auto">
          <a:xfrm>
            <a:off x="1554163" y="4370388"/>
            <a:ext cx="209550" cy="211137"/>
            <a:chOff x="884" y="2205"/>
            <a:chExt cx="182" cy="182"/>
          </a:xfrm>
        </p:grpSpPr>
        <p:sp>
          <p:nvSpPr>
            <p:cNvPr id="236575" name="Line 3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76" name="Line 3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77" name="Group 33"/>
          <p:cNvGrpSpPr>
            <a:grpSpLocks/>
          </p:cNvGrpSpPr>
          <p:nvPr/>
        </p:nvGrpSpPr>
        <p:grpSpPr bwMode="auto">
          <a:xfrm>
            <a:off x="669925" y="5089525"/>
            <a:ext cx="211138" cy="211138"/>
            <a:chOff x="884" y="2205"/>
            <a:chExt cx="182" cy="182"/>
          </a:xfrm>
        </p:grpSpPr>
        <p:sp>
          <p:nvSpPr>
            <p:cNvPr id="236578"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79"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80" name="Group 36"/>
          <p:cNvGrpSpPr>
            <a:grpSpLocks/>
          </p:cNvGrpSpPr>
          <p:nvPr/>
        </p:nvGrpSpPr>
        <p:grpSpPr bwMode="auto">
          <a:xfrm>
            <a:off x="2339975" y="5084763"/>
            <a:ext cx="209550" cy="211137"/>
            <a:chOff x="884" y="2205"/>
            <a:chExt cx="182" cy="182"/>
          </a:xfrm>
        </p:grpSpPr>
        <p:sp>
          <p:nvSpPr>
            <p:cNvPr id="236581"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82"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83" name="Group 39"/>
          <p:cNvGrpSpPr>
            <a:grpSpLocks/>
          </p:cNvGrpSpPr>
          <p:nvPr/>
        </p:nvGrpSpPr>
        <p:grpSpPr bwMode="auto">
          <a:xfrm>
            <a:off x="690563" y="4422775"/>
            <a:ext cx="209550" cy="209550"/>
            <a:chOff x="884" y="2205"/>
            <a:chExt cx="182" cy="182"/>
          </a:xfrm>
        </p:grpSpPr>
        <p:sp>
          <p:nvSpPr>
            <p:cNvPr id="236584"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85"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86" name="Group 42"/>
          <p:cNvGrpSpPr>
            <a:grpSpLocks/>
          </p:cNvGrpSpPr>
          <p:nvPr/>
        </p:nvGrpSpPr>
        <p:grpSpPr bwMode="auto">
          <a:xfrm>
            <a:off x="2339975" y="4370388"/>
            <a:ext cx="211138" cy="211137"/>
            <a:chOff x="884" y="2205"/>
            <a:chExt cx="182" cy="182"/>
          </a:xfrm>
        </p:grpSpPr>
        <p:sp>
          <p:nvSpPr>
            <p:cNvPr id="236587"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88"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89" name="Group 45"/>
          <p:cNvGrpSpPr>
            <a:grpSpLocks/>
          </p:cNvGrpSpPr>
          <p:nvPr/>
        </p:nvGrpSpPr>
        <p:grpSpPr bwMode="auto">
          <a:xfrm>
            <a:off x="1528763" y="5089525"/>
            <a:ext cx="211137" cy="211138"/>
            <a:chOff x="884" y="2205"/>
            <a:chExt cx="182" cy="182"/>
          </a:xfrm>
        </p:grpSpPr>
        <p:sp>
          <p:nvSpPr>
            <p:cNvPr id="236590" name="Line 4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91" name="Line 4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92" name="Group 48"/>
          <p:cNvGrpSpPr>
            <a:grpSpLocks/>
          </p:cNvGrpSpPr>
          <p:nvPr/>
        </p:nvGrpSpPr>
        <p:grpSpPr bwMode="auto">
          <a:xfrm>
            <a:off x="1555750" y="3741738"/>
            <a:ext cx="209550" cy="209550"/>
            <a:chOff x="884" y="2205"/>
            <a:chExt cx="182" cy="182"/>
          </a:xfrm>
        </p:grpSpPr>
        <p:sp>
          <p:nvSpPr>
            <p:cNvPr id="236593"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94"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95" name="Group 51"/>
          <p:cNvGrpSpPr>
            <a:grpSpLocks/>
          </p:cNvGrpSpPr>
          <p:nvPr/>
        </p:nvGrpSpPr>
        <p:grpSpPr bwMode="auto">
          <a:xfrm>
            <a:off x="669925" y="5729288"/>
            <a:ext cx="211138" cy="211137"/>
            <a:chOff x="884" y="2205"/>
            <a:chExt cx="182" cy="182"/>
          </a:xfrm>
        </p:grpSpPr>
        <p:sp>
          <p:nvSpPr>
            <p:cNvPr id="236596"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597"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598" name="Group 54"/>
          <p:cNvGrpSpPr>
            <a:grpSpLocks/>
          </p:cNvGrpSpPr>
          <p:nvPr/>
        </p:nvGrpSpPr>
        <p:grpSpPr bwMode="auto">
          <a:xfrm>
            <a:off x="2339975" y="5724525"/>
            <a:ext cx="209550" cy="211138"/>
            <a:chOff x="884" y="2205"/>
            <a:chExt cx="182" cy="182"/>
          </a:xfrm>
        </p:grpSpPr>
        <p:sp>
          <p:nvSpPr>
            <p:cNvPr id="236599"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00"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01" name="Group 57"/>
          <p:cNvGrpSpPr>
            <a:grpSpLocks/>
          </p:cNvGrpSpPr>
          <p:nvPr/>
        </p:nvGrpSpPr>
        <p:grpSpPr bwMode="auto">
          <a:xfrm>
            <a:off x="1528763" y="5738813"/>
            <a:ext cx="211137" cy="211137"/>
            <a:chOff x="884" y="2205"/>
            <a:chExt cx="182" cy="182"/>
          </a:xfrm>
        </p:grpSpPr>
        <p:sp>
          <p:nvSpPr>
            <p:cNvPr id="236602"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03"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04" name="Group 60"/>
          <p:cNvGrpSpPr>
            <a:grpSpLocks/>
          </p:cNvGrpSpPr>
          <p:nvPr/>
        </p:nvGrpSpPr>
        <p:grpSpPr bwMode="auto">
          <a:xfrm>
            <a:off x="3132138" y="3716338"/>
            <a:ext cx="211137" cy="211137"/>
            <a:chOff x="884" y="2205"/>
            <a:chExt cx="182" cy="182"/>
          </a:xfrm>
        </p:grpSpPr>
        <p:sp>
          <p:nvSpPr>
            <p:cNvPr id="236605" name="Line 6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06" name="Line 6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07" name="Group 63"/>
          <p:cNvGrpSpPr>
            <a:grpSpLocks/>
          </p:cNvGrpSpPr>
          <p:nvPr/>
        </p:nvGrpSpPr>
        <p:grpSpPr bwMode="auto">
          <a:xfrm>
            <a:off x="3132138" y="5080000"/>
            <a:ext cx="209550" cy="211138"/>
            <a:chOff x="884" y="2205"/>
            <a:chExt cx="182" cy="182"/>
          </a:xfrm>
        </p:grpSpPr>
        <p:sp>
          <p:nvSpPr>
            <p:cNvPr id="236608" name="Line 6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09" name="Line 6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10" name="Group 66"/>
          <p:cNvGrpSpPr>
            <a:grpSpLocks/>
          </p:cNvGrpSpPr>
          <p:nvPr/>
        </p:nvGrpSpPr>
        <p:grpSpPr bwMode="auto">
          <a:xfrm>
            <a:off x="3132138" y="4365625"/>
            <a:ext cx="211137" cy="211138"/>
            <a:chOff x="884" y="2205"/>
            <a:chExt cx="182" cy="182"/>
          </a:xfrm>
        </p:grpSpPr>
        <p:sp>
          <p:nvSpPr>
            <p:cNvPr id="236611" name="Line 6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12" name="Line 6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13" name="Group 69"/>
          <p:cNvGrpSpPr>
            <a:grpSpLocks/>
          </p:cNvGrpSpPr>
          <p:nvPr/>
        </p:nvGrpSpPr>
        <p:grpSpPr bwMode="auto">
          <a:xfrm>
            <a:off x="3132138" y="5719763"/>
            <a:ext cx="209550" cy="211137"/>
            <a:chOff x="884" y="2205"/>
            <a:chExt cx="182" cy="182"/>
          </a:xfrm>
        </p:grpSpPr>
        <p:sp>
          <p:nvSpPr>
            <p:cNvPr id="236614" name="Line 7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15" name="Line 7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16" name="Group 72"/>
          <p:cNvGrpSpPr>
            <a:grpSpLocks/>
          </p:cNvGrpSpPr>
          <p:nvPr/>
        </p:nvGrpSpPr>
        <p:grpSpPr bwMode="auto">
          <a:xfrm>
            <a:off x="3929063" y="3716338"/>
            <a:ext cx="211137" cy="211137"/>
            <a:chOff x="884" y="2205"/>
            <a:chExt cx="182" cy="182"/>
          </a:xfrm>
        </p:grpSpPr>
        <p:sp>
          <p:nvSpPr>
            <p:cNvPr id="236617" name="Line 7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18" name="Line 7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19" name="Group 75"/>
          <p:cNvGrpSpPr>
            <a:grpSpLocks/>
          </p:cNvGrpSpPr>
          <p:nvPr/>
        </p:nvGrpSpPr>
        <p:grpSpPr bwMode="auto">
          <a:xfrm>
            <a:off x="3929063" y="5080000"/>
            <a:ext cx="209550" cy="211138"/>
            <a:chOff x="884" y="2205"/>
            <a:chExt cx="182" cy="182"/>
          </a:xfrm>
        </p:grpSpPr>
        <p:sp>
          <p:nvSpPr>
            <p:cNvPr id="236620" name="Line 7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21" name="Line 7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22" name="Group 78"/>
          <p:cNvGrpSpPr>
            <a:grpSpLocks/>
          </p:cNvGrpSpPr>
          <p:nvPr/>
        </p:nvGrpSpPr>
        <p:grpSpPr bwMode="auto">
          <a:xfrm>
            <a:off x="3929063" y="4365625"/>
            <a:ext cx="211137" cy="211138"/>
            <a:chOff x="884" y="2205"/>
            <a:chExt cx="182" cy="182"/>
          </a:xfrm>
        </p:grpSpPr>
        <p:sp>
          <p:nvSpPr>
            <p:cNvPr id="236623" name="Line 7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24" name="Line 8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25" name="Group 81"/>
          <p:cNvGrpSpPr>
            <a:grpSpLocks/>
          </p:cNvGrpSpPr>
          <p:nvPr/>
        </p:nvGrpSpPr>
        <p:grpSpPr bwMode="auto">
          <a:xfrm>
            <a:off x="3929063" y="5719763"/>
            <a:ext cx="209550" cy="211137"/>
            <a:chOff x="884" y="2205"/>
            <a:chExt cx="182" cy="182"/>
          </a:xfrm>
        </p:grpSpPr>
        <p:sp>
          <p:nvSpPr>
            <p:cNvPr id="236626" name="Line 8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27" name="Line 8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28" name="Group 84"/>
          <p:cNvGrpSpPr>
            <a:grpSpLocks/>
          </p:cNvGrpSpPr>
          <p:nvPr/>
        </p:nvGrpSpPr>
        <p:grpSpPr bwMode="auto">
          <a:xfrm>
            <a:off x="5280025" y="3725863"/>
            <a:ext cx="209550" cy="211137"/>
            <a:chOff x="884" y="2205"/>
            <a:chExt cx="182" cy="182"/>
          </a:xfrm>
        </p:grpSpPr>
        <p:sp>
          <p:nvSpPr>
            <p:cNvPr id="236629" name="Line 8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30" name="Line 8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31" name="Group 87"/>
          <p:cNvGrpSpPr>
            <a:grpSpLocks/>
          </p:cNvGrpSpPr>
          <p:nvPr/>
        </p:nvGrpSpPr>
        <p:grpSpPr bwMode="auto">
          <a:xfrm>
            <a:off x="6943725" y="3721100"/>
            <a:ext cx="211138" cy="211138"/>
            <a:chOff x="884" y="2205"/>
            <a:chExt cx="182" cy="182"/>
          </a:xfrm>
        </p:grpSpPr>
        <p:sp>
          <p:nvSpPr>
            <p:cNvPr id="236632" name="Line 8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33" name="Line 8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34" name="Group 90"/>
          <p:cNvGrpSpPr>
            <a:grpSpLocks/>
          </p:cNvGrpSpPr>
          <p:nvPr/>
        </p:nvGrpSpPr>
        <p:grpSpPr bwMode="auto">
          <a:xfrm>
            <a:off x="6157913" y="4370388"/>
            <a:ext cx="209550" cy="211137"/>
            <a:chOff x="884" y="2205"/>
            <a:chExt cx="182" cy="182"/>
          </a:xfrm>
        </p:grpSpPr>
        <p:sp>
          <p:nvSpPr>
            <p:cNvPr id="236635" name="Line 9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36" name="Line 9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37" name="Group 93"/>
          <p:cNvGrpSpPr>
            <a:grpSpLocks/>
          </p:cNvGrpSpPr>
          <p:nvPr/>
        </p:nvGrpSpPr>
        <p:grpSpPr bwMode="auto">
          <a:xfrm>
            <a:off x="5273675" y="5089525"/>
            <a:ext cx="211138" cy="211138"/>
            <a:chOff x="884" y="2205"/>
            <a:chExt cx="182" cy="182"/>
          </a:xfrm>
        </p:grpSpPr>
        <p:sp>
          <p:nvSpPr>
            <p:cNvPr id="236638" name="Line 9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39" name="Line 9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40" name="Group 96"/>
          <p:cNvGrpSpPr>
            <a:grpSpLocks/>
          </p:cNvGrpSpPr>
          <p:nvPr/>
        </p:nvGrpSpPr>
        <p:grpSpPr bwMode="auto">
          <a:xfrm>
            <a:off x="6943725" y="5084763"/>
            <a:ext cx="209550" cy="211137"/>
            <a:chOff x="884" y="2205"/>
            <a:chExt cx="182" cy="182"/>
          </a:xfrm>
        </p:grpSpPr>
        <p:sp>
          <p:nvSpPr>
            <p:cNvPr id="236641" name="Line 9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42" name="Line 9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43" name="Group 99"/>
          <p:cNvGrpSpPr>
            <a:grpSpLocks/>
          </p:cNvGrpSpPr>
          <p:nvPr/>
        </p:nvGrpSpPr>
        <p:grpSpPr bwMode="auto">
          <a:xfrm>
            <a:off x="5294313" y="4422775"/>
            <a:ext cx="209550" cy="209550"/>
            <a:chOff x="884" y="2205"/>
            <a:chExt cx="182" cy="182"/>
          </a:xfrm>
        </p:grpSpPr>
        <p:sp>
          <p:nvSpPr>
            <p:cNvPr id="236644" name="Line 10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45" name="Line 10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46" name="Group 102"/>
          <p:cNvGrpSpPr>
            <a:grpSpLocks/>
          </p:cNvGrpSpPr>
          <p:nvPr/>
        </p:nvGrpSpPr>
        <p:grpSpPr bwMode="auto">
          <a:xfrm>
            <a:off x="6943725" y="4370388"/>
            <a:ext cx="211138" cy="211137"/>
            <a:chOff x="884" y="2205"/>
            <a:chExt cx="182" cy="182"/>
          </a:xfrm>
        </p:grpSpPr>
        <p:sp>
          <p:nvSpPr>
            <p:cNvPr id="236647" name="Line 10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48" name="Line 10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49" name="Group 105"/>
          <p:cNvGrpSpPr>
            <a:grpSpLocks/>
          </p:cNvGrpSpPr>
          <p:nvPr/>
        </p:nvGrpSpPr>
        <p:grpSpPr bwMode="auto">
          <a:xfrm>
            <a:off x="6132513" y="5089525"/>
            <a:ext cx="211137" cy="211138"/>
            <a:chOff x="884" y="2205"/>
            <a:chExt cx="182" cy="182"/>
          </a:xfrm>
        </p:grpSpPr>
        <p:sp>
          <p:nvSpPr>
            <p:cNvPr id="236650" name="Line 10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51" name="Line 10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52" name="Group 108"/>
          <p:cNvGrpSpPr>
            <a:grpSpLocks/>
          </p:cNvGrpSpPr>
          <p:nvPr/>
        </p:nvGrpSpPr>
        <p:grpSpPr bwMode="auto">
          <a:xfrm>
            <a:off x="6159500" y="3741738"/>
            <a:ext cx="209550" cy="209550"/>
            <a:chOff x="884" y="2205"/>
            <a:chExt cx="182" cy="182"/>
          </a:xfrm>
        </p:grpSpPr>
        <p:sp>
          <p:nvSpPr>
            <p:cNvPr id="236653" name="Line 10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54" name="Line 1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55" name="Group 111"/>
          <p:cNvGrpSpPr>
            <a:grpSpLocks/>
          </p:cNvGrpSpPr>
          <p:nvPr/>
        </p:nvGrpSpPr>
        <p:grpSpPr bwMode="auto">
          <a:xfrm>
            <a:off x="5273675" y="5729288"/>
            <a:ext cx="211138" cy="211137"/>
            <a:chOff x="884" y="2205"/>
            <a:chExt cx="182" cy="182"/>
          </a:xfrm>
        </p:grpSpPr>
        <p:sp>
          <p:nvSpPr>
            <p:cNvPr id="236656" name="Line 1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57" name="Line 1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58" name="Group 114"/>
          <p:cNvGrpSpPr>
            <a:grpSpLocks/>
          </p:cNvGrpSpPr>
          <p:nvPr/>
        </p:nvGrpSpPr>
        <p:grpSpPr bwMode="auto">
          <a:xfrm>
            <a:off x="6943725" y="5724525"/>
            <a:ext cx="209550" cy="211138"/>
            <a:chOff x="884" y="2205"/>
            <a:chExt cx="182" cy="182"/>
          </a:xfrm>
        </p:grpSpPr>
        <p:sp>
          <p:nvSpPr>
            <p:cNvPr id="236659" name="Line 1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60" name="Line 1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61" name="Group 117"/>
          <p:cNvGrpSpPr>
            <a:grpSpLocks/>
          </p:cNvGrpSpPr>
          <p:nvPr/>
        </p:nvGrpSpPr>
        <p:grpSpPr bwMode="auto">
          <a:xfrm>
            <a:off x="6132513" y="5738813"/>
            <a:ext cx="211137" cy="211137"/>
            <a:chOff x="884" y="2205"/>
            <a:chExt cx="182" cy="182"/>
          </a:xfrm>
        </p:grpSpPr>
        <p:sp>
          <p:nvSpPr>
            <p:cNvPr id="236662" name="Line 1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63" name="Line 1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64" name="Group 120"/>
          <p:cNvGrpSpPr>
            <a:grpSpLocks/>
          </p:cNvGrpSpPr>
          <p:nvPr/>
        </p:nvGrpSpPr>
        <p:grpSpPr bwMode="auto">
          <a:xfrm>
            <a:off x="7735888" y="3716338"/>
            <a:ext cx="211137" cy="211137"/>
            <a:chOff x="884" y="2205"/>
            <a:chExt cx="182" cy="182"/>
          </a:xfrm>
        </p:grpSpPr>
        <p:sp>
          <p:nvSpPr>
            <p:cNvPr id="236665" name="Line 1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66" name="Line 1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67" name="Group 123"/>
          <p:cNvGrpSpPr>
            <a:grpSpLocks/>
          </p:cNvGrpSpPr>
          <p:nvPr/>
        </p:nvGrpSpPr>
        <p:grpSpPr bwMode="auto">
          <a:xfrm>
            <a:off x="7735888" y="5080000"/>
            <a:ext cx="209550" cy="211138"/>
            <a:chOff x="884" y="2205"/>
            <a:chExt cx="182" cy="182"/>
          </a:xfrm>
        </p:grpSpPr>
        <p:sp>
          <p:nvSpPr>
            <p:cNvPr id="236668" name="Line 1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69" name="Line 1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70" name="Group 126"/>
          <p:cNvGrpSpPr>
            <a:grpSpLocks/>
          </p:cNvGrpSpPr>
          <p:nvPr/>
        </p:nvGrpSpPr>
        <p:grpSpPr bwMode="auto">
          <a:xfrm>
            <a:off x="7735888" y="4365625"/>
            <a:ext cx="211137" cy="211138"/>
            <a:chOff x="884" y="2205"/>
            <a:chExt cx="182" cy="182"/>
          </a:xfrm>
        </p:grpSpPr>
        <p:sp>
          <p:nvSpPr>
            <p:cNvPr id="236671" name="Line 1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72" name="Line 1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73" name="Group 129"/>
          <p:cNvGrpSpPr>
            <a:grpSpLocks/>
          </p:cNvGrpSpPr>
          <p:nvPr/>
        </p:nvGrpSpPr>
        <p:grpSpPr bwMode="auto">
          <a:xfrm>
            <a:off x="7735888" y="5719763"/>
            <a:ext cx="209550" cy="211137"/>
            <a:chOff x="884" y="2205"/>
            <a:chExt cx="182" cy="182"/>
          </a:xfrm>
        </p:grpSpPr>
        <p:sp>
          <p:nvSpPr>
            <p:cNvPr id="236674" name="Line 1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75" name="Line 1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76" name="Group 132"/>
          <p:cNvGrpSpPr>
            <a:grpSpLocks/>
          </p:cNvGrpSpPr>
          <p:nvPr/>
        </p:nvGrpSpPr>
        <p:grpSpPr bwMode="auto">
          <a:xfrm>
            <a:off x="8532813" y="3716338"/>
            <a:ext cx="211137" cy="211137"/>
            <a:chOff x="884" y="2205"/>
            <a:chExt cx="182" cy="182"/>
          </a:xfrm>
        </p:grpSpPr>
        <p:sp>
          <p:nvSpPr>
            <p:cNvPr id="236677" name="Line 1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78" name="Line 1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79" name="Group 135"/>
          <p:cNvGrpSpPr>
            <a:grpSpLocks/>
          </p:cNvGrpSpPr>
          <p:nvPr/>
        </p:nvGrpSpPr>
        <p:grpSpPr bwMode="auto">
          <a:xfrm>
            <a:off x="8532813" y="5080000"/>
            <a:ext cx="209550" cy="211138"/>
            <a:chOff x="884" y="2205"/>
            <a:chExt cx="182" cy="182"/>
          </a:xfrm>
        </p:grpSpPr>
        <p:sp>
          <p:nvSpPr>
            <p:cNvPr id="236680" name="Line 1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81" name="Line 1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82" name="Group 138"/>
          <p:cNvGrpSpPr>
            <a:grpSpLocks/>
          </p:cNvGrpSpPr>
          <p:nvPr/>
        </p:nvGrpSpPr>
        <p:grpSpPr bwMode="auto">
          <a:xfrm>
            <a:off x="8532813" y="4365625"/>
            <a:ext cx="211137" cy="211138"/>
            <a:chOff x="884" y="2205"/>
            <a:chExt cx="182" cy="182"/>
          </a:xfrm>
        </p:grpSpPr>
        <p:sp>
          <p:nvSpPr>
            <p:cNvPr id="236683" name="Line 1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84" name="Line 1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6685" name="Group 141"/>
          <p:cNvGrpSpPr>
            <a:grpSpLocks/>
          </p:cNvGrpSpPr>
          <p:nvPr/>
        </p:nvGrpSpPr>
        <p:grpSpPr bwMode="auto">
          <a:xfrm>
            <a:off x="8532813" y="5719763"/>
            <a:ext cx="209550" cy="211137"/>
            <a:chOff x="884" y="2205"/>
            <a:chExt cx="182" cy="182"/>
          </a:xfrm>
        </p:grpSpPr>
        <p:sp>
          <p:nvSpPr>
            <p:cNvPr id="236686" name="Line 1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6687" name="Line 1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36688" name="Rectangle 144"/>
          <p:cNvSpPr>
            <a:spLocks noChangeArrowheads="1"/>
          </p:cNvSpPr>
          <p:nvPr/>
        </p:nvSpPr>
        <p:spPr bwMode="auto">
          <a:xfrm rot="3600000">
            <a:off x="7371556" y="3966369"/>
            <a:ext cx="142875" cy="1150938"/>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36693" name="Line 149"/>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r>
              <a:rPr lang="en-GB" sz="3800"/>
              <a:t>Case 2: Induced EMF in spinning disc conductor</a:t>
            </a:r>
          </a:p>
        </p:txBody>
      </p:sp>
      <p:sp>
        <p:nvSpPr>
          <p:cNvPr id="238595" name="Rectangle 3"/>
          <p:cNvSpPr>
            <a:spLocks noGrp="1" noChangeArrowheads="1"/>
          </p:cNvSpPr>
          <p:nvPr>
            <p:ph type="body" idx="1"/>
          </p:nvPr>
        </p:nvSpPr>
        <p:spPr/>
        <p:txBody>
          <a:bodyPr/>
          <a:lstStyle/>
          <a:p>
            <a:r>
              <a:rPr lang="en-GB"/>
              <a:t>Magnitude</a:t>
            </a:r>
          </a:p>
          <a:p>
            <a:r>
              <a:rPr lang="en-GB"/>
              <a:t>Direction/Polarity</a:t>
            </a:r>
          </a:p>
        </p:txBody>
      </p:sp>
      <p:sp>
        <p:nvSpPr>
          <p:cNvPr id="238613"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8614"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38616" name="Group 24"/>
          <p:cNvGrpSpPr>
            <a:grpSpLocks/>
          </p:cNvGrpSpPr>
          <p:nvPr/>
        </p:nvGrpSpPr>
        <p:grpSpPr bwMode="auto">
          <a:xfrm>
            <a:off x="676275" y="3725863"/>
            <a:ext cx="209550" cy="211137"/>
            <a:chOff x="884" y="2205"/>
            <a:chExt cx="182" cy="182"/>
          </a:xfrm>
        </p:grpSpPr>
        <p:sp>
          <p:nvSpPr>
            <p:cNvPr id="238617" name="Line 2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18" name="Line 2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19" name="Group 27"/>
          <p:cNvGrpSpPr>
            <a:grpSpLocks/>
          </p:cNvGrpSpPr>
          <p:nvPr/>
        </p:nvGrpSpPr>
        <p:grpSpPr bwMode="auto">
          <a:xfrm>
            <a:off x="2339975" y="3721100"/>
            <a:ext cx="211138" cy="211138"/>
            <a:chOff x="884" y="2205"/>
            <a:chExt cx="182" cy="182"/>
          </a:xfrm>
        </p:grpSpPr>
        <p:sp>
          <p:nvSpPr>
            <p:cNvPr id="238620" name="Line 2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21" name="Line 2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22" name="Group 30"/>
          <p:cNvGrpSpPr>
            <a:grpSpLocks/>
          </p:cNvGrpSpPr>
          <p:nvPr/>
        </p:nvGrpSpPr>
        <p:grpSpPr bwMode="auto">
          <a:xfrm>
            <a:off x="1554163" y="4370388"/>
            <a:ext cx="209550" cy="211137"/>
            <a:chOff x="884" y="2205"/>
            <a:chExt cx="182" cy="182"/>
          </a:xfrm>
        </p:grpSpPr>
        <p:sp>
          <p:nvSpPr>
            <p:cNvPr id="238623" name="Line 3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24" name="Line 3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25" name="Group 33"/>
          <p:cNvGrpSpPr>
            <a:grpSpLocks/>
          </p:cNvGrpSpPr>
          <p:nvPr/>
        </p:nvGrpSpPr>
        <p:grpSpPr bwMode="auto">
          <a:xfrm>
            <a:off x="669925" y="5089525"/>
            <a:ext cx="211138" cy="211138"/>
            <a:chOff x="884" y="2205"/>
            <a:chExt cx="182" cy="182"/>
          </a:xfrm>
        </p:grpSpPr>
        <p:sp>
          <p:nvSpPr>
            <p:cNvPr id="238626"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27"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28" name="Group 36"/>
          <p:cNvGrpSpPr>
            <a:grpSpLocks/>
          </p:cNvGrpSpPr>
          <p:nvPr/>
        </p:nvGrpSpPr>
        <p:grpSpPr bwMode="auto">
          <a:xfrm>
            <a:off x="2339975" y="5084763"/>
            <a:ext cx="209550" cy="211137"/>
            <a:chOff x="884" y="2205"/>
            <a:chExt cx="182" cy="182"/>
          </a:xfrm>
        </p:grpSpPr>
        <p:sp>
          <p:nvSpPr>
            <p:cNvPr id="238629"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30"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31" name="Group 39"/>
          <p:cNvGrpSpPr>
            <a:grpSpLocks/>
          </p:cNvGrpSpPr>
          <p:nvPr/>
        </p:nvGrpSpPr>
        <p:grpSpPr bwMode="auto">
          <a:xfrm>
            <a:off x="690563" y="4422775"/>
            <a:ext cx="209550" cy="209550"/>
            <a:chOff x="884" y="2205"/>
            <a:chExt cx="182" cy="182"/>
          </a:xfrm>
        </p:grpSpPr>
        <p:sp>
          <p:nvSpPr>
            <p:cNvPr id="238632"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33"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34" name="Group 42"/>
          <p:cNvGrpSpPr>
            <a:grpSpLocks/>
          </p:cNvGrpSpPr>
          <p:nvPr/>
        </p:nvGrpSpPr>
        <p:grpSpPr bwMode="auto">
          <a:xfrm>
            <a:off x="2339975" y="4370388"/>
            <a:ext cx="211138" cy="211137"/>
            <a:chOff x="884" y="2205"/>
            <a:chExt cx="182" cy="182"/>
          </a:xfrm>
        </p:grpSpPr>
        <p:sp>
          <p:nvSpPr>
            <p:cNvPr id="238635"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36"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37" name="Group 45"/>
          <p:cNvGrpSpPr>
            <a:grpSpLocks/>
          </p:cNvGrpSpPr>
          <p:nvPr/>
        </p:nvGrpSpPr>
        <p:grpSpPr bwMode="auto">
          <a:xfrm>
            <a:off x="1528763" y="5089525"/>
            <a:ext cx="211137" cy="211138"/>
            <a:chOff x="884" y="2205"/>
            <a:chExt cx="182" cy="182"/>
          </a:xfrm>
        </p:grpSpPr>
        <p:sp>
          <p:nvSpPr>
            <p:cNvPr id="238638" name="Line 4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39" name="Line 4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40" name="Group 48"/>
          <p:cNvGrpSpPr>
            <a:grpSpLocks/>
          </p:cNvGrpSpPr>
          <p:nvPr/>
        </p:nvGrpSpPr>
        <p:grpSpPr bwMode="auto">
          <a:xfrm>
            <a:off x="1555750" y="3741738"/>
            <a:ext cx="209550" cy="209550"/>
            <a:chOff x="884" y="2205"/>
            <a:chExt cx="182" cy="182"/>
          </a:xfrm>
        </p:grpSpPr>
        <p:sp>
          <p:nvSpPr>
            <p:cNvPr id="238641"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42"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43" name="Group 51"/>
          <p:cNvGrpSpPr>
            <a:grpSpLocks/>
          </p:cNvGrpSpPr>
          <p:nvPr/>
        </p:nvGrpSpPr>
        <p:grpSpPr bwMode="auto">
          <a:xfrm>
            <a:off x="669925" y="5729288"/>
            <a:ext cx="211138" cy="211137"/>
            <a:chOff x="884" y="2205"/>
            <a:chExt cx="182" cy="182"/>
          </a:xfrm>
        </p:grpSpPr>
        <p:sp>
          <p:nvSpPr>
            <p:cNvPr id="238644"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45"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46" name="Group 54"/>
          <p:cNvGrpSpPr>
            <a:grpSpLocks/>
          </p:cNvGrpSpPr>
          <p:nvPr/>
        </p:nvGrpSpPr>
        <p:grpSpPr bwMode="auto">
          <a:xfrm>
            <a:off x="2339975" y="5724525"/>
            <a:ext cx="209550" cy="211138"/>
            <a:chOff x="884" y="2205"/>
            <a:chExt cx="182" cy="182"/>
          </a:xfrm>
        </p:grpSpPr>
        <p:sp>
          <p:nvSpPr>
            <p:cNvPr id="238647"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48"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49" name="Group 57"/>
          <p:cNvGrpSpPr>
            <a:grpSpLocks/>
          </p:cNvGrpSpPr>
          <p:nvPr/>
        </p:nvGrpSpPr>
        <p:grpSpPr bwMode="auto">
          <a:xfrm>
            <a:off x="1528763" y="5738813"/>
            <a:ext cx="211137" cy="211137"/>
            <a:chOff x="884" y="2205"/>
            <a:chExt cx="182" cy="182"/>
          </a:xfrm>
        </p:grpSpPr>
        <p:sp>
          <p:nvSpPr>
            <p:cNvPr id="238650"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51"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52" name="Group 60"/>
          <p:cNvGrpSpPr>
            <a:grpSpLocks/>
          </p:cNvGrpSpPr>
          <p:nvPr/>
        </p:nvGrpSpPr>
        <p:grpSpPr bwMode="auto">
          <a:xfrm>
            <a:off x="3132138" y="3716338"/>
            <a:ext cx="211137" cy="211137"/>
            <a:chOff x="884" y="2205"/>
            <a:chExt cx="182" cy="182"/>
          </a:xfrm>
        </p:grpSpPr>
        <p:sp>
          <p:nvSpPr>
            <p:cNvPr id="238653" name="Line 6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54" name="Line 6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55" name="Group 63"/>
          <p:cNvGrpSpPr>
            <a:grpSpLocks/>
          </p:cNvGrpSpPr>
          <p:nvPr/>
        </p:nvGrpSpPr>
        <p:grpSpPr bwMode="auto">
          <a:xfrm>
            <a:off x="3132138" y="5080000"/>
            <a:ext cx="209550" cy="211138"/>
            <a:chOff x="884" y="2205"/>
            <a:chExt cx="182" cy="182"/>
          </a:xfrm>
        </p:grpSpPr>
        <p:sp>
          <p:nvSpPr>
            <p:cNvPr id="238656" name="Line 6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57" name="Line 6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58" name="Group 66"/>
          <p:cNvGrpSpPr>
            <a:grpSpLocks/>
          </p:cNvGrpSpPr>
          <p:nvPr/>
        </p:nvGrpSpPr>
        <p:grpSpPr bwMode="auto">
          <a:xfrm>
            <a:off x="3132138" y="4365625"/>
            <a:ext cx="211137" cy="211138"/>
            <a:chOff x="884" y="2205"/>
            <a:chExt cx="182" cy="182"/>
          </a:xfrm>
        </p:grpSpPr>
        <p:sp>
          <p:nvSpPr>
            <p:cNvPr id="238659" name="Line 6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60" name="Line 6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61" name="Group 69"/>
          <p:cNvGrpSpPr>
            <a:grpSpLocks/>
          </p:cNvGrpSpPr>
          <p:nvPr/>
        </p:nvGrpSpPr>
        <p:grpSpPr bwMode="auto">
          <a:xfrm>
            <a:off x="3132138" y="5719763"/>
            <a:ext cx="209550" cy="211137"/>
            <a:chOff x="884" y="2205"/>
            <a:chExt cx="182" cy="182"/>
          </a:xfrm>
        </p:grpSpPr>
        <p:sp>
          <p:nvSpPr>
            <p:cNvPr id="238662" name="Line 7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63" name="Line 7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64" name="Group 72"/>
          <p:cNvGrpSpPr>
            <a:grpSpLocks/>
          </p:cNvGrpSpPr>
          <p:nvPr/>
        </p:nvGrpSpPr>
        <p:grpSpPr bwMode="auto">
          <a:xfrm>
            <a:off x="3929063" y="3716338"/>
            <a:ext cx="211137" cy="211137"/>
            <a:chOff x="884" y="2205"/>
            <a:chExt cx="182" cy="182"/>
          </a:xfrm>
        </p:grpSpPr>
        <p:sp>
          <p:nvSpPr>
            <p:cNvPr id="238665" name="Line 7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66" name="Line 7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67" name="Group 75"/>
          <p:cNvGrpSpPr>
            <a:grpSpLocks/>
          </p:cNvGrpSpPr>
          <p:nvPr/>
        </p:nvGrpSpPr>
        <p:grpSpPr bwMode="auto">
          <a:xfrm>
            <a:off x="3929063" y="5080000"/>
            <a:ext cx="209550" cy="211138"/>
            <a:chOff x="884" y="2205"/>
            <a:chExt cx="182" cy="182"/>
          </a:xfrm>
        </p:grpSpPr>
        <p:sp>
          <p:nvSpPr>
            <p:cNvPr id="238668" name="Line 7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69" name="Line 7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70" name="Group 78"/>
          <p:cNvGrpSpPr>
            <a:grpSpLocks/>
          </p:cNvGrpSpPr>
          <p:nvPr/>
        </p:nvGrpSpPr>
        <p:grpSpPr bwMode="auto">
          <a:xfrm>
            <a:off x="3929063" y="4365625"/>
            <a:ext cx="211137" cy="211138"/>
            <a:chOff x="884" y="2205"/>
            <a:chExt cx="182" cy="182"/>
          </a:xfrm>
        </p:grpSpPr>
        <p:sp>
          <p:nvSpPr>
            <p:cNvPr id="238671" name="Line 7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72" name="Line 8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73" name="Group 81"/>
          <p:cNvGrpSpPr>
            <a:grpSpLocks/>
          </p:cNvGrpSpPr>
          <p:nvPr/>
        </p:nvGrpSpPr>
        <p:grpSpPr bwMode="auto">
          <a:xfrm>
            <a:off x="3929063" y="5719763"/>
            <a:ext cx="209550" cy="211137"/>
            <a:chOff x="884" y="2205"/>
            <a:chExt cx="182" cy="182"/>
          </a:xfrm>
        </p:grpSpPr>
        <p:sp>
          <p:nvSpPr>
            <p:cNvPr id="238674" name="Line 8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75" name="Line 8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76" name="Group 84"/>
          <p:cNvGrpSpPr>
            <a:grpSpLocks/>
          </p:cNvGrpSpPr>
          <p:nvPr/>
        </p:nvGrpSpPr>
        <p:grpSpPr bwMode="auto">
          <a:xfrm>
            <a:off x="5280025" y="3725863"/>
            <a:ext cx="209550" cy="211137"/>
            <a:chOff x="884" y="2205"/>
            <a:chExt cx="182" cy="182"/>
          </a:xfrm>
        </p:grpSpPr>
        <p:sp>
          <p:nvSpPr>
            <p:cNvPr id="238677" name="Line 8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78" name="Line 8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79" name="Group 87"/>
          <p:cNvGrpSpPr>
            <a:grpSpLocks/>
          </p:cNvGrpSpPr>
          <p:nvPr/>
        </p:nvGrpSpPr>
        <p:grpSpPr bwMode="auto">
          <a:xfrm>
            <a:off x="6943725" y="3721100"/>
            <a:ext cx="211138" cy="211138"/>
            <a:chOff x="884" y="2205"/>
            <a:chExt cx="182" cy="182"/>
          </a:xfrm>
        </p:grpSpPr>
        <p:sp>
          <p:nvSpPr>
            <p:cNvPr id="238680" name="Line 8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81" name="Line 8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82" name="Group 90"/>
          <p:cNvGrpSpPr>
            <a:grpSpLocks/>
          </p:cNvGrpSpPr>
          <p:nvPr/>
        </p:nvGrpSpPr>
        <p:grpSpPr bwMode="auto">
          <a:xfrm>
            <a:off x="6157913" y="4370388"/>
            <a:ext cx="209550" cy="211137"/>
            <a:chOff x="884" y="2205"/>
            <a:chExt cx="182" cy="182"/>
          </a:xfrm>
        </p:grpSpPr>
        <p:sp>
          <p:nvSpPr>
            <p:cNvPr id="238683" name="Line 9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84" name="Line 9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85" name="Group 93"/>
          <p:cNvGrpSpPr>
            <a:grpSpLocks/>
          </p:cNvGrpSpPr>
          <p:nvPr/>
        </p:nvGrpSpPr>
        <p:grpSpPr bwMode="auto">
          <a:xfrm>
            <a:off x="5273675" y="5089525"/>
            <a:ext cx="211138" cy="211138"/>
            <a:chOff x="884" y="2205"/>
            <a:chExt cx="182" cy="182"/>
          </a:xfrm>
        </p:grpSpPr>
        <p:sp>
          <p:nvSpPr>
            <p:cNvPr id="238686" name="Line 9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87" name="Line 9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88" name="Group 96"/>
          <p:cNvGrpSpPr>
            <a:grpSpLocks/>
          </p:cNvGrpSpPr>
          <p:nvPr/>
        </p:nvGrpSpPr>
        <p:grpSpPr bwMode="auto">
          <a:xfrm>
            <a:off x="6943725" y="5084763"/>
            <a:ext cx="209550" cy="211137"/>
            <a:chOff x="884" y="2205"/>
            <a:chExt cx="182" cy="182"/>
          </a:xfrm>
        </p:grpSpPr>
        <p:sp>
          <p:nvSpPr>
            <p:cNvPr id="238689" name="Line 9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90" name="Line 9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91" name="Group 99"/>
          <p:cNvGrpSpPr>
            <a:grpSpLocks/>
          </p:cNvGrpSpPr>
          <p:nvPr/>
        </p:nvGrpSpPr>
        <p:grpSpPr bwMode="auto">
          <a:xfrm>
            <a:off x="5294313" y="4422775"/>
            <a:ext cx="209550" cy="209550"/>
            <a:chOff x="884" y="2205"/>
            <a:chExt cx="182" cy="182"/>
          </a:xfrm>
        </p:grpSpPr>
        <p:sp>
          <p:nvSpPr>
            <p:cNvPr id="238692" name="Line 10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93" name="Line 10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94" name="Group 102"/>
          <p:cNvGrpSpPr>
            <a:grpSpLocks/>
          </p:cNvGrpSpPr>
          <p:nvPr/>
        </p:nvGrpSpPr>
        <p:grpSpPr bwMode="auto">
          <a:xfrm>
            <a:off x="6943725" y="4370388"/>
            <a:ext cx="211138" cy="211137"/>
            <a:chOff x="884" y="2205"/>
            <a:chExt cx="182" cy="182"/>
          </a:xfrm>
        </p:grpSpPr>
        <p:sp>
          <p:nvSpPr>
            <p:cNvPr id="238695" name="Line 10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96" name="Line 10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697" name="Group 105"/>
          <p:cNvGrpSpPr>
            <a:grpSpLocks/>
          </p:cNvGrpSpPr>
          <p:nvPr/>
        </p:nvGrpSpPr>
        <p:grpSpPr bwMode="auto">
          <a:xfrm>
            <a:off x="6132513" y="5089525"/>
            <a:ext cx="211137" cy="211138"/>
            <a:chOff x="884" y="2205"/>
            <a:chExt cx="182" cy="182"/>
          </a:xfrm>
        </p:grpSpPr>
        <p:sp>
          <p:nvSpPr>
            <p:cNvPr id="238698" name="Line 10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699" name="Line 10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00" name="Group 108"/>
          <p:cNvGrpSpPr>
            <a:grpSpLocks/>
          </p:cNvGrpSpPr>
          <p:nvPr/>
        </p:nvGrpSpPr>
        <p:grpSpPr bwMode="auto">
          <a:xfrm>
            <a:off x="6159500" y="3741738"/>
            <a:ext cx="209550" cy="209550"/>
            <a:chOff x="884" y="2205"/>
            <a:chExt cx="182" cy="182"/>
          </a:xfrm>
        </p:grpSpPr>
        <p:sp>
          <p:nvSpPr>
            <p:cNvPr id="238701" name="Line 10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02" name="Line 1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03" name="Group 111"/>
          <p:cNvGrpSpPr>
            <a:grpSpLocks/>
          </p:cNvGrpSpPr>
          <p:nvPr/>
        </p:nvGrpSpPr>
        <p:grpSpPr bwMode="auto">
          <a:xfrm>
            <a:off x="5273675" y="5729288"/>
            <a:ext cx="211138" cy="211137"/>
            <a:chOff x="884" y="2205"/>
            <a:chExt cx="182" cy="182"/>
          </a:xfrm>
        </p:grpSpPr>
        <p:sp>
          <p:nvSpPr>
            <p:cNvPr id="238704" name="Line 1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05" name="Line 1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06" name="Group 114"/>
          <p:cNvGrpSpPr>
            <a:grpSpLocks/>
          </p:cNvGrpSpPr>
          <p:nvPr/>
        </p:nvGrpSpPr>
        <p:grpSpPr bwMode="auto">
          <a:xfrm>
            <a:off x="6943725" y="5724525"/>
            <a:ext cx="209550" cy="211138"/>
            <a:chOff x="884" y="2205"/>
            <a:chExt cx="182" cy="182"/>
          </a:xfrm>
        </p:grpSpPr>
        <p:sp>
          <p:nvSpPr>
            <p:cNvPr id="238707" name="Line 1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08" name="Line 1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09" name="Group 117"/>
          <p:cNvGrpSpPr>
            <a:grpSpLocks/>
          </p:cNvGrpSpPr>
          <p:nvPr/>
        </p:nvGrpSpPr>
        <p:grpSpPr bwMode="auto">
          <a:xfrm>
            <a:off x="6132513" y="5738813"/>
            <a:ext cx="211137" cy="211137"/>
            <a:chOff x="884" y="2205"/>
            <a:chExt cx="182" cy="182"/>
          </a:xfrm>
        </p:grpSpPr>
        <p:sp>
          <p:nvSpPr>
            <p:cNvPr id="238710" name="Line 1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11" name="Line 1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12" name="Group 120"/>
          <p:cNvGrpSpPr>
            <a:grpSpLocks/>
          </p:cNvGrpSpPr>
          <p:nvPr/>
        </p:nvGrpSpPr>
        <p:grpSpPr bwMode="auto">
          <a:xfrm>
            <a:off x="7735888" y="3716338"/>
            <a:ext cx="211137" cy="211137"/>
            <a:chOff x="884" y="2205"/>
            <a:chExt cx="182" cy="182"/>
          </a:xfrm>
        </p:grpSpPr>
        <p:sp>
          <p:nvSpPr>
            <p:cNvPr id="238713" name="Line 1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14" name="Line 1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15" name="Group 123"/>
          <p:cNvGrpSpPr>
            <a:grpSpLocks/>
          </p:cNvGrpSpPr>
          <p:nvPr/>
        </p:nvGrpSpPr>
        <p:grpSpPr bwMode="auto">
          <a:xfrm>
            <a:off x="7735888" y="5080000"/>
            <a:ext cx="209550" cy="211138"/>
            <a:chOff x="884" y="2205"/>
            <a:chExt cx="182" cy="182"/>
          </a:xfrm>
        </p:grpSpPr>
        <p:sp>
          <p:nvSpPr>
            <p:cNvPr id="238716" name="Line 1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17" name="Line 1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18" name="Group 126"/>
          <p:cNvGrpSpPr>
            <a:grpSpLocks/>
          </p:cNvGrpSpPr>
          <p:nvPr/>
        </p:nvGrpSpPr>
        <p:grpSpPr bwMode="auto">
          <a:xfrm>
            <a:off x="7735888" y="4365625"/>
            <a:ext cx="211137" cy="211138"/>
            <a:chOff x="884" y="2205"/>
            <a:chExt cx="182" cy="182"/>
          </a:xfrm>
        </p:grpSpPr>
        <p:sp>
          <p:nvSpPr>
            <p:cNvPr id="238719" name="Line 1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20" name="Line 1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21" name="Group 129"/>
          <p:cNvGrpSpPr>
            <a:grpSpLocks/>
          </p:cNvGrpSpPr>
          <p:nvPr/>
        </p:nvGrpSpPr>
        <p:grpSpPr bwMode="auto">
          <a:xfrm>
            <a:off x="7735888" y="5719763"/>
            <a:ext cx="209550" cy="211137"/>
            <a:chOff x="884" y="2205"/>
            <a:chExt cx="182" cy="182"/>
          </a:xfrm>
        </p:grpSpPr>
        <p:sp>
          <p:nvSpPr>
            <p:cNvPr id="238722" name="Line 1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23" name="Line 1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24" name="Group 132"/>
          <p:cNvGrpSpPr>
            <a:grpSpLocks/>
          </p:cNvGrpSpPr>
          <p:nvPr/>
        </p:nvGrpSpPr>
        <p:grpSpPr bwMode="auto">
          <a:xfrm>
            <a:off x="8532813" y="3716338"/>
            <a:ext cx="211137" cy="211137"/>
            <a:chOff x="884" y="2205"/>
            <a:chExt cx="182" cy="182"/>
          </a:xfrm>
        </p:grpSpPr>
        <p:sp>
          <p:nvSpPr>
            <p:cNvPr id="238725" name="Line 1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26" name="Line 1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27" name="Group 135"/>
          <p:cNvGrpSpPr>
            <a:grpSpLocks/>
          </p:cNvGrpSpPr>
          <p:nvPr/>
        </p:nvGrpSpPr>
        <p:grpSpPr bwMode="auto">
          <a:xfrm>
            <a:off x="8532813" y="5080000"/>
            <a:ext cx="209550" cy="211138"/>
            <a:chOff x="884" y="2205"/>
            <a:chExt cx="182" cy="182"/>
          </a:xfrm>
        </p:grpSpPr>
        <p:sp>
          <p:nvSpPr>
            <p:cNvPr id="238728" name="Line 1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29" name="Line 1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30" name="Group 138"/>
          <p:cNvGrpSpPr>
            <a:grpSpLocks/>
          </p:cNvGrpSpPr>
          <p:nvPr/>
        </p:nvGrpSpPr>
        <p:grpSpPr bwMode="auto">
          <a:xfrm>
            <a:off x="8532813" y="4365625"/>
            <a:ext cx="211137" cy="211138"/>
            <a:chOff x="884" y="2205"/>
            <a:chExt cx="182" cy="182"/>
          </a:xfrm>
        </p:grpSpPr>
        <p:sp>
          <p:nvSpPr>
            <p:cNvPr id="238731" name="Line 1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32" name="Line 1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38733" name="Group 141"/>
          <p:cNvGrpSpPr>
            <a:grpSpLocks/>
          </p:cNvGrpSpPr>
          <p:nvPr/>
        </p:nvGrpSpPr>
        <p:grpSpPr bwMode="auto">
          <a:xfrm>
            <a:off x="8532813" y="5719763"/>
            <a:ext cx="209550" cy="211137"/>
            <a:chOff x="884" y="2205"/>
            <a:chExt cx="182" cy="182"/>
          </a:xfrm>
        </p:grpSpPr>
        <p:sp>
          <p:nvSpPr>
            <p:cNvPr id="238734" name="Line 1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38735" name="Line 1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38736" name="Rectangle 144"/>
          <p:cNvSpPr>
            <a:spLocks noChangeArrowheads="1"/>
          </p:cNvSpPr>
          <p:nvPr/>
        </p:nvSpPr>
        <p:spPr bwMode="auto">
          <a:xfrm rot="7200000">
            <a:off x="7381081" y="4580732"/>
            <a:ext cx="142875" cy="1150938"/>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38741" name="Line 149"/>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r>
              <a:rPr lang="en-GB" sz="3800"/>
              <a:t>Case 2: Induced EMF in spinning disc conductor</a:t>
            </a:r>
          </a:p>
        </p:txBody>
      </p:sp>
      <p:sp>
        <p:nvSpPr>
          <p:cNvPr id="240643" name="Rectangle 3"/>
          <p:cNvSpPr>
            <a:spLocks noGrp="1" noChangeArrowheads="1"/>
          </p:cNvSpPr>
          <p:nvPr>
            <p:ph type="body" idx="1"/>
          </p:nvPr>
        </p:nvSpPr>
        <p:spPr/>
        <p:txBody>
          <a:bodyPr/>
          <a:lstStyle/>
          <a:p>
            <a:r>
              <a:rPr lang="en-GB"/>
              <a:t>Magnitude</a:t>
            </a:r>
          </a:p>
          <a:p>
            <a:r>
              <a:rPr lang="en-GB"/>
              <a:t>Direction/Polarity</a:t>
            </a:r>
          </a:p>
        </p:txBody>
      </p:sp>
      <p:sp>
        <p:nvSpPr>
          <p:cNvPr id="240661"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40662"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40664" name="Group 24"/>
          <p:cNvGrpSpPr>
            <a:grpSpLocks/>
          </p:cNvGrpSpPr>
          <p:nvPr/>
        </p:nvGrpSpPr>
        <p:grpSpPr bwMode="auto">
          <a:xfrm>
            <a:off x="676275" y="3725863"/>
            <a:ext cx="209550" cy="211137"/>
            <a:chOff x="884" y="2205"/>
            <a:chExt cx="182" cy="182"/>
          </a:xfrm>
        </p:grpSpPr>
        <p:sp>
          <p:nvSpPr>
            <p:cNvPr id="240665" name="Line 2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66" name="Line 2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67" name="Group 27"/>
          <p:cNvGrpSpPr>
            <a:grpSpLocks/>
          </p:cNvGrpSpPr>
          <p:nvPr/>
        </p:nvGrpSpPr>
        <p:grpSpPr bwMode="auto">
          <a:xfrm>
            <a:off x="2339975" y="3721100"/>
            <a:ext cx="211138" cy="211138"/>
            <a:chOff x="884" y="2205"/>
            <a:chExt cx="182" cy="182"/>
          </a:xfrm>
        </p:grpSpPr>
        <p:sp>
          <p:nvSpPr>
            <p:cNvPr id="240668" name="Line 2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69" name="Line 2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70" name="Group 30"/>
          <p:cNvGrpSpPr>
            <a:grpSpLocks/>
          </p:cNvGrpSpPr>
          <p:nvPr/>
        </p:nvGrpSpPr>
        <p:grpSpPr bwMode="auto">
          <a:xfrm>
            <a:off x="1554163" y="4370388"/>
            <a:ext cx="209550" cy="211137"/>
            <a:chOff x="884" y="2205"/>
            <a:chExt cx="182" cy="182"/>
          </a:xfrm>
        </p:grpSpPr>
        <p:sp>
          <p:nvSpPr>
            <p:cNvPr id="240671" name="Line 3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72" name="Line 3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73" name="Group 33"/>
          <p:cNvGrpSpPr>
            <a:grpSpLocks/>
          </p:cNvGrpSpPr>
          <p:nvPr/>
        </p:nvGrpSpPr>
        <p:grpSpPr bwMode="auto">
          <a:xfrm>
            <a:off x="669925" y="5089525"/>
            <a:ext cx="211138" cy="211138"/>
            <a:chOff x="884" y="2205"/>
            <a:chExt cx="182" cy="182"/>
          </a:xfrm>
        </p:grpSpPr>
        <p:sp>
          <p:nvSpPr>
            <p:cNvPr id="240674"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75"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76" name="Group 36"/>
          <p:cNvGrpSpPr>
            <a:grpSpLocks/>
          </p:cNvGrpSpPr>
          <p:nvPr/>
        </p:nvGrpSpPr>
        <p:grpSpPr bwMode="auto">
          <a:xfrm>
            <a:off x="2339975" y="5084763"/>
            <a:ext cx="209550" cy="211137"/>
            <a:chOff x="884" y="2205"/>
            <a:chExt cx="182" cy="182"/>
          </a:xfrm>
        </p:grpSpPr>
        <p:sp>
          <p:nvSpPr>
            <p:cNvPr id="240677"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78"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79" name="Group 39"/>
          <p:cNvGrpSpPr>
            <a:grpSpLocks/>
          </p:cNvGrpSpPr>
          <p:nvPr/>
        </p:nvGrpSpPr>
        <p:grpSpPr bwMode="auto">
          <a:xfrm>
            <a:off x="690563" y="4422775"/>
            <a:ext cx="209550" cy="209550"/>
            <a:chOff x="884" y="2205"/>
            <a:chExt cx="182" cy="182"/>
          </a:xfrm>
        </p:grpSpPr>
        <p:sp>
          <p:nvSpPr>
            <p:cNvPr id="240680"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81"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82" name="Group 42"/>
          <p:cNvGrpSpPr>
            <a:grpSpLocks/>
          </p:cNvGrpSpPr>
          <p:nvPr/>
        </p:nvGrpSpPr>
        <p:grpSpPr bwMode="auto">
          <a:xfrm>
            <a:off x="2339975" y="4370388"/>
            <a:ext cx="211138" cy="211137"/>
            <a:chOff x="884" y="2205"/>
            <a:chExt cx="182" cy="182"/>
          </a:xfrm>
        </p:grpSpPr>
        <p:sp>
          <p:nvSpPr>
            <p:cNvPr id="240683"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84"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85" name="Group 45"/>
          <p:cNvGrpSpPr>
            <a:grpSpLocks/>
          </p:cNvGrpSpPr>
          <p:nvPr/>
        </p:nvGrpSpPr>
        <p:grpSpPr bwMode="auto">
          <a:xfrm>
            <a:off x="1528763" y="5089525"/>
            <a:ext cx="211137" cy="211138"/>
            <a:chOff x="884" y="2205"/>
            <a:chExt cx="182" cy="182"/>
          </a:xfrm>
        </p:grpSpPr>
        <p:sp>
          <p:nvSpPr>
            <p:cNvPr id="240686" name="Line 4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87" name="Line 4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88" name="Group 48"/>
          <p:cNvGrpSpPr>
            <a:grpSpLocks/>
          </p:cNvGrpSpPr>
          <p:nvPr/>
        </p:nvGrpSpPr>
        <p:grpSpPr bwMode="auto">
          <a:xfrm>
            <a:off x="1555750" y="3741738"/>
            <a:ext cx="209550" cy="209550"/>
            <a:chOff x="884" y="2205"/>
            <a:chExt cx="182" cy="182"/>
          </a:xfrm>
        </p:grpSpPr>
        <p:sp>
          <p:nvSpPr>
            <p:cNvPr id="240689"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90"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91" name="Group 51"/>
          <p:cNvGrpSpPr>
            <a:grpSpLocks/>
          </p:cNvGrpSpPr>
          <p:nvPr/>
        </p:nvGrpSpPr>
        <p:grpSpPr bwMode="auto">
          <a:xfrm>
            <a:off x="669925" y="5729288"/>
            <a:ext cx="211138" cy="211137"/>
            <a:chOff x="884" y="2205"/>
            <a:chExt cx="182" cy="182"/>
          </a:xfrm>
        </p:grpSpPr>
        <p:sp>
          <p:nvSpPr>
            <p:cNvPr id="240692"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93"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94" name="Group 54"/>
          <p:cNvGrpSpPr>
            <a:grpSpLocks/>
          </p:cNvGrpSpPr>
          <p:nvPr/>
        </p:nvGrpSpPr>
        <p:grpSpPr bwMode="auto">
          <a:xfrm>
            <a:off x="2339975" y="5724525"/>
            <a:ext cx="209550" cy="211138"/>
            <a:chOff x="884" y="2205"/>
            <a:chExt cx="182" cy="182"/>
          </a:xfrm>
        </p:grpSpPr>
        <p:sp>
          <p:nvSpPr>
            <p:cNvPr id="240695"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96"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697" name="Group 57"/>
          <p:cNvGrpSpPr>
            <a:grpSpLocks/>
          </p:cNvGrpSpPr>
          <p:nvPr/>
        </p:nvGrpSpPr>
        <p:grpSpPr bwMode="auto">
          <a:xfrm>
            <a:off x="1528763" y="5738813"/>
            <a:ext cx="211137" cy="211137"/>
            <a:chOff x="884" y="2205"/>
            <a:chExt cx="182" cy="182"/>
          </a:xfrm>
        </p:grpSpPr>
        <p:sp>
          <p:nvSpPr>
            <p:cNvPr id="240698"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699"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00" name="Group 60"/>
          <p:cNvGrpSpPr>
            <a:grpSpLocks/>
          </p:cNvGrpSpPr>
          <p:nvPr/>
        </p:nvGrpSpPr>
        <p:grpSpPr bwMode="auto">
          <a:xfrm>
            <a:off x="3132138" y="3716338"/>
            <a:ext cx="211137" cy="211137"/>
            <a:chOff x="884" y="2205"/>
            <a:chExt cx="182" cy="182"/>
          </a:xfrm>
        </p:grpSpPr>
        <p:sp>
          <p:nvSpPr>
            <p:cNvPr id="240701" name="Line 6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02" name="Line 6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03" name="Group 63"/>
          <p:cNvGrpSpPr>
            <a:grpSpLocks/>
          </p:cNvGrpSpPr>
          <p:nvPr/>
        </p:nvGrpSpPr>
        <p:grpSpPr bwMode="auto">
          <a:xfrm>
            <a:off x="3132138" y="5080000"/>
            <a:ext cx="209550" cy="211138"/>
            <a:chOff x="884" y="2205"/>
            <a:chExt cx="182" cy="182"/>
          </a:xfrm>
        </p:grpSpPr>
        <p:sp>
          <p:nvSpPr>
            <p:cNvPr id="240704" name="Line 6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05" name="Line 6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06" name="Group 66"/>
          <p:cNvGrpSpPr>
            <a:grpSpLocks/>
          </p:cNvGrpSpPr>
          <p:nvPr/>
        </p:nvGrpSpPr>
        <p:grpSpPr bwMode="auto">
          <a:xfrm>
            <a:off x="3132138" y="4365625"/>
            <a:ext cx="211137" cy="211138"/>
            <a:chOff x="884" y="2205"/>
            <a:chExt cx="182" cy="182"/>
          </a:xfrm>
        </p:grpSpPr>
        <p:sp>
          <p:nvSpPr>
            <p:cNvPr id="240707" name="Line 6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08" name="Line 6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09" name="Group 69"/>
          <p:cNvGrpSpPr>
            <a:grpSpLocks/>
          </p:cNvGrpSpPr>
          <p:nvPr/>
        </p:nvGrpSpPr>
        <p:grpSpPr bwMode="auto">
          <a:xfrm>
            <a:off x="3132138" y="5719763"/>
            <a:ext cx="209550" cy="211137"/>
            <a:chOff x="884" y="2205"/>
            <a:chExt cx="182" cy="182"/>
          </a:xfrm>
        </p:grpSpPr>
        <p:sp>
          <p:nvSpPr>
            <p:cNvPr id="240710" name="Line 7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11" name="Line 7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12" name="Group 72"/>
          <p:cNvGrpSpPr>
            <a:grpSpLocks/>
          </p:cNvGrpSpPr>
          <p:nvPr/>
        </p:nvGrpSpPr>
        <p:grpSpPr bwMode="auto">
          <a:xfrm>
            <a:off x="3929063" y="3716338"/>
            <a:ext cx="211137" cy="211137"/>
            <a:chOff x="884" y="2205"/>
            <a:chExt cx="182" cy="182"/>
          </a:xfrm>
        </p:grpSpPr>
        <p:sp>
          <p:nvSpPr>
            <p:cNvPr id="240713" name="Line 7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14" name="Line 7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15" name="Group 75"/>
          <p:cNvGrpSpPr>
            <a:grpSpLocks/>
          </p:cNvGrpSpPr>
          <p:nvPr/>
        </p:nvGrpSpPr>
        <p:grpSpPr bwMode="auto">
          <a:xfrm>
            <a:off x="3929063" y="5080000"/>
            <a:ext cx="209550" cy="211138"/>
            <a:chOff x="884" y="2205"/>
            <a:chExt cx="182" cy="182"/>
          </a:xfrm>
        </p:grpSpPr>
        <p:sp>
          <p:nvSpPr>
            <p:cNvPr id="240716" name="Line 7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17" name="Line 7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18" name="Group 78"/>
          <p:cNvGrpSpPr>
            <a:grpSpLocks/>
          </p:cNvGrpSpPr>
          <p:nvPr/>
        </p:nvGrpSpPr>
        <p:grpSpPr bwMode="auto">
          <a:xfrm>
            <a:off x="3929063" y="4365625"/>
            <a:ext cx="211137" cy="211138"/>
            <a:chOff x="884" y="2205"/>
            <a:chExt cx="182" cy="182"/>
          </a:xfrm>
        </p:grpSpPr>
        <p:sp>
          <p:nvSpPr>
            <p:cNvPr id="240719" name="Line 7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20" name="Line 8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21" name="Group 81"/>
          <p:cNvGrpSpPr>
            <a:grpSpLocks/>
          </p:cNvGrpSpPr>
          <p:nvPr/>
        </p:nvGrpSpPr>
        <p:grpSpPr bwMode="auto">
          <a:xfrm>
            <a:off x="3929063" y="5719763"/>
            <a:ext cx="209550" cy="211137"/>
            <a:chOff x="884" y="2205"/>
            <a:chExt cx="182" cy="182"/>
          </a:xfrm>
        </p:grpSpPr>
        <p:sp>
          <p:nvSpPr>
            <p:cNvPr id="240722" name="Line 8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23" name="Line 8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24" name="Group 84"/>
          <p:cNvGrpSpPr>
            <a:grpSpLocks/>
          </p:cNvGrpSpPr>
          <p:nvPr/>
        </p:nvGrpSpPr>
        <p:grpSpPr bwMode="auto">
          <a:xfrm>
            <a:off x="5280025" y="3725863"/>
            <a:ext cx="209550" cy="211137"/>
            <a:chOff x="884" y="2205"/>
            <a:chExt cx="182" cy="182"/>
          </a:xfrm>
        </p:grpSpPr>
        <p:sp>
          <p:nvSpPr>
            <p:cNvPr id="240725" name="Line 8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26" name="Line 8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27" name="Group 87"/>
          <p:cNvGrpSpPr>
            <a:grpSpLocks/>
          </p:cNvGrpSpPr>
          <p:nvPr/>
        </p:nvGrpSpPr>
        <p:grpSpPr bwMode="auto">
          <a:xfrm>
            <a:off x="6943725" y="3721100"/>
            <a:ext cx="211138" cy="211138"/>
            <a:chOff x="884" y="2205"/>
            <a:chExt cx="182" cy="182"/>
          </a:xfrm>
        </p:grpSpPr>
        <p:sp>
          <p:nvSpPr>
            <p:cNvPr id="240728" name="Line 8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29" name="Line 8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30" name="Group 90"/>
          <p:cNvGrpSpPr>
            <a:grpSpLocks/>
          </p:cNvGrpSpPr>
          <p:nvPr/>
        </p:nvGrpSpPr>
        <p:grpSpPr bwMode="auto">
          <a:xfrm>
            <a:off x="6157913" y="4370388"/>
            <a:ext cx="209550" cy="211137"/>
            <a:chOff x="884" y="2205"/>
            <a:chExt cx="182" cy="182"/>
          </a:xfrm>
        </p:grpSpPr>
        <p:sp>
          <p:nvSpPr>
            <p:cNvPr id="240731" name="Line 9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32" name="Line 9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33" name="Group 93"/>
          <p:cNvGrpSpPr>
            <a:grpSpLocks/>
          </p:cNvGrpSpPr>
          <p:nvPr/>
        </p:nvGrpSpPr>
        <p:grpSpPr bwMode="auto">
          <a:xfrm>
            <a:off x="5273675" y="5089525"/>
            <a:ext cx="211138" cy="211138"/>
            <a:chOff x="884" y="2205"/>
            <a:chExt cx="182" cy="182"/>
          </a:xfrm>
        </p:grpSpPr>
        <p:sp>
          <p:nvSpPr>
            <p:cNvPr id="240734" name="Line 9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35" name="Line 9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36" name="Group 96"/>
          <p:cNvGrpSpPr>
            <a:grpSpLocks/>
          </p:cNvGrpSpPr>
          <p:nvPr/>
        </p:nvGrpSpPr>
        <p:grpSpPr bwMode="auto">
          <a:xfrm>
            <a:off x="6943725" y="5084763"/>
            <a:ext cx="209550" cy="211137"/>
            <a:chOff x="884" y="2205"/>
            <a:chExt cx="182" cy="182"/>
          </a:xfrm>
        </p:grpSpPr>
        <p:sp>
          <p:nvSpPr>
            <p:cNvPr id="240737" name="Line 9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38" name="Line 9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39" name="Group 99"/>
          <p:cNvGrpSpPr>
            <a:grpSpLocks/>
          </p:cNvGrpSpPr>
          <p:nvPr/>
        </p:nvGrpSpPr>
        <p:grpSpPr bwMode="auto">
          <a:xfrm>
            <a:off x="5294313" y="4422775"/>
            <a:ext cx="209550" cy="209550"/>
            <a:chOff x="884" y="2205"/>
            <a:chExt cx="182" cy="182"/>
          </a:xfrm>
        </p:grpSpPr>
        <p:sp>
          <p:nvSpPr>
            <p:cNvPr id="240740" name="Line 10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41" name="Line 10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42" name="Group 102"/>
          <p:cNvGrpSpPr>
            <a:grpSpLocks/>
          </p:cNvGrpSpPr>
          <p:nvPr/>
        </p:nvGrpSpPr>
        <p:grpSpPr bwMode="auto">
          <a:xfrm>
            <a:off x="6943725" y="4370388"/>
            <a:ext cx="211138" cy="211137"/>
            <a:chOff x="884" y="2205"/>
            <a:chExt cx="182" cy="182"/>
          </a:xfrm>
        </p:grpSpPr>
        <p:sp>
          <p:nvSpPr>
            <p:cNvPr id="240743" name="Line 10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44" name="Line 10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45" name="Group 105"/>
          <p:cNvGrpSpPr>
            <a:grpSpLocks/>
          </p:cNvGrpSpPr>
          <p:nvPr/>
        </p:nvGrpSpPr>
        <p:grpSpPr bwMode="auto">
          <a:xfrm>
            <a:off x="6132513" y="5089525"/>
            <a:ext cx="211137" cy="211138"/>
            <a:chOff x="884" y="2205"/>
            <a:chExt cx="182" cy="182"/>
          </a:xfrm>
        </p:grpSpPr>
        <p:sp>
          <p:nvSpPr>
            <p:cNvPr id="240746" name="Line 10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47" name="Line 10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48" name="Group 108"/>
          <p:cNvGrpSpPr>
            <a:grpSpLocks/>
          </p:cNvGrpSpPr>
          <p:nvPr/>
        </p:nvGrpSpPr>
        <p:grpSpPr bwMode="auto">
          <a:xfrm>
            <a:off x="6159500" y="3741738"/>
            <a:ext cx="209550" cy="209550"/>
            <a:chOff x="884" y="2205"/>
            <a:chExt cx="182" cy="182"/>
          </a:xfrm>
        </p:grpSpPr>
        <p:sp>
          <p:nvSpPr>
            <p:cNvPr id="240749" name="Line 10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50" name="Line 1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51" name="Group 111"/>
          <p:cNvGrpSpPr>
            <a:grpSpLocks/>
          </p:cNvGrpSpPr>
          <p:nvPr/>
        </p:nvGrpSpPr>
        <p:grpSpPr bwMode="auto">
          <a:xfrm>
            <a:off x="5273675" y="5729288"/>
            <a:ext cx="211138" cy="211137"/>
            <a:chOff x="884" y="2205"/>
            <a:chExt cx="182" cy="182"/>
          </a:xfrm>
        </p:grpSpPr>
        <p:sp>
          <p:nvSpPr>
            <p:cNvPr id="240752" name="Line 1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53" name="Line 1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54" name="Group 114"/>
          <p:cNvGrpSpPr>
            <a:grpSpLocks/>
          </p:cNvGrpSpPr>
          <p:nvPr/>
        </p:nvGrpSpPr>
        <p:grpSpPr bwMode="auto">
          <a:xfrm>
            <a:off x="6943725" y="5724525"/>
            <a:ext cx="209550" cy="211138"/>
            <a:chOff x="884" y="2205"/>
            <a:chExt cx="182" cy="182"/>
          </a:xfrm>
        </p:grpSpPr>
        <p:sp>
          <p:nvSpPr>
            <p:cNvPr id="240755" name="Line 1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56" name="Line 1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57" name="Group 117"/>
          <p:cNvGrpSpPr>
            <a:grpSpLocks/>
          </p:cNvGrpSpPr>
          <p:nvPr/>
        </p:nvGrpSpPr>
        <p:grpSpPr bwMode="auto">
          <a:xfrm>
            <a:off x="6132513" y="5738813"/>
            <a:ext cx="211137" cy="211137"/>
            <a:chOff x="884" y="2205"/>
            <a:chExt cx="182" cy="182"/>
          </a:xfrm>
        </p:grpSpPr>
        <p:sp>
          <p:nvSpPr>
            <p:cNvPr id="240758" name="Line 1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59" name="Line 1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60" name="Group 120"/>
          <p:cNvGrpSpPr>
            <a:grpSpLocks/>
          </p:cNvGrpSpPr>
          <p:nvPr/>
        </p:nvGrpSpPr>
        <p:grpSpPr bwMode="auto">
          <a:xfrm>
            <a:off x="7735888" y="3716338"/>
            <a:ext cx="211137" cy="211137"/>
            <a:chOff x="884" y="2205"/>
            <a:chExt cx="182" cy="182"/>
          </a:xfrm>
        </p:grpSpPr>
        <p:sp>
          <p:nvSpPr>
            <p:cNvPr id="240761" name="Line 1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62" name="Line 1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63" name="Group 123"/>
          <p:cNvGrpSpPr>
            <a:grpSpLocks/>
          </p:cNvGrpSpPr>
          <p:nvPr/>
        </p:nvGrpSpPr>
        <p:grpSpPr bwMode="auto">
          <a:xfrm>
            <a:off x="7735888" y="5080000"/>
            <a:ext cx="209550" cy="211138"/>
            <a:chOff x="884" y="2205"/>
            <a:chExt cx="182" cy="182"/>
          </a:xfrm>
        </p:grpSpPr>
        <p:sp>
          <p:nvSpPr>
            <p:cNvPr id="240764" name="Line 1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65" name="Line 1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66" name="Group 126"/>
          <p:cNvGrpSpPr>
            <a:grpSpLocks/>
          </p:cNvGrpSpPr>
          <p:nvPr/>
        </p:nvGrpSpPr>
        <p:grpSpPr bwMode="auto">
          <a:xfrm>
            <a:off x="7735888" y="4365625"/>
            <a:ext cx="211137" cy="211138"/>
            <a:chOff x="884" y="2205"/>
            <a:chExt cx="182" cy="182"/>
          </a:xfrm>
        </p:grpSpPr>
        <p:sp>
          <p:nvSpPr>
            <p:cNvPr id="240767" name="Line 1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68" name="Line 1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69" name="Group 129"/>
          <p:cNvGrpSpPr>
            <a:grpSpLocks/>
          </p:cNvGrpSpPr>
          <p:nvPr/>
        </p:nvGrpSpPr>
        <p:grpSpPr bwMode="auto">
          <a:xfrm>
            <a:off x="7735888" y="5719763"/>
            <a:ext cx="209550" cy="211137"/>
            <a:chOff x="884" y="2205"/>
            <a:chExt cx="182" cy="182"/>
          </a:xfrm>
        </p:grpSpPr>
        <p:sp>
          <p:nvSpPr>
            <p:cNvPr id="240770" name="Line 1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71" name="Line 1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72" name="Group 132"/>
          <p:cNvGrpSpPr>
            <a:grpSpLocks/>
          </p:cNvGrpSpPr>
          <p:nvPr/>
        </p:nvGrpSpPr>
        <p:grpSpPr bwMode="auto">
          <a:xfrm>
            <a:off x="8532813" y="3716338"/>
            <a:ext cx="211137" cy="211137"/>
            <a:chOff x="884" y="2205"/>
            <a:chExt cx="182" cy="182"/>
          </a:xfrm>
        </p:grpSpPr>
        <p:sp>
          <p:nvSpPr>
            <p:cNvPr id="240773" name="Line 1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74" name="Line 1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75" name="Group 135"/>
          <p:cNvGrpSpPr>
            <a:grpSpLocks/>
          </p:cNvGrpSpPr>
          <p:nvPr/>
        </p:nvGrpSpPr>
        <p:grpSpPr bwMode="auto">
          <a:xfrm>
            <a:off x="8532813" y="5080000"/>
            <a:ext cx="209550" cy="211138"/>
            <a:chOff x="884" y="2205"/>
            <a:chExt cx="182" cy="182"/>
          </a:xfrm>
        </p:grpSpPr>
        <p:sp>
          <p:nvSpPr>
            <p:cNvPr id="240776" name="Line 1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77" name="Line 1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78" name="Group 138"/>
          <p:cNvGrpSpPr>
            <a:grpSpLocks/>
          </p:cNvGrpSpPr>
          <p:nvPr/>
        </p:nvGrpSpPr>
        <p:grpSpPr bwMode="auto">
          <a:xfrm>
            <a:off x="8532813" y="4365625"/>
            <a:ext cx="211137" cy="211138"/>
            <a:chOff x="884" y="2205"/>
            <a:chExt cx="182" cy="182"/>
          </a:xfrm>
        </p:grpSpPr>
        <p:sp>
          <p:nvSpPr>
            <p:cNvPr id="240779" name="Line 1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80" name="Line 1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0781" name="Group 141"/>
          <p:cNvGrpSpPr>
            <a:grpSpLocks/>
          </p:cNvGrpSpPr>
          <p:nvPr/>
        </p:nvGrpSpPr>
        <p:grpSpPr bwMode="auto">
          <a:xfrm>
            <a:off x="8532813" y="5719763"/>
            <a:ext cx="209550" cy="211137"/>
            <a:chOff x="884" y="2205"/>
            <a:chExt cx="182" cy="182"/>
          </a:xfrm>
        </p:grpSpPr>
        <p:sp>
          <p:nvSpPr>
            <p:cNvPr id="240782" name="Line 1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0783" name="Line 1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40784" name="Rectangle 144"/>
          <p:cNvSpPr>
            <a:spLocks noChangeArrowheads="1"/>
          </p:cNvSpPr>
          <p:nvPr/>
        </p:nvSpPr>
        <p:spPr bwMode="auto">
          <a:xfrm rot="10800000">
            <a:off x="6877050" y="4868863"/>
            <a:ext cx="142875" cy="1150937"/>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40788" name="Line 148"/>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GB"/>
              <a:t>Magnetic Flux</a:t>
            </a:r>
          </a:p>
        </p:txBody>
      </p:sp>
      <p:sp>
        <p:nvSpPr>
          <p:cNvPr id="41987" name="Rectangle 3"/>
          <p:cNvSpPr>
            <a:spLocks noGrp="1" noChangeArrowheads="1"/>
          </p:cNvSpPr>
          <p:nvPr>
            <p:ph type="body" idx="1"/>
          </p:nvPr>
        </p:nvSpPr>
        <p:spPr>
          <a:xfrm>
            <a:off x="609600" y="1600200"/>
            <a:ext cx="7924800" cy="5068888"/>
          </a:xfrm>
          <a:solidFill>
            <a:schemeClr val="bg1"/>
          </a:solidFill>
        </p:spPr>
        <p:txBody>
          <a:bodyPr/>
          <a:lstStyle/>
          <a:p>
            <a:pPr>
              <a:lnSpc>
                <a:spcPct val="90000"/>
              </a:lnSpc>
              <a:buFont typeface="Wingdings" pitchFamily="2" charset="2"/>
              <a:buNone/>
            </a:pPr>
            <a:r>
              <a:rPr lang="en-US" sz="2800" b="1"/>
              <a:t>Magnetic flux</a:t>
            </a:r>
            <a:r>
              <a:rPr lang="en-US" sz="2800"/>
              <a:t> through a plane surface is the product of the magnetic flux density normal to the surface and the area of the surface.   </a:t>
            </a:r>
            <a:br>
              <a:rPr lang="en-US" sz="2800"/>
            </a:br>
            <a:r>
              <a:rPr lang="en-US" sz="2800"/>
              <a:t/>
            </a:r>
            <a:br>
              <a:rPr lang="en-US" sz="2800"/>
            </a:br>
            <a:r>
              <a:rPr lang="en-US" sz="2800"/>
              <a:t/>
            </a:r>
            <a:br>
              <a:rPr lang="en-US" sz="2800"/>
            </a:br>
            <a:r>
              <a:rPr lang="en-US" sz="2800"/>
              <a:t/>
            </a:r>
            <a:br>
              <a:rPr lang="en-US" sz="2800"/>
            </a:br>
            <a:endParaRPr lang="en-US" sz="2800"/>
          </a:p>
          <a:p>
            <a:pPr>
              <a:lnSpc>
                <a:spcPct val="90000"/>
              </a:lnSpc>
            </a:pPr>
            <a:r>
              <a:rPr lang="en-US" sz="2800"/>
              <a:t>where  </a:t>
            </a:r>
            <a:r>
              <a:rPr lang="en-US" sz="2800" i="1">
                <a:sym typeface="Symbol" pitchFamily="18" charset="2"/>
              </a:rPr>
              <a:t></a:t>
            </a:r>
            <a:r>
              <a:rPr lang="en-US" sz="2800" i="1"/>
              <a:t> </a:t>
            </a:r>
            <a:r>
              <a:rPr lang="en-US" sz="2800"/>
              <a:t>   : magnetic flux through the plane surface</a:t>
            </a:r>
          </a:p>
          <a:p>
            <a:pPr>
              <a:lnSpc>
                <a:spcPct val="90000"/>
              </a:lnSpc>
            </a:pPr>
            <a:r>
              <a:rPr lang="en-US" sz="2800"/>
              <a:t>	: magnetic flux density perpendicular to the plane surface</a:t>
            </a:r>
          </a:p>
          <a:p>
            <a:pPr>
              <a:lnSpc>
                <a:spcPct val="90000"/>
              </a:lnSpc>
            </a:pPr>
            <a:r>
              <a:rPr lang="en-US" sz="2800" i="1"/>
              <a:t>A</a:t>
            </a:r>
            <a:r>
              <a:rPr lang="en-US" sz="2800"/>
              <a:t>  : area of surface</a:t>
            </a:r>
            <a:endParaRPr lang="en-GB" sz="2800"/>
          </a:p>
        </p:txBody>
      </p:sp>
      <p:sp>
        <p:nvSpPr>
          <p:cNvPr id="41988"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41989" name="Object 5"/>
          <p:cNvGraphicFramePr>
            <a:graphicFrameLocks noChangeAspect="1"/>
          </p:cNvGraphicFramePr>
          <p:nvPr/>
        </p:nvGraphicFramePr>
        <p:xfrm>
          <a:off x="3492500" y="3281363"/>
          <a:ext cx="1655763" cy="652462"/>
        </p:xfrm>
        <a:graphic>
          <a:graphicData uri="http://schemas.openxmlformats.org/presentationml/2006/ole">
            <p:oleObj spid="_x0000_s41989" name="Equation" r:id="rId4" imgW="482391" imgH="190417" progId="Equation.3">
              <p:embed/>
            </p:oleObj>
          </a:graphicData>
        </a:graphic>
      </p:graphicFrame>
      <p:sp>
        <p:nvSpPr>
          <p:cNvPr id="41990" name="Rectangle 6"/>
          <p:cNvSpPr>
            <a:spLocks noChangeArrowheads="1"/>
          </p:cNvSpPr>
          <p:nvPr/>
        </p:nvSpPr>
        <p:spPr bwMode="auto">
          <a:xfrm>
            <a:off x="0" y="367665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41991" name="Object 7"/>
          <p:cNvGraphicFramePr>
            <a:graphicFrameLocks noChangeAspect="1"/>
          </p:cNvGraphicFramePr>
          <p:nvPr/>
        </p:nvGraphicFramePr>
        <p:xfrm>
          <a:off x="1042988" y="5084763"/>
          <a:ext cx="647700" cy="647700"/>
        </p:xfrm>
        <a:graphic>
          <a:graphicData uri="http://schemas.openxmlformats.org/presentationml/2006/ole">
            <p:oleObj spid="_x0000_s41991" name="Equation" r:id="rId5" imgW="215619" imgH="215619" progId="Equation.3">
              <p:embed/>
            </p:oleObj>
          </a:graphicData>
        </a:graphic>
      </p:graphicFrame>
      <p:sp>
        <p:nvSpPr>
          <p:cNvPr id="42006" name="Oval 22"/>
          <p:cNvSpPr>
            <a:spLocks noChangeArrowheads="1"/>
          </p:cNvSpPr>
          <p:nvPr/>
        </p:nvSpPr>
        <p:spPr bwMode="auto">
          <a:xfrm>
            <a:off x="468313" y="4076700"/>
            <a:ext cx="790575" cy="215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2007" name="Oval 23"/>
          <p:cNvSpPr>
            <a:spLocks noChangeArrowheads="1"/>
          </p:cNvSpPr>
          <p:nvPr/>
        </p:nvSpPr>
        <p:spPr bwMode="auto">
          <a:xfrm>
            <a:off x="179388" y="3933825"/>
            <a:ext cx="1296987" cy="287338"/>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2011" name="Rectangle 27"/>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GB" sz="3800"/>
              <a:t>Case 2: Induced EMF in spinning disc conductor</a:t>
            </a:r>
          </a:p>
        </p:txBody>
      </p:sp>
      <p:sp>
        <p:nvSpPr>
          <p:cNvPr id="242691" name="Rectangle 3"/>
          <p:cNvSpPr>
            <a:spLocks noGrp="1" noChangeArrowheads="1"/>
          </p:cNvSpPr>
          <p:nvPr>
            <p:ph type="body" idx="1"/>
          </p:nvPr>
        </p:nvSpPr>
        <p:spPr/>
        <p:txBody>
          <a:bodyPr/>
          <a:lstStyle/>
          <a:p>
            <a:r>
              <a:rPr lang="en-GB"/>
              <a:t>Magnitude</a:t>
            </a:r>
          </a:p>
          <a:p>
            <a:r>
              <a:rPr lang="en-GB"/>
              <a:t>Direction/Polarity</a:t>
            </a:r>
          </a:p>
        </p:txBody>
      </p:sp>
      <p:sp>
        <p:nvSpPr>
          <p:cNvPr id="242709"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42710"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42712" name="Group 24"/>
          <p:cNvGrpSpPr>
            <a:grpSpLocks/>
          </p:cNvGrpSpPr>
          <p:nvPr/>
        </p:nvGrpSpPr>
        <p:grpSpPr bwMode="auto">
          <a:xfrm>
            <a:off x="676275" y="3725863"/>
            <a:ext cx="209550" cy="211137"/>
            <a:chOff x="884" y="2205"/>
            <a:chExt cx="182" cy="182"/>
          </a:xfrm>
        </p:grpSpPr>
        <p:sp>
          <p:nvSpPr>
            <p:cNvPr id="242713" name="Line 2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14" name="Line 2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15" name="Group 27"/>
          <p:cNvGrpSpPr>
            <a:grpSpLocks/>
          </p:cNvGrpSpPr>
          <p:nvPr/>
        </p:nvGrpSpPr>
        <p:grpSpPr bwMode="auto">
          <a:xfrm>
            <a:off x="2339975" y="3721100"/>
            <a:ext cx="211138" cy="211138"/>
            <a:chOff x="884" y="2205"/>
            <a:chExt cx="182" cy="182"/>
          </a:xfrm>
        </p:grpSpPr>
        <p:sp>
          <p:nvSpPr>
            <p:cNvPr id="242716" name="Line 2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17" name="Line 2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18" name="Group 30"/>
          <p:cNvGrpSpPr>
            <a:grpSpLocks/>
          </p:cNvGrpSpPr>
          <p:nvPr/>
        </p:nvGrpSpPr>
        <p:grpSpPr bwMode="auto">
          <a:xfrm>
            <a:off x="1554163" y="4370388"/>
            <a:ext cx="209550" cy="211137"/>
            <a:chOff x="884" y="2205"/>
            <a:chExt cx="182" cy="182"/>
          </a:xfrm>
        </p:grpSpPr>
        <p:sp>
          <p:nvSpPr>
            <p:cNvPr id="242719" name="Line 3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20" name="Line 3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21" name="Group 33"/>
          <p:cNvGrpSpPr>
            <a:grpSpLocks/>
          </p:cNvGrpSpPr>
          <p:nvPr/>
        </p:nvGrpSpPr>
        <p:grpSpPr bwMode="auto">
          <a:xfrm>
            <a:off x="669925" y="5089525"/>
            <a:ext cx="211138" cy="211138"/>
            <a:chOff x="884" y="2205"/>
            <a:chExt cx="182" cy="182"/>
          </a:xfrm>
        </p:grpSpPr>
        <p:sp>
          <p:nvSpPr>
            <p:cNvPr id="242722"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23"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24" name="Group 36"/>
          <p:cNvGrpSpPr>
            <a:grpSpLocks/>
          </p:cNvGrpSpPr>
          <p:nvPr/>
        </p:nvGrpSpPr>
        <p:grpSpPr bwMode="auto">
          <a:xfrm>
            <a:off x="2339975" y="5084763"/>
            <a:ext cx="209550" cy="211137"/>
            <a:chOff x="884" y="2205"/>
            <a:chExt cx="182" cy="182"/>
          </a:xfrm>
        </p:grpSpPr>
        <p:sp>
          <p:nvSpPr>
            <p:cNvPr id="242725"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26"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27" name="Group 39"/>
          <p:cNvGrpSpPr>
            <a:grpSpLocks/>
          </p:cNvGrpSpPr>
          <p:nvPr/>
        </p:nvGrpSpPr>
        <p:grpSpPr bwMode="auto">
          <a:xfrm>
            <a:off x="690563" y="4422775"/>
            <a:ext cx="209550" cy="209550"/>
            <a:chOff x="884" y="2205"/>
            <a:chExt cx="182" cy="182"/>
          </a:xfrm>
        </p:grpSpPr>
        <p:sp>
          <p:nvSpPr>
            <p:cNvPr id="242728"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29"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30" name="Group 42"/>
          <p:cNvGrpSpPr>
            <a:grpSpLocks/>
          </p:cNvGrpSpPr>
          <p:nvPr/>
        </p:nvGrpSpPr>
        <p:grpSpPr bwMode="auto">
          <a:xfrm>
            <a:off x="2339975" y="4370388"/>
            <a:ext cx="211138" cy="211137"/>
            <a:chOff x="884" y="2205"/>
            <a:chExt cx="182" cy="182"/>
          </a:xfrm>
        </p:grpSpPr>
        <p:sp>
          <p:nvSpPr>
            <p:cNvPr id="242731"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32"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33" name="Group 45"/>
          <p:cNvGrpSpPr>
            <a:grpSpLocks/>
          </p:cNvGrpSpPr>
          <p:nvPr/>
        </p:nvGrpSpPr>
        <p:grpSpPr bwMode="auto">
          <a:xfrm>
            <a:off x="1528763" y="5089525"/>
            <a:ext cx="211137" cy="211138"/>
            <a:chOff x="884" y="2205"/>
            <a:chExt cx="182" cy="182"/>
          </a:xfrm>
        </p:grpSpPr>
        <p:sp>
          <p:nvSpPr>
            <p:cNvPr id="242734" name="Line 4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35" name="Line 4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36" name="Group 48"/>
          <p:cNvGrpSpPr>
            <a:grpSpLocks/>
          </p:cNvGrpSpPr>
          <p:nvPr/>
        </p:nvGrpSpPr>
        <p:grpSpPr bwMode="auto">
          <a:xfrm>
            <a:off x="1555750" y="3741738"/>
            <a:ext cx="209550" cy="209550"/>
            <a:chOff x="884" y="2205"/>
            <a:chExt cx="182" cy="182"/>
          </a:xfrm>
        </p:grpSpPr>
        <p:sp>
          <p:nvSpPr>
            <p:cNvPr id="242737"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38"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39" name="Group 51"/>
          <p:cNvGrpSpPr>
            <a:grpSpLocks/>
          </p:cNvGrpSpPr>
          <p:nvPr/>
        </p:nvGrpSpPr>
        <p:grpSpPr bwMode="auto">
          <a:xfrm>
            <a:off x="669925" y="5729288"/>
            <a:ext cx="211138" cy="211137"/>
            <a:chOff x="884" y="2205"/>
            <a:chExt cx="182" cy="182"/>
          </a:xfrm>
        </p:grpSpPr>
        <p:sp>
          <p:nvSpPr>
            <p:cNvPr id="242740"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41"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42" name="Group 54"/>
          <p:cNvGrpSpPr>
            <a:grpSpLocks/>
          </p:cNvGrpSpPr>
          <p:nvPr/>
        </p:nvGrpSpPr>
        <p:grpSpPr bwMode="auto">
          <a:xfrm>
            <a:off x="2339975" y="5724525"/>
            <a:ext cx="209550" cy="211138"/>
            <a:chOff x="884" y="2205"/>
            <a:chExt cx="182" cy="182"/>
          </a:xfrm>
        </p:grpSpPr>
        <p:sp>
          <p:nvSpPr>
            <p:cNvPr id="242743"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44"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45" name="Group 57"/>
          <p:cNvGrpSpPr>
            <a:grpSpLocks/>
          </p:cNvGrpSpPr>
          <p:nvPr/>
        </p:nvGrpSpPr>
        <p:grpSpPr bwMode="auto">
          <a:xfrm>
            <a:off x="1528763" y="5738813"/>
            <a:ext cx="211137" cy="211137"/>
            <a:chOff x="884" y="2205"/>
            <a:chExt cx="182" cy="182"/>
          </a:xfrm>
        </p:grpSpPr>
        <p:sp>
          <p:nvSpPr>
            <p:cNvPr id="242746"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47"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48" name="Group 60"/>
          <p:cNvGrpSpPr>
            <a:grpSpLocks/>
          </p:cNvGrpSpPr>
          <p:nvPr/>
        </p:nvGrpSpPr>
        <p:grpSpPr bwMode="auto">
          <a:xfrm>
            <a:off x="3132138" y="3716338"/>
            <a:ext cx="211137" cy="211137"/>
            <a:chOff x="884" y="2205"/>
            <a:chExt cx="182" cy="182"/>
          </a:xfrm>
        </p:grpSpPr>
        <p:sp>
          <p:nvSpPr>
            <p:cNvPr id="242749" name="Line 6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50" name="Line 6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51" name="Group 63"/>
          <p:cNvGrpSpPr>
            <a:grpSpLocks/>
          </p:cNvGrpSpPr>
          <p:nvPr/>
        </p:nvGrpSpPr>
        <p:grpSpPr bwMode="auto">
          <a:xfrm>
            <a:off x="3132138" y="5080000"/>
            <a:ext cx="209550" cy="211138"/>
            <a:chOff x="884" y="2205"/>
            <a:chExt cx="182" cy="182"/>
          </a:xfrm>
        </p:grpSpPr>
        <p:sp>
          <p:nvSpPr>
            <p:cNvPr id="242752" name="Line 6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53" name="Line 6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54" name="Group 66"/>
          <p:cNvGrpSpPr>
            <a:grpSpLocks/>
          </p:cNvGrpSpPr>
          <p:nvPr/>
        </p:nvGrpSpPr>
        <p:grpSpPr bwMode="auto">
          <a:xfrm>
            <a:off x="3132138" y="4365625"/>
            <a:ext cx="211137" cy="211138"/>
            <a:chOff x="884" y="2205"/>
            <a:chExt cx="182" cy="182"/>
          </a:xfrm>
        </p:grpSpPr>
        <p:sp>
          <p:nvSpPr>
            <p:cNvPr id="242755" name="Line 6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56" name="Line 6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57" name="Group 69"/>
          <p:cNvGrpSpPr>
            <a:grpSpLocks/>
          </p:cNvGrpSpPr>
          <p:nvPr/>
        </p:nvGrpSpPr>
        <p:grpSpPr bwMode="auto">
          <a:xfrm>
            <a:off x="3132138" y="5719763"/>
            <a:ext cx="209550" cy="211137"/>
            <a:chOff x="884" y="2205"/>
            <a:chExt cx="182" cy="182"/>
          </a:xfrm>
        </p:grpSpPr>
        <p:sp>
          <p:nvSpPr>
            <p:cNvPr id="242758" name="Line 7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59" name="Line 7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60" name="Group 72"/>
          <p:cNvGrpSpPr>
            <a:grpSpLocks/>
          </p:cNvGrpSpPr>
          <p:nvPr/>
        </p:nvGrpSpPr>
        <p:grpSpPr bwMode="auto">
          <a:xfrm>
            <a:off x="3929063" y="3716338"/>
            <a:ext cx="211137" cy="211137"/>
            <a:chOff x="884" y="2205"/>
            <a:chExt cx="182" cy="182"/>
          </a:xfrm>
        </p:grpSpPr>
        <p:sp>
          <p:nvSpPr>
            <p:cNvPr id="242761" name="Line 7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62" name="Line 7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63" name="Group 75"/>
          <p:cNvGrpSpPr>
            <a:grpSpLocks/>
          </p:cNvGrpSpPr>
          <p:nvPr/>
        </p:nvGrpSpPr>
        <p:grpSpPr bwMode="auto">
          <a:xfrm>
            <a:off x="3929063" y="5080000"/>
            <a:ext cx="209550" cy="211138"/>
            <a:chOff x="884" y="2205"/>
            <a:chExt cx="182" cy="182"/>
          </a:xfrm>
        </p:grpSpPr>
        <p:sp>
          <p:nvSpPr>
            <p:cNvPr id="242764" name="Line 7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65" name="Line 7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66" name="Group 78"/>
          <p:cNvGrpSpPr>
            <a:grpSpLocks/>
          </p:cNvGrpSpPr>
          <p:nvPr/>
        </p:nvGrpSpPr>
        <p:grpSpPr bwMode="auto">
          <a:xfrm>
            <a:off x="3929063" y="4365625"/>
            <a:ext cx="211137" cy="211138"/>
            <a:chOff x="884" y="2205"/>
            <a:chExt cx="182" cy="182"/>
          </a:xfrm>
        </p:grpSpPr>
        <p:sp>
          <p:nvSpPr>
            <p:cNvPr id="242767" name="Line 7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68" name="Line 8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69" name="Group 81"/>
          <p:cNvGrpSpPr>
            <a:grpSpLocks/>
          </p:cNvGrpSpPr>
          <p:nvPr/>
        </p:nvGrpSpPr>
        <p:grpSpPr bwMode="auto">
          <a:xfrm>
            <a:off x="3929063" y="5719763"/>
            <a:ext cx="209550" cy="211137"/>
            <a:chOff x="884" y="2205"/>
            <a:chExt cx="182" cy="182"/>
          </a:xfrm>
        </p:grpSpPr>
        <p:sp>
          <p:nvSpPr>
            <p:cNvPr id="242770" name="Line 8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71" name="Line 8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72" name="Group 84"/>
          <p:cNvGrpSpPr>
            <a:grpSpLocks/>
          </p:cNvGrpSpPr>
          <p:nvPr/>
        </p:nvGrpSpPr>
        <p:grpSpPr bwMode="auto">
          <a:xfrm>
            <a:off x="5280025" y="3725863"/>
            <a:ext cx="209550" cy="211137"/>
            <a:chOff x="884" y="2205"/>
            <a:chExt cx="182" cy="182"/>
          </a:xfrm>
        </p:grpSpPr>
        <p:sp>
          <p:nvSpPr>
            <p:cNvPr id="242773" name="Line 8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74" name="Line 8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75" name="Group 87"/>
          <p:cNvGrpSpPr>
            <a:grpSpLocks/>
          </p:cNvGrpSpPr>
          <p:nvPr/>
        </p:nvGrpSpPr>
        <p:grpSpPr bwMode="auto">
          <a:xfrm>
            <a:off x="6943725" y="3721100"/>
            <a:ext cx="211138" cy="211138"/>
            <a:chOff x="884" y="2205"/>
            <a:chExt cx="182" cy="182"/>
          </a:xfrm>
        </p:grpSpPr>
        <p:sp>
          <p:nvSpPr>
            <p:cNvPr id="242776" name="Line 8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77" name="Line 8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78" name="Group 90"/>
          <p:cNvGrpSpPr>
            <a:grpSpLocks/>
          </p:cNvGrpSpPr>
          <p:nvPr/>
        </p:nvGrpSpPr>
        <p:grpSpPr bwMode="auto">
          <a:xfrm>
            <a:off x="6157913" y="4370388"/>
            <a:ext cx="209550" cy="211137"/>
            <a:chOff x="884" y="2205"/>
            <a:chExt cx="182" cy="182"/>
          </a:xfrm>
        </p:grpSpPr>
        <p:sp>
          <p:nvSpPr>
            <p:cNvPr id="242779" name="Line 9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80" name="Line 9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81" name="Group 93"/>
          <p:cNvGrpSpPr>
            <a:grpSpLocks/>
          </p:cNvGrpSpPr>
          <p:nvPr/>
        </p:nvGrpSpPr>
        <p:grpSpPr bwMode="auto">
          <a:xfrm>
            <a:off x="5273675" y="5089525"/>
            <a:ext cx="211138" cy="211138"/>
            <a:chOff x="884" y="2205"/>
            <a:chExt cx="182" cy="182"/>
          </a:xfrm>
        </p:grpSpPr>
        <p:sp>
          <p:nvSpPr>
            <p:cNvPr id="242782" name="Line 9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83" name="Line 9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84" name="Group 96"/>
          <p:cNvGrpSpPr>
            <a:grpSpLocks/>
          </p:cNvGrpSpPr>
          <p:nvPr/>
        </p:nvGrpSpPr>
        <p:grpSpPr bwMode="auto">
          <a:xfrm>
            <a:off x="6943725" y="5084763"/>
            <a:ext cx="209550" cy="211137"/>
            <a:chOff x="884" y="2205"/>
            <a:chExt cx="182" cy="182"/>
          </a:xfrm>
        </p:grpSpPr>
        <p:sp>
          <p:nvSpPr>
            <p:cNvPr id="242785" name="Line 9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86" name="Line 9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87" name="Group 99"/>
          <p:cNvGrpSpPr>
            <a:grpSpLocks/>
          </p:cNvGrpSpPr>
          <p:nvPr/>
        </p:nvGrpSpPr>
        <p:grpSpPr bwMode="auto">
          <a:xfrm>
            <a:off x="5294313" y="4422775"/>
            <a:ext cx="209550" cy="209550"/>
            <a:chOff x="884" y="2205"/>
            <a:chExt cx="182" cy="182"/>
          </a:xfrm>
        </p:grpSpPr>
        <p:sp>
          <p:nvSpPr>
            <p:cNvPr id="242788" name="Line 10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89" name="Line 10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90" name="Group 102"/>
          <p:cNvGrpSpPr>
            <a:grpSpLocks/>
          </p:cNvGrpSpPr>
          <p:nvPr/>
        </p:nvGrpSpPr>
        <p:grpSpPr bwMode="auto">
          <a:xfrm>
            <a:off x="6943725" y="4370388"/>
            <a:ext cx="211138" cy="211137"/>
            <a:chOff x="884" y="2205"/>
            <a:chExt cx="182" cy="182"/>
          </a:xfrm>
        </p:grpSpPr>
        <p:sp>
          <p:nvSpPr>
            <p:cNvPr id="242791" name="Line 10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92" name="Line 10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93" name="Group 105"/>
          <p:cNvGrpSpPr>
            <a:grpSpLocks/>
          </p:cNvGrpSpPr>
          <p:nvPr/>
        </p:nvGrpSpPr>
        <p:grpSpPr bwMode="auto">
          <a:xfrm>
            <a:off x="6132513" y="5089525"/>
            <a:ext cx="211137" cy="211138"/>
            <a:chOff x="884" y="2205"/>
            <a:chExt cx="182" cy="182"/>
          </a:xfrm>
        </p:grpSpPr>
        <p:sp>
          <p:nvSpPr>
            <p:cNvPr id="242794" name="Line 10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95" name="Line 10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96" name="Group 108"/>
          <p:cNvGrpSpPr>
            <a:grpSpLocks/>
          </p:cNvGrpSpPr>
          <p:nvPr/>
        </p:nvGrpSpPr>
        <p:grpSpPr bwMode="auto">
          <a:xfrm>
            <a:off x="6159500" y="3741738"/>
            <a:ext cx="209550" cy="209550"/>
            <a:chOff x="884" y="2205"/>
            <a:chExt cx="182" cy="182"/>
          </a:xfrm>
        </p:grpSpPr>
        <p:sp>
          <p:nvSpPr>
            <p:cNvPr id="242797" name="Line 10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798" name="Line 1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799" name="Group 111"/>
          <p:cNvGrpSpPr>
            <a:grpSpLocks/>
          </p:cNvGrpSpPr>
          <p:nvPr/>
        </p:nvGrpSpPr>
        <p:grpSpPr bwMode="auto">
          <a:xfrm>
            <a:off x="5273675" y="5729288"/>
            <a:ext cx="211138" cy="211137"/>
            <a:chOff x="884" y="2205"/>
            <a:chExt cx="182" cy="182"/>
          </a:xfrm>
        </p:grpSpPr>
        <p:sp>
          <p:nvSpPr>
            <p:cNvPr id="242800" name="Line 1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01" name="Line 1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02" name="Group 114"/>
          <p:cNvGrpSpPr>
            <a:grpSpLocks/>
          </p:cNvGrpSpPr>
          <p:nvPr/>
        </p:nvGrpSpPr>
        <p:grpSpPr bwMode="auto">
          <a:xfrm>
            <a:off x="6943725" y="5724525"/>
            <a:ext cx="209550" cy="211138"/>
            <a:chOff x="884" y="2205"/>
            <a:chExt cx="182" cy="182"/>
          </a:xfrm>
        </p:grpSpPr>
        <p:sp>
          <p:nvSpPr>
            <p:cNvPr id="242803" name="Line 1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04" name="Line 1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05" name="Group 117"/>
          <p:cNvGrpSpPr>
            <a:grpSpLocks/>
          </p:cNvGrpSpPr>
          <p:nvPr/>
        </p:nvGrpSpPr>
        <p:grpSpPr bwMode="auto">
          <a:xfrm>
            <a:off x="6132513" y="5738813"/>
            <a:ext cx="211137" cy="211137"/>
            <a:chOff x="884" y="2205"/>
            <a:chExt cx="182" cy="182"/>
          </a:xfrm>
        </p:grpSpPr>
        <p:sp>
          <p:nvSpPr>
            <p:cNvPr id="242806" name="Line 1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07" name="Line 1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08" name="Group 120"/>
          <p:cNvGrpSpPr>
            <a:grpSpLocks/>
          </p:cNvGrpSpPr>
          <p:nvPr/>
        </p:nvGrpSpPr>
        <p:grpSpPr bwMode="auto">
          <a:xfrm>
            <a:off x="7735888" y="3716338"/>
            <a:ext cx="211137" cy="211137"/>
            <a:chOff x="884" y="2205"/>
            <a:chExt cx="182" cy="182"/>
          </a:xfrm>
        </p:grpSpPr>
        <p:sp>
          <p:nvSpPr>
            <p:cNvPr id="242809" name="Line 1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10" name="Line 1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11" name="Group 123"/>
          <p:cNvGrpSpPr>
            <a:grpSpLocks/>
          </p:cNvGrpSpPr>
          <p:nvPr/>
        </p:nvGrpSpPr>
        <p:grpSpPr bwMode="auto">
          <a:xfrm>
            <a:off x="7735888" y="5080000"/>
            <a:ext cx="209550" cy="211138"/>
            <a:chOff x="884" y="2205"/>
            <a:chExt cx="182" cy="182"/>
          </a:xfrm>
        </p:grpSpPr>
        <p:sp>
          <p:nvSpPr>
            <p:cNvPr id="242812" name="Line 1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13" name="Line 1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14" name="Group 126"/>
          <p:cNvGrpSpPr>
            <a:grpSpLocks/>
          </p:cNvGrpSpPr>
          <p:nvPr/>
        </p:nvGrpSpPr>
        <p:grpSpPr bwMode="auto">
          <a:xfrm>
            <a:off x="7735888" y="4365625"/>
            <a:ext cx="211137" cy="211138"/>
            <a:chOff x="884" y="2205"/>
            <a:chExt cx="182" cy="182"/>
          </a:xfrm>
        </p:grpSpPr>
        <p:sp>
          <p:nvSpPr>
            <p:cNvPr id="242815" name="Line 1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16" name="Line 1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17" name="Group 129"/>
          <p:cNvGrpSpPr>
            <a:grpSpLocks/>
          </p:cNvGrpSpPr>
          <p:nvPr/>
        </p:nvGrpSpPr>
        <p:grpSpPr bwMode="auto">
          <a:xfrm>
            <a:off x="7735888" y="5719763"/>
            <a:ext cx="209550" cy="211137"/>
            <a:chOff x="884" y="2205"/>
            <a:chExt cx="182" cy="182"/>
          </a:xfrm>
        </p:grpSpPr>
        <p:sp>
          <p:nvSpPr>
            <p:cNvPr id="242818" name="Line 1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19" name="Line 1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20" name="Group 132"/>
          <p:cNvGrpSpPr>
            <a:grpSpLocks/>
          </p:cNvGrpSpPr>
          <p:nvPr/>
        </p:nvGrpSpPr>
        <p:grpSpPr bwMode="auto">
          <a:xfrm>
            <a:off x="8532813" y="3716338"/>
            <a:ext cx="211137" cy="211137"/>
            <a:chOff x="884" y="2205"/>
            <a:chExt cx="182" cy="182"/>
          </a:xfrm>
        </p:grpSpPr>
        <p:sp>
          <p:nvSpPr>
            <p:cNvPr id="242821" name="Line 1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22" name="Line 1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23" name="Group 135"/>
          <p:cNvGrpSpPr>
            <a:grpSpLocks/>
          </p:cNvGrpSpPr>
          <p:nvPr/>
        </p:nvGrpSpPr>
        <p:grpSpPr bwMode="auto">
          <a:xfrm>
            <a:off x="8532813" y="5080000"/>
            <a:ext cx="209550" cy="211138"/>
            <a:chOff x="884" y="2205"/>
            <a:chExt cx="182" cy="182"/>
          </a:xfrm>
        </p:grpSpPr>
        <p:sp>
          <p:nvSpPr>
            <p:cNvPr id="242824" name="Line 1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25" name="Line 1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26" name="Group 138"/>
          <p:cNvGrpSpPr>
            <a:grpSpLocks/>
          </p:cNvGrpSpPr>
          <p:nvPr/>
        </p:nvGrpSpPr>
        <p:grpSpPr bwMode="auto">
          <a:xfrm>
            <a:off x="8532813" y="4365625"/>
            <a:ext cx="211137" cy="211138"/>
            <a:chOff x="884" y="2205"/>
            <a:chExt cx="182" cy="182"/>
          </a:xfrm>
        </p:grpSpPr>
        <p:sp>
          <p:nvSpPr>
            <p:cNvPr id="242827" name="Line 1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28" name="Line 1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2829" name="Group 141"/>
          <p:cNvGrpSpPr>
            <a:grpSpLocks/>
          </p:cNvGrpSpPr>
          <p:nvPr/>
        </p:nvGrpSpPr>
        <p:grpSpPr bwMode="auto">
          <a:xfrm>
            <a:off x="8532813" y="5719763"/>
            <a:ext cx="209550" cy="211137"/>
            <a:chOff x="884" y="2205"/>
            <a:chExt cx="182" cy="182"/>
          </a:xfrm>
        </p:grpSpPr>
        <p:sp>
          <p:nvSpPr>
            <p:cNvPr id="242830" name="Line 1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2831" name="Line 1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42832" name="Rectangle 144"/>
          <p:cNvSpPr>
            <a:spLocks noChangeArrowheads="1"/>
          </p:cNvSpPr>
          <p:nvPr/>
        </p:nvSpPr>
        <p:spPr bwMode="auto">
          <a:xfrm rot="14400000">
            <a:off x="6371431" y="4653757"/>
            <a:ext cx="142875" cy="1150938"/>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42836" name="Line 148"/>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r>
              <a:rPr lang="en-GB" sz="3800"/>
              <a:t>Case 2: Induced EMF in spinning disc conductor</a:t>
            </a:r>
          </a:p>
        </p:txBody>
      </p:sp>
      <p:sp>
        <p:nvSpPr>
          <p:cNvPr id="244739" name="Rectangle 3"/>
          <p:cNvSpPr>
            <a:spLocks noGrp="1" noChangeArrowheads="1"/>
          </p:cNvSpPr>
          <p:nvPr>
            <p:ph type="body" idx="1"/>
          </p:nvPr>
        </p:nvSpPr>
        <p:spPr/>
        <p:txBody>
          <a:bodyPr/>
          <a:lstStyle/>
          <a:p>
            <a:r>
              <a:rPr lang="en-GB"/>
              <a:t>Magnitude</a:t>
            </a:r>
          </a:p>
          <a:p>
            <a:r>
              <a:rPr lang="en-GB"/>
              <a:t>Direction/Polarity</a:t>
            </a:r>
          </a:p>
        </p:txBody>
      </p:sp>
      <p:sp>
        <p:nvSpPr>
          <p:cNvPr id="244757" name="Oval 21"/>
          <p:cNvSpPr>
            <a:spLocks noChangeArrowheads="1"/>
          </p:cNvSpPr>
          <p:nvPr/>
        </p:nvSpPr>
        <p:spPr bwMode="auto">
          <a:xfrm>
            <a:off x="1258888" y="3644900"/>
            <a:ext cx="2374900" cy="23749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44758"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44760" name="Group 24"/>
          <p:cNvGrpSpPr>
            <a:grpSpLocks/>
          </p:cNvGrpSpPr>
          <p:nvPr/>
        </p:nvGrpSpPr>
        <p:grpSpPr bwMode="auto">
          <a:xfrm>
            <a:off x="676275" y="3725863"/>
            <a:ext cx="209550" cy="211137"/>
            <a:chOff x="884" y="2205"/>
            <a:chExt cx="182" cy="182"/>
          </a:xfrm>
        </p:grpSpPr>
        <p:sp>
          <p:nvSpPr>
            <p:cNvPr id="244761" name="Line 2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62" name="Line 2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63" name="Group 27"/>
          <p:cNvGrpSpPr>
            <a:grpSpLocks/>
          </p:cNvGrpSpPr>
          <p:nvPr/>
        </p:nvGrpSpPr>
        <p:grpSpPr bwMode="auto">
          <a:xfrm>
            <a:off x="2339975" y="3721100"/>
            <a:ext cx="211138" cy="211138"/>
            <a:chOff x="884" y="2205"/>
            <a:chExt cx="182" cy="182"/>
          </a:xfrm>
        </p:grpSpPr>
        <p:sp>
          <p:nvSpPr>
            <p:cNvPr id="244764" name="Line 2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65" name="Line 2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66" name="Group 30"/>
          <p:cNvGrpSpPr>
            <a:grpSpLocks/>
          </p:cNvGrpSpPr>
          <p:nvPr/>
        </p:nvGrpSpPr>
        <p:grpSpPr bwMode="auto">
          <a:xfrm>
            <a:off x="1554163" y="4370388"/>
            <a:ext cx="209550" cy="211137"/>
            <a:chOff x="884" y="2205"/>
            <a:chExt cx="182" cy="182"/>
          </a:xfrm>
        </p:grpSpPr>
        <p:sp>
          <p:nvSpPr>
            <p:cNvPr id="244767" name="Line 3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68" name="Line 3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69" name="Group 33"/>
          <p:cNvGrpSpPr>
            <a:grpSpLocks/>
          </p:cNvGrpSpPr>
          <p:nvPr/>
        </p:nvGrpSpPr>
        <p:grpSpPr bwMode="auto">
          <a:xfrm>
            <a:off x="669925" y="5089525"/>
            <a:ext cx="211138" cy="211138"/>
            <a:chOff x="884" y="2205"/>
            <a:chExt cx="182" cy="182"/>
          </a:xfrm>
        </p:grpSpPr>
        <p:sp>
          <p:nvSpPr>
            <p:cNvPr id="244770" name="Line 3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71" name="Line 3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72" name="Group 36"/>
          <p:cNvGrpSpPr>
            <a:grpSpLocks/>
          </p:cNvGrpSpPr>
          <p:nvPr/>
        </p:nvGrpSpPr>
        <p:grpSpPr bwMode="auto">
          <a:xfrm>
            <a:off x="2339975" y="5084763"/>
            <a:ext cx="209550" cy="211137"/>
            <a:chOff x="884" y="2205"/>
            <a:chExt cx="182" cy="182"/>
          </a:xfrm>
        </p:grpSpPr>
        <p:sp>
          <p:nvSpPr>
            <p:cNvPr id="244773" name="Line 3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74" name="Line 3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75" name="Group 39"/>
          <p:cNvGrpSpPr>
            <a:grpSpLocks/>
          </p:cNvGrpSpPr>
          <p:nvPr/>
        </p:nvGrpSpPr>
        <p:grpSpPr bwMode="auto">
          <a:xfrm>
            <a:off x="690563" y="4422775"/>
            <a:ext cx="209550" cy="209550"/>
            <a:chOff x="884" y="2205"/>
            <a:chExt cx="182" cy="182"/>
          </a:xfrm>
        </p:grpSpPr>
        <p:sp>
          <p:nvSpPr>
            <p:cNvPr id="244776" name="Line 4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77" name="Line 4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78" name="Group 42"/>
          <p:cNvGrpSpPr>
            <a:grpSpLocks/>
          </p:cNvGrpSpPr>
          <p:nvPr/>
        </p:nvGrpSpPr>
        <p:grpSpPr bwMode="auto">
          <a:xfrm>
            <a:off x="2339975" y="4370388"/>
            <a:ext cx="211138" cy="211137"/>
            <a:chOff x="884" y="2205"/>
            <a:chExt cx="182" cy="182"/>
          </a:xfrm>
        </p:grpSpPr>
        <p:sp>
          <p:nvSpPr>
            <p:cNvPr id="244779" name="Line 4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80" name="Line 4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81" name="Group 45"/>
          <p:cNvGrpSpPr>
            <a:grpSpLocks/>
          </p:cNvGrpSpPr>
          <p:nvPr/>
        </p:nvGrpSpPr>
        <p:grpSpPr bwMode="auto">
          <a:xfrm>
            <a:off x="1528763" y="5089525"/>
            <a:ext cx="211137" cy="211138"/>
            <a:chOff x="884" y="2205"/>
            <a:chExt cx="182" cy="182"/>
          </a:xfrm>
        </p:grpSpPr>
        <p:sp>
          <p:nvSpPr>
            <p:cNvPr id="244782" name="Line 4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83" name="Line 4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84" name="Group 48"/>
          <p:cNvGrpSpPr>
            <a:grpSpLocks/>
          </p:cNvGrpSpPr>
          <p:nvPr/>
        </p:nvGrpSpPr>
        <p:grpSpPr bwMode="auto">
          <a:xfrm>
            <a:off x="1555750" y="3741738"/>
            <a:ext cx="209550" cy="209550"/>
            <a:chOff x="884" y="2205"/>
            <a:chExt cx="182" cy="182"/>
          </a:xfrm>
        </p:grpSpPr>
        <p:sp>
          <p:nvSpPr>
            <p:cNvPr id="244785" name="Line 4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86" name="Line 5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87" name="Group 51"/>
          <p:cNvGrpSpPr>
            <a:grpSpLocks/>
          </p:cNvGrpSpPr>
          <p:nvPr/>
        </p:nvGrpSpPr>
        <p:grpSpPr bwMode="auto">
          <a:xfrm>
            <a:off x="669925" y="5729288"/>
            <a:ext cx="211138" cy="211137"/>
            <a:chOff x="884" y="2205"/>
            <a:chExt cx="182" cy="182"/>
          </a:xfrm>
        </p:grpSpPr>
        <p:sp>
          <p:nvSpPr>
            <p:cNvPr id="244788" name="Line 5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89" name="Line 5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90" name="Group 54"/>
          <p:cNvGrpSpPr>
            <a:grpSpLocks/>
          </p:cNvGrpSpPr>
          <p:nvPr/>
        </p:nvGrpSpPr>
        <p:grpSpPr bwMode="auto">
          <a:xfrm>
            <a:off x="2339975" y="5724525"/>
            <a:ext cx="209550" cy="211138"/>
            <a:chOff x="884" y="2205"/>
            <a:chExt cx="182" cy="182"/>
          </a:xfrm>
        </p:grpSpPr>
        <p:sp>
          <p:nvSpPr>
            <p:cNvPr id="244791" name="Line 5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92" name="Line 5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93" name="Group 57"/>
          <p:cNvGrpSpPr>
            <a:grpSpLocks/>
          </p:cNvGrpSpPr>
          <p:nvPr/>
        </p:nvGrpSpPr>
        <p:grpSpPr bwMode="auto">
          <a:xfrm>
            <a:off x="1528763" y="5738813"/>
            <a:ext cx="211137" cy="211137"/>
            <a:chOff x="884" y="2205"/>
            <a:chExt cx="182" cy="182"/>
          </a:xfrm>
        </p:grpSpPr>
        <p:sp>
          <p:nvSpPr>
            <p:cNvPr id="244794" name="Line 5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95" name="Line 5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96" name="Group 60"/>
          <p:cNvGrpSpPr>
            <a:grpSpLocks/>
          </p:cNvGrpSpPr>
          <p:nvPr/>
        </p:nvGrpSpPr>
        <p:grpSpPr bwMode="auto">
          <a:xfrm>
            <a:off x="3132138" y="3716338"/>
            <a:ext cx="211137" cy="211137"/>
            <a:chOff x="884" y="2205"/>
            <a:chExt cx="182" cy="182"/>
          </a:xfrm>
        </p:grpSpPr>
        <p:sp>
          <p:nvSpPr>
            <p:cNvPr id="244797" name="Line 6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798" name="Line 6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799" name="Group 63"/>
          <p:cNvGrpSpPr>
            <a:grpSpLocks/>
          </p:cNvGrpSpPr>
          <p:nvPr/>
        </p:nvGrpSpPr>
        <p:grpSpPr bwMode="auto">
          <a:xfrm>
            <a:off x="3132138" y="5080000"/>
            <a:ext cx="209550" cy="211138"/>
            <a:chOff x="884" y="2205"/>
            <a:chExt cx="182" cy="182"/>
          </a:xfrm>
        </p:grpSpPr>
        <p:sp>
          <p:nvSpPr>
            <p:cNvPr id="244800" name="Line 6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01" name="Line 6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02" name="Group 66"/>
          <p:cNvGrpSpPr>
            <a:grpSpLocks/>
          </p:cNvGrpSpPr>
          <p:nvPr/>
        </p:nvGrpSpPr>
        <p:grpSpPr bwMode="auto">
          <a:xfrm>
            <a:off x="3132138" y="4365625"/>
            <a:ext cx="211137" cy="211138"/>
            <a:chOff x="884" y="2205"/>
            <a:chExt cx="182" cy="182"/>
          </a:xfrm>
        </p:grpSpPr>
        <p:sp>
          <p:nvSpPr>
            <p:cNvPr id="244803" name="Line 6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04" name="Line 6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05" name="Group 69"/>
          <p:cNvGrpSpPr>
            <a:grpSpLocks/>
          </p:cNvGrpSpPr>
          <p:nvPr/>
        </p:nvGrpSpPr>
        <p:grpSpPr bwMode="auto">
          <a:xfrm>
            <a:off x="3132138" y="5719763"/>
            <a:ext cx="209550" cy="211137"/>
            <a:chOff x="884" y="2205"/>
            <a:chExt cx="182" cy="182"/>
          </a:xfrm>
        </p:grpSpPr>
        <p:sp>
          <p:nvSpPr>
            <p:cNvPr id="244806" name="Line 7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07" name="Line 7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08" name="Group 72"/>
          <p:cNvGrpSpPr>
            <a:grpSpLocks/>
          </p:cNvGrpSpPr>
          <p:nvPr/>
        </p:nvGrpSpPr>
        <p:grpSpPr bwMode="auto">
          <a:xfrm>
            <a:off x="3929063" y="3716338"/>
            <a:ext cx="211137" cy="211137"/>
            <a:chOff x="884" y="2205"/>
            <a:chExt cx="182" cy="182"/>
          </a:xfrm>
        </p:grpSpPr>
        <p:sp>
          <p:nvSpPr>
            <p:cNvPr id="244809" name="Line 7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10" name="Line 7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11" name="Group 75"/>
          <p:cNvGrpSpPr>
            <a:grpSpLocks/>
          </p:cNvGrpSpPr>
          <p:nvPr/>
        </p:nvGrpSpPr>
        <p:grpSpPr bwMode="auto">
          <a:xfrm>
            <a:off x="3929063" y="5080000"/>
            <a:ext cx="209550" cy="211138"/>
            <a:chOff x="884" y="2205"/>
            <a:chExt cx="182" cy="182"/>
          </a:xfrm>
        </p:grpSpPr>
        <p:sp>
          <p:nvSpPr>
            <p:cNvPr id="244812" name="Line 7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13" name="Line 7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14" name="Group 78"/>
          <p:cNvGrpSpPr>
            <a:grpSpLocks/>
          </p:cNvGrpSpPr>
          <p:nvPr/>
        </p:nvGrpSpPr>
        <p:grpSpPr bwMode="auto">
          <a:xfrm>
            <a:off x="3929063" y="4365625"/>
            <a:ext cx="211137" cy="211138"/>
            <a:chOff x="884" y="2205"/>
            <a:chExt cx="182" cy="182"/>
          </a:xfrm>
        </p:grpSpPr>
        <p:sp>
          <p:nvSpPr>
            <p:cNvPr id="244815" name="Line 7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16" name="Line 8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17" name="Group 81"/>
          <p:cNvGrpSpPr>
            <a:grpSpLocks/>
          </p:cNvGrpSpPr>
          <p:nvPr/>
        </p:nvGrpSpPr>
        <p:grpSpPr bwMode="auto">
          <a:xfrm>
            <a:off x="3929063" y="5719763"/>
            <a:ext cx="209550" cy="211137"/>
            <a:chOff x="884" y="2205"/>
            <a:chExt cx="182" cy="182"/>
          </a:xfrm>
        </p:grpSpPr>
        <p:sp>
          <p:nvSpPr>
            <p:cNvPr id="244818" name="Line 8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19" name="Line 8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20" name="Group 84"/>
          <p:cNvGrpSpPr>
            <a:grpSpLocks/>
          </p:cNvGrpSpPr>
          <p:nvPr/>
        </p:nvGrpSpPr>
        <p:grpSpPr bwMode="auto">
          <a:xfrm>
            <a:off x="5280025" y="3725863"/>
            <a:ext cx="209550" cy="211137"/>
            <a:chOff x="884" y="2205"/>
            <a:chExt cx="182" cy="182"/>
          </a:xfrm>
        </p:grpSpPr>
        <p:sp>
          <p:nvSpPr>
            <p:cNvPr id="244821" name="Line 8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22" name="Line 8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23" name="Group 87"/>
          <p:cNvGrpSpPr>
            <a:grpSpLocks/>
          </p:cNvGrpSpPr>
          <p:nvPr/>
        </p:nvGrpSpPr>
        <p:grpSpPr bwMode="auto">
          <a:xfrm>
            <a:off x="6943725" y="3721100"/>
            <a:ext cx="211138" cy="211138"/>
            <a:chOff x="884" y="2205"/>
            <a:chExt cx="182" cy="182"/>
          </a:xfrm>
        </p:grpSpPr>
        <p:sp>
          <p:nvSpPr>
            <p:cNvPr id="244824" name="Line 8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25" name="Line 8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26" name="Group 90"/>
          <p:cNvGrpSpPr>
            <a:grpSpLocks/>
          </p:cNvGrpSpPr>
          <p:nvPr/>
        </p:nvGrpSpPr>
        <p:grpSpPr bwMode="auto">
          <a:xfrm>
            <a:off x="6157913" y="4370388"/>
            <a:ext cx="209550" cy="211137"/>
            <a:chOff x="884" y="2205"/>
            <a:chExt cx="182" cy="182"/>
          </a:xfrm>
        </p:grpSpPr>
        <p:sp>
          <p:nvSpPr>
            <p:cNvPr id="244827" name="Line 9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28" name="Line 9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29" name="Group 93"/>
          <p:cNvGrpSpPr>
            <a:grpSpLocks/>
          </p:cNvGrpSpPr>
          <p:nvPr/>
        </p:nvGrpSpPr>
        <p:grpSpPr bwMode="auto">
          <a:xfrm>
            <a:off x="5273675" y="5089525"/>
            <a:ext cx="211138" cy="211138"/>
            <a:chOff x="884" y="2205"/>
            <a:chExt cx="182" cy="182"/>
          </a:xfrm>
        </p:grpSpPr>
        <p:sp>
          <p:nvSpPr>
            <p:cNvPr id="244830" name="Line 9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31" name="Line 9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32" name="Group 96"/>
          <p:cNvGrpSpPr>
            <a:grpSpLocks/>
          </p:cNvGrpSpPr>
          <p:nvPr/>
        </p:nvGrpSpPr>
        <p:grpSpPr bwMode="auto">
          <a:xfrm>
            <a:off x="6943725" y="5084763"/>
            <a:ext cx="209550" cy="211137"/>
            <a:chOff x="884" y="2205"/>
            <a:chExt cx="182" cy="182"/>
          </a:xfrm>
        </p:grpSpPr>
        <p:sp>
          <p:nvSpPr>
            <p:cNvPr id="244833" name="Line 9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34" name="Line 9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35" name="Group 99"/>
          <p:cNvGrpSpPr>
            <a:grpSpLocks/>
          </p:cNvGrpSpPr>
          <p:nvPr/>
        </p:nvGrpSpPr>
        <p:grpSpPr bwMode="auto">
          <a:xfrm>
            <a:off x="5294313" y="4422775"/>
            <a:ext cx="209550" cy="209550"/>
            <a:chOff x="884" y="2205"/>
            <a:chExt cx="182" cy="182"/>
          </a:xfrm>
        </p:grpSpPr>
        <p:sp>
          <p:nvSpPr>
            <p:cNvPr id="244836" name="Line 10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37" name="Line 10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38" name="Group 102"/>
          <p:cNvGrpSpPr>
            <a:grpSpLocks/>
          </p:cNvGrpSpPr>
          <p:nvPr/>
        </p:nvGrpSpPr>
        <p:grpSpPr bwMode="auto">
          <a:xfrm>
            <a:off x="6943725" y="4370388"/>
            <a:ext cx="211138" cy="211137"/>
            <a:chOff x="884" y="2205"/>
            <a:chExt cx="182" cy="182"/>
          </a:xfrm>
        </p:grpSpPr>
        <p:sp>
          <p:nvSpPr>
            <p:cNvPr id="244839" name="Line 10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40" name="Line 10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41" name="Group 105"/>
          <p:cNvGrpSpPr>
            <a:grpSpLocks/>
          </p:cNvGrpSpPr>
          <p:nvPr/>
        </p:nvGrpSpPr>
        <p:grpSpPr bwMode="auto">
          <a:xfrm>
            <a:off x="6132513" y="5089525"/>
            <a:ext cx="211137" cy="211138"/>
            <a:chOff x="884" y="2205"/>
            <a:chExt cx="182" cy="182"/>
          </a:xfrm>
        </p:grpSpPr>
        <p:sp>
          <p:nvSpPr>
            <p:cNvPr id="244842" name="Line 10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43" name="Line 10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44" name="Group 108"/>
          <p:cNvGrpSpPr>
            <a:grpSpLocks/>
          </p:cNvGrpSpPr>
          <p:nvPr/>
        </p:nvGrpSpPr>
        <p:grpSpPr bwMode="auto">
          <a:xfrm>
            <a:off x="6159500" y="3741738"/>
            <a:ext cx="209550" cy="209550"/>
            <a:chOff x="884" y="2205"/>
            <a:chExt cx="182" cy="182"/>
          </a:xfrm>
        </p:grpSpPr>
        <p:sp>
          <p:nvSpPr>
            <p:cNvPr id="244845" name="Line 10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46" name="Line 1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47" name="Group 111"/>
          <p:cNvGrpSpPr>
            <a:grpSpLocks/>
          </p:cNvGrpSpPr>
          <p:nvPr/>
        </p:nvGrpSpPr>
        <p:grpSpPr bwMode="auto">
          <a:xfrm>
            <a:off x="5273675" y="5729288"/>
            <a:ext cx="211138" cy="211137"/>
            <a:chOff x="884" y="2205"/>
            <a:chExt cx="182" cy="182"/>
          </a:xfrm>
        </p:grpSpPr>
        <p:sp>
          <p:nvSpPr>
            <p:cNvPr id="244848" name="Line 1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49" name="Line 1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50" name="Group 114"/>
          <p:cNvGrpSpPr>
            <a:grpSpLocks/>
          </p:cNvGrpSpPr>
          <p:nvPr/>
        </p:nvGrpSpPr>
        <p:grpSpPr bwMode="auto">
          <a:xfrm>
            <a:off x="6943725" y="5724525"/>
            <a:ext cx="209550" cy="211138"/>
            <a:chOff x="884" y="2205"/>
            <a:chExt cx="182" cy="182"/>
          </a:xfrm>
        </p:grpSpPr>
        <p:sp>
          <p:nvSpPr>
            <p:cNvPr id="244851" name="Line 1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52" name="Line 1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53" name="Group 117"/>
          <p:cNvGrpSpPr>
            <a:grpSpLocks/>
          </p:cNvGrpSpPr>
          <p:nvPr/>
        </p:nvGrpSpPr>
        <p:grpSpPr bwMode="auto">
          <a:xfrm>
            <a:off x="6132513" y="5738813"/>
            <a:ext cx="211137" cy="211137"/>
            <a:chOff x="884" y="2205"/>
            <a:chExt cx="182" cy="182"/>
          </a:xfrm>
        </p:grpSpPr>
        <p:sp>
          <p:nvSpPr>
            <p:cNvPr id="244854" name="Line 1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55" name="Line 1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56" name="Group 120"/>
          <p:cNvGrpSpPr>
            <a:grpSpLocks/>
          </p:cNvGrpSpPr>
          <p:nvPr/>
        </p:nvGrpSpPr>
        <p:grpSpPr bwMode="auto">
          <a:xfrm>
            <a:off x="7735888" y="3716338"/>
            <a:ext cx="211137" cy="211137"/>
            <a:chOff x="884" y="2205"/>
            <a:chExt cx="182" cy="182"/>
          </a:xfrm>
        </p:grpSpPr>
        <p:sp>
          <p:nvSpPr>
            <p:cNvPr id="244857" name="Line 1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58" name="Line 1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59" name="Group 123"/>
          <p:cNvGrpSpPr>
            <a:grpSpLocks/>
          </p:cNvGrpSpPr>
          <p:nvPr/>
        </p:nvGrpSpPr>
        <p:grpSpPr bwMode="auto">
          <a:xfrm>
            <a:off x="7735888" y="5080000"/>
            <a:ext cx="209550" cy="211138"/>
            <a:chOff x="884" y="2205"/>
            <a:chExt cx="182" cy="182"/>
          </a:xfrm>
        </p:grpSpPr>
        <p:sp>
          <p:nvSpPr>
            <p:cNvPr id="244860" name="Line 1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61" name="Line 1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62" name="Group 126"/>
          <p:cNvGrpSpPr>
            <a:grpSpLocks/>
          </p:cNvGrpSpPr>
          <p:nvPr/>
        </p:nvGrpSpPr>
        <p:grpSpPr bwMode="auto">
          <a:xfrm>
            <a:off x="7735888" y="4365625"/>
            <a:ext cx="211137" cy="211138"/>
            <a:chOff x="884" y="2205"/>
            <a:chExt cx="182" cy="182"/>
          </a:xfrm>
        </p:grpSpPr>
        <p:sp>
          <p:nvSpPr>
            <p:cNvPr id="244863" name="Line 1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64" name="Line 1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65" name="Group 129"/>
          <p:cNvGrpSpPr>
            <a:grpSpLocks/>
          </p:cNvGrpSpPr>
          <p:nvPr/>
        </p:nvGrpSpPr>
        <p:grpSpPr bwMode="auto">
          <a:xfrm>
            <a:off x="7735888" y="5719763"/>
            <a:ext cx="209550" cy="211137"/>
            <a:chOff x="884" y="2205"/>
            <a:chExt cx="182" cy="182"/>
          </a:xfrm>
        </p:grpSpPr>
        <p:sp>
          <p:nvSpPr>
            <p:cNvPr id="244866" name="Line 1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67" name="Line 1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68" name="Group 132"/>
          <p:cNvGrpSpPr>
            <a:grpSpLocks/>
          </p:cNvGrpSpPr>
          <p:nvPr/>
        </p:nvGrpSpPr>
        <p:grpSpPr bwMode="auto">
          <a:xfrm>
            <a:off x="8532813" y="3716338"/>
            <a:ext cx="211137" cy="211137"/>
            <a:chOff x="884" y="2205"/>
            <a:chExt cx="182" cy="182"/>
          </a:xfrm>
        </p:grpSpPr>
        <p:sp>
          <p:nvSpPr>
            <p:cNvPr id="244869" name="Line 1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70" name="Line 1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71" name="Group 135"/>
          <p:cNvGrpSpPr>
            <a:grpSpLocks/>
          </p:cNvGrpSpPr>
          <p:nvPr/>
        </p:nvGrpSpPr>
        <p:grpSpPr bwMode="auto">
          <a:xfrm>
            <a:off x="8532813" y="5080000"/>
            <a:ext cx="209550" cy="211138"/>
            <a:chOff x="884" y="2205"/>
            <a:chExt cx="182" cy="182"/>
          </a:xfrm>
        </p:grpSpPr>
        <p:sp>
          <p:nvSpPr>
            <p:cNvPr id="244872" name="Line 1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73" name="Line 1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74" name="Group 138"/>
          <p:cNvGrpSpPr>
            <a:grpSpLocks/>
          </p:cNvGrpSpPr>
          <p:nvPr/>
        </p:nvGrpSpPr>
        <p:grpSpPr bwMode="auto">
          <a:xfrm>
            <a:off x="8532813" y="4365625"/>
            <a:ext cx="211137" cy="211138"/>
            <a:chOff x="884" y="2205"/>
            <a:chExt cx="182" cy="182"/>
          </a:xfrm>
        </p:grpSpPr>
        <p:sp>
          <p:nvSpPr>
            <p:cNvPr id="244875" name="Line 1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76" name="Line 1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4877" name="Group 141"/>
          <p:cNvGrpSpPr>
            <a:grpSpLocks/>
          </p:cNvGrpSpPr>
          <p:nvPr/>
        </p:nvGrpSpPr>
        <p:grpSpPr bwMode="auto">
          <a:xfrm>
            <a:off x="8532813" y="5719763"/>
            <a:ext cx="209550" cy="211137"/>
            <a:chOff x="884" y="2205"/>
            <a:chExt cx="182" cy="182"/>
          </a:xfrm>
        </p:grpSpPr>
        <p:sp>
          <p:nvSpPr>
            <p:cNvPr id="244878" name="Line 1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4879" name="Line 1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44880" name="Rectangle 144"/>
          <p:cNvSpPr>
            <a:spLocks noChangeArrowheads="1"/>
          </p:cNvSpPr>
          <p:nvPr/>
        </p:nvSpPr>
        <p:spPr bwMode="auto">
          <a:xfrm rot="18000000">
            <a:off x="6360319" y="3909219"/>
            <a:ext cx="142875" cy="1150937"/>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44884" name="Line 148"/>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r>
              <a:rPr lang="en-GB" sz="3800"/>
              <a:t>Case 2: Induced EMF in spinning disc conductor</a:t>
            </a:r>
          </a:p>
        </p:txBody>
      </p:sp>
      <p:sp>
        <p:nvSpPr>
          <p:cNvPr id="246787" name="Rectangle 3"/>
          <p:cNvSpPr>
            <a:spLocks noGrp="1" noChangeArrowheads="1"/>
          </p:cNvSpPr>
          <p:nvPr>
            <p:ph type="body" idx="1"/>
          </p:nvPr>
        </p:nvSpPr>
        <p:spPr/>
        <p:txBody>
          <a:bodyPr/>
          <a:lstStyle/>
          <a:p>
            <a:r>
              <a:rPr lang="en-GB"/>
              <a:t>Magnitude</a:t>
            </a:r>
          </a:p>
          <a:p>
            <a:r>
              <a:rPr lang="en-GB"/>
              <a:t>Direction/Polarity</a:t>
            </a:r>
          </a:p>
        </p:txBody>
      </p:sp>
      <p:sp>
        <p:nvSpPr>
          <p:cNvPr id="246806" name="Oval 22"/>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46868" name="Group 84"/>
          <p:cNvGrpSpPr>
            <a:grpSpLocks/>
          </p:cNvGrpSpPr>
          <p:nvPr/>
        </p:nvGrpSpPr>
        <p:grpSpPr bwMode="auto">
          <a:xfrm>
            <a:off x="5280025" y="3725863"/>
            <a:ext cx="209550" cy="211137"/>
            <a:chOff x="884" y="2205"/>
            <a:chExt cx="182" cy="182"/>
          </a:xfrm>
        </p:grpSpPr>
        <p:sp>
          <p:nvSpPr>
            <p:cNvPr id="246869" name="Line 8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70" name="Line 8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71" name="Group 87"/>
          <p:cNvGrpSpPr>
            <a:grpSpLocks/>
          </p:cNvGrpSpPr>
          <p:nvPr/>
        </p:nvGrpSpPr>
        <p:grpSpPr bwMode="auto">
          <a:xfrm>
            <a:off x="6943725" y="3721100"/>
            <a:ext cx="211138" cy="211138"/>
            <a:chOff x="884" y="2205"/>
            <a:chExt cx="182" cy="182"/>
          </a:xfrm>
        </p:grpSpPr>
        <p:sp>
          <p:nvSpPr>
            <p:cNvPr id="246872" name="Line 8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73" name="Line 8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74" name="Group 90"/>
          <p:cNvGrpSpPr>
            <a:grpSpLocks/>
          </p:cNvGrpSpPr>
          <p:nvPr/>
        </p:nvGrpSpPr>
        <p:grpSpPr bwMode="auto">
          <a:xfrm>
            <a:off x="6157913" y="4370388"/>
            <a:ext cx="209550" cy="211137"/>
            <a:chOff x="884" y="2205"/>
            <a:chExt cx="182" cy="182"/>
          </a:xfrm>
        </p:grpSpPr>
        <p:sp>
          <p:nvSpPr>
            <p:cNvPr id="246875" name="Line 9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76" name="Line 9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77" name="Group 93"/>
          <p:cNvGrpSpPr>
            <a:grpSpLocks/>
          </p:cNvGrpSpPr>
          <p:nvPr/>
        </p:nvGrpSpPr>
        <p:grpSpPr bwMode="auto">
          <a:xfrm>
            <a:off x="5273675" y="5089525"/>
            <a:ext cx="211138" cy="211138"/>
            <a:chOff x="884" y="2205"/>
            <a:chExt cx="182" cy="182"/>
          </a:xfrm>
        </p:grpSpPr>
        <p:sp>
          <p:nvSpPr>
            <p:cNvPr id="246878" name="Line 9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79" name="Line 9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80" name="Group 96"/>
          <p:cNvGrpSpPr>
            <a:grpSpLocks/>
          </p:cNvGrpSpPr>
          <p:nvPr/>
        </p:nvGrpSpPr>
        <p:grpSpPr bwMode="auto">
          <a:xfrm>
            <a:off x="6943725" y="5084763"/>
            <a:ext cx="209550" cy="211137"/>
            <a:chOff x="884" y="2205"/>
            <a:chExt cx="182" cy="182"/>
          </a:xfrm>
        </p:grpSpPr>
        <p:sp>
          <p:nvSpPr>
            <p:cNvPr id="246881" name="Line 9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82" name="Line 9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83" name="Group 99"/>
          <p:cNvGrpSpPr>
            <a:grpSpLocks/>
          </p:cNvGrpSpPr>
          <p:nvPr/>
        </p:nvGrpSpPr>
        <p:grpSpPr bwMode="auto">
          <a:xfrm>
            <a:off x="5294313" y="4422775"/>
            <a:ext cx="209550" cy="209550"/>
            <a:chOff x="884" y="2205"/>
            <a:chExt cx="182" cy="182"/>
          </a:xfrm>
        </p:grpSpPr>
        <p:sp>
          <p:nvSpPr>
            <p:cNvPr id="246884" name="Line 10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85" name="Line 10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86" name="Group 102"/>
          <p:cNvGrpSpPr>
            <a:grpSpLocks/>
          </p:cNvGrpSpPr>
          <p:nvPr/>
        </p:nvGrpSpPr>
        <p:grpSpPr bwMode="auto">
          <a:xfrm>
            <a:off x="6943725" y="4370388"/>
            <a:ext cx="211138" cy="211137"/>
            <a:chOff x="884" y="2205"/>
            <a:chExt cx="182" cy="182"/>
          </a:xfrm>
        </p:grpSpPr>
        <p:sp>
          <p:nvSpPr>
            <p:cNvPr id="246887" name="Line 10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88" name="Line 10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89" name="Group 105"/>
          <p:cNvGrpSpPr>
            <a:grpSpLocks/>
          </p:cNvGrpSpPr>
          <p:nvPr/>
        </p:nvGrpSpPr>
        <p:grpSpPr bwMode="auto">
          <a:xfrm>
            <a:off x="6132513" y="5089525"/>
            <a:ext cx="211137" cy="211138"/>
            <a:chOff x="884" y="2205"/>
            <a:chExt cx="182" cy="182"/>
          </a:xfrm>
        </p:grpSpPr>
        <p:sp>
          <p:nvSpPr>
            <p:cNvPr id="246890" name="Line 10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91" name="Line 10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92" name="Group 108"/>
          <p:cNvGrpSpPr>
            <a:grpSpLocks/>
          </p:cNvGrpSpPr>
          <p:nvPr/>
        </p:nvGrpSpPr>
        <p:grpSpPr bwMode="auto">
          <a:xfrm>
            <a:off x="6159500" y="3741738"/>
            <a:ext cx="209550" cy="209550"/>
            <a:chOff x="884" y="2205"/>
            <a:chExt cx="182" cy="182"/>
          </a:xfrm>
        </p:grpSpPr>
        <p:sp>
          <p:nvSpPr>
            <p:cNvPr id="246893" name="Line 10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94" name="Line 11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95" name="Group 111"/>
          <p:cNvGrpSpPr>
            <a:grpSpLocks/>
          </p:cNvGrpSpPr>
          <p:nvPr/>
        </p:nvGrpSpPr>
        <p:grpSpPr bwMode="auto">
          <a:xfrm>
            <a:off x="5273675" y="5729288"/>
            <a:ext cx="211138" cy="211137"/>
            <a:chOff x="884" y="2205"/>
            <a:chExt cx="182" cy="182"/>
          </a:xfrm>
        </p:grpSpPr>
        <p:sp>
          <p:nvSpPr>
            <p:cNvPr id="246896" name="Line 11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897" name="Line 11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898" name="Group 114"/>
          <p:cNvGrpSpPr>
            <a:grpSpLocks/>
          </p:cNvGrpSpPr>
          <p:nvPr/>
        </p:nvGrpSpPr>
        <p:grpSpPr bwMode="auto">
          <a:xfrm>
            <a:off x="6943725" y="5724525"/>
            <a:ext cx="209550" cy="211138"/>
            <a:chOff x="884" y="2205"/>
            <a:chExt cx="182" cy="182"/>
          </a:xfrm>
        </p:grpSpPr>
        <p:sp>
          <p:nvSpPr>
            <p:cNvPr id="246899" name="Line 11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00" name="Line 11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01" name="Group 117"/>
          <p:cNvGrpSpPr>
            <a:grpSpLocks/>
          </p:cNvGrpSpPr>
          <p:nvPr/>
        </p:nvGrpSpPr>
        <p:grpSpPr bwMode="auto">
          <a:xfrm>
            <a:off x="6132513" y="5738813"/>
            <a:ext cx="211137" cy="211137"/>
            <a:chOff x="884" y="2205"/>
            <a:chExt cx="182" cy="182"/>
          </a:xfrm>
        </p:grpSpPr>
        <p:sp>
          <p:nvSpPr>
            <p:cNvPr id="246902" name="Line 11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03" name="Line 11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04" name="Group 120"/>
          <p:cNvGrpSpPr>
            <a:grpSpLocks/>
          </p:cNvGrpSpPr>
          <p:nvPr/>
        </p:nvGrpSpPr>
        <p:grpSpPr bwMode="auto">
          <a:xfrm>
            <a:off x="7735888" y="3716338"/>
            <a:ext cx="211137" cy="211137"/>
            <a:chOff x="884" y="2205"/>
            <a:chExt cx="182" cy="182"/>
          </a:xfrm>
        </p:grpSpPr>
        <p:sp>
          <p:nvSpPr>
            <p:cNvPr id="246905" name="Line 12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06" name="Line 12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07" name="Group 123"/>
          <p:cNvGrpSpPr>
            <a:grpSpLocks/>
          </p:cNvGrpSpPr>
          <p:nvPr/>
        </p:nvGrpSpPr>
        <p:grpSpPr bwMode="auto">
          <a:xfrm>
            <a:off x="7735888" y="5080000"/>
            <a:ext cx="209550" cy="211138"/>
            <a:chOff x="884" y="2205"/>
            <a:chExt cx="182" cy="182"/>
          </a:xfrm>
        </p:grpSpPr>
        <p:sp>
          <p:nvSpPr>
            <p:cNvPr id="246908" name="Line 12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09" name="Line 12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10" name="Group 126"/>
          <p:cNvGrpSpPr>
            <a:grpSpLocks/>
          </p:cNvGrpSpPr>
          <p:nvPr/>
        </p:nvGrpSpPr>
        <p:grpSpPr bwMode="auto">
          <a:xfrm>
            <a:off x="7735888" y="4365625"/>
            <a:ext cx="211137" cy="211138"/>
            <a:chOff x="884" y="2205"/>
            <a:chExt cx="182" cy="182"/>
          </a:xfrm>
        </p:grpSpPr>
        <p:sp>
          <p:nvSpPr>
            <p:cNvPr id="246911" name="Line 12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12" name="Line 12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13" name="Group 129"/>
          <p:cNvGrpSpPr>
            <a:grpSpLocks/>
          </p:cNvGrpSpPr>
          <p:nvPr/>
        </p:nvGrpSpPr>
        <p:grpSpPr bwMode="auto">
          <a:xfrm>
            <a:off x="7735888" y="5719763"/>
            <a:ext cx="209550" cy="211137"/>
            <a:chOff x="884" y="2205"/>
            <a:chExt cx="182" cy="182"/>
          </a:xfrm>
        </p:grpSpPr>
        <p:sp>
          <p:nvSpPr>
            <p:cNvPr id="246914" name="Line 13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15" name="Line 13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16" name="Group 132"/>
          <p:cNvGrpSpPr>
            <a:grpSpLocks/>
          </p:cNvGrpSpPr>
          <p:nvPr/>
        </p:nvGrpSpPr>
        <p:grpSpPr bwMode="auto">
          <a:xfrm>
            <a:off x="8532813" y="3716338"/>
            <a:ext cx="211137" cy="211137"/>
            <a:chOff x="884" y="2205"/>
            <a:chExt cx="182" cy="182"/>
          </a:xfrm>
        </p:grpSpPr>
        <p:sp>
          <p:nvSpPr>
            <p:cNvPr id="246917" name="Line 13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18" name="Line 13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19" name="Group 135"/>
          <p:cNvGrpSpPr>
            <a:grpSpLocks/>
          </p:cNvGrpSpPr>
          <p:nvPr/>
        </p:nvGrpSpPr>
        <p:grpSpPr bwMode="auto">
          <a:xfrm>
            <a:off x="8532813" y="5080000"/>
            <a:ext cx="209550" cy="211138"/>
            <a:chOff x="884" y="2205"/>
            <a:chExt cx="182" cy="182"/>
          </a:xfrm>
        </p:grpSpPr>
        <p:sp>
          <p:nvSpPr>
            <p:cNvPr id="246920" name="Line 13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21" name="Line 13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22" name="Group 138"/>
          <p:cNvGrpSpPr>
            <a:grpSpLocks/>
          </p:cNvGrpSpPr>
          <p:nvPr/>
        </p:nvGrpSpPr>
        <p:grpSpPr bwMode="auto">
          <a:xfrm>
            <a:off x="8532813" y="4365625"/>
            <a:ext cx="211137" cy="211138"/>
            <a:chOff x="884" y="2205"/>
            <a:chExt cx="182" cy="182"/>
          </a:xfrm>
        </p:grpSpPr>
        <p:sp>
          <p:nvSpPr>
            <p:cNvPr id="246923" name="Line 13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24" name="Line 14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46925" name="Group 141"/>
          <p:cNvGrpSpPr>
            <a:grpSpLocks/>
          </p:cNvGrpSpPr>
          <p:nvPr/>
        </p:nvGrpSpPr>
        <p:grpSpPr bwMode="auto">
          <a:xfrm>
            <a:off x="8532813" y="5719763"/>
            <a:ext cx="209550" cy="211137"/>
            <a:chOff x="884" y="2205"/>
            <a:chExt cx="182" cy="182"/>
          </a:xfrm>
        </p:grpSpPr>
        <p:sp>
          <p:nvSpPr>
            <p:cNvPr id="246926" name="Line 14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46927" name="Line 14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46928" name="Rectangle 144"/>
          <p:cNvSpPr>
            <a:spLocks noChangeArrowheads="1"/>
          </p:cNvSpPr>
          <p:nvPr/>
        </p:nvSpPr>
        <p:spPr bwMode="auto">
          <a:xfrm>
            <a:off x="6877050" y="3644900"/>
            <a:ext cx="142875" cy="1150938"/>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46932" name="Line 148"/>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en-GB" sz="3800"/>
              <a:t>Case 2: Induced EMF in spinning disc conductor</a:t>
            </a:r>
          </a:p>
        </p:txBody>
      </p:sp>
      <p:sp>
        <p:nvSpPr>
          <p:cNvPr id="257027" name="Rectangle 3"/>
          <p:cNvSpPr>
            <a:spLocks noGrp="1" noChangeArrowheads="1"/>
          </p:cNvSpPr>
          <p:nvPr>
            <p:ph type="body" idx="1"/>
          </p:nvPr>
        </p:nvSpPr>
        <p:spPr/>
        <p:txBody>
          <a:bodyPr/>
          <a:lstStyle/>
          <a:p>
            <a:r>
              <a:rPr lang="en-GB"/>
              <a:t>Magnitude</a:t>
            </a:r>
          </a:p>
          <a:p>
            <a:r>
              <a:rPr lang="en-GB"/>
              <a:t>Direction/Polarity</a:t>
            </a:r>
          </a:p>
        </p:txBody>
      </p:sp>
      <p:sp>
        <p:nvSpPr>
          <p:cNvPr id="257045" name="Oval 21"/>
          <p:cNvSpPr>
            <a:spLocks noChangeArrowheads="1"/>
          </p:cNvSpPr>
          <p:nvPr/>
        </p:nvSpPr>
        <p:spPr bwMode="auto">
          <a:xfrm>
            <a:off x="5724525" y="3644900"/>
            <a:ext cx="2374900" cy="2374900"/>
          </a:xfrm>
          <a:prstGeom prst="ellipse">
            <a:avLst/>
          </a:prstGeom>
          <a:noFill/>
          <a:ln w="9525">
            <a:solidFill>
              <a:schemeClr val="tx1"/>
            </a:solidFill>
            <a:round/>
            <a:headEnd/>
            <a:tailEnd/>
          </a:ln>
          <a:effectLst/>
        </p:spPr>
        <p:txBody>
          <a:bodyPr wrap="none" anchor="ctr"/>
          <a:lstStyle/>
          <a:p>
            <a:endParaRPr lang="en-US"/>
          </a:p>
        </p:txBody>
      </p:sp>
      <p:grpSp>
        <p:nvGrpSpPr>
          <p:cNvPr id="257046" name="Group 22"/>
          <p:cNvGrpSpPr>
            <a:grpSpLocks/>
          </p:cNvGrpSpPr>
          <p:nvPr/>
        </p:nvGrpSpPr>
        <p:grpSpPr bwMode="auto">
          <a:xfrm>
            <a:off x="5280025" y="3725863"/>
            <a:ext cx="209550" cy="211137"/>
            <a:chOff x="884" y="2205"/>
            <a:chExt cx="182" cy="182"/>
          </a:xfrm>
        </p:grpSpPr>
        <p:sp>
          <p:nvSpPr>
            <p:cNvPr id="257047" name="Line 2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48" name="Line 2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49" name="Group 25"/>
          <p:cNvGrpSpPr>
            <a:grpSpLocks/>
          </p:cNvGrpSpPr>
          <p:nvPr/>
        </p:nvGrpSpPr>
        <p:grpSpPr bwMode="auto">
          <a:xfrm>
            <a:off x="6943725" y="3721100"/>
            <a:ext cx="211138" cy="211138"/>
            <a:chOff x="884" y="2205"/>
            <a:chExt cx="182" cy="182"/>
          </a:xfrm>
        </p:grpSpPr>
        <p:sp>
          <p:nvSpPr>
            <p:cNvPr id="257050" name="Line 2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51" name="Line 2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52" name="Group 28"/>
          <p:cNvGrpSpPr>
            <a:grpSpLocks/>
          </p:cNvGrpSpPr>
          <p:nvPr/>
        </p:nvGrpSpPr>
        <p:grpSpPr bwMode="auto">
          <a:xfrm>
            <a:off x="6157913" y="4370388"/>
            <a:ext cx="209550" cy="211137"/>
            <a:chOff x="884" y="2205"/>
            <a:chExt cx="182" cy="182"/>
          </a:xfrm>
        </p:grpSpPr>
        <p:sp>
          <p:nvSpPr>
            <p:cNvPr id="257053" name="Line 2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54" name="Line 3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55" name="Group 31"/>
          <p:cNvGrpSpPr>
            <a:grpSpLocks/>
          </p:cNvGrpSpPr>
          <p:nvPr/>
        </p:nvGrpSpPr>
        <p:grpSpPr bwMode="auto">
          <a:xfrm>
            <a:off x="5273675" y="5089525"/>
            <a:ext cx="211138" cy="211138"/>
            <a:chOff x="884" y="2205"/>
            <a:chExt cx="182" cy="182"/>
          </a:xfrm>
        </p:grpSpPr>
        <p:sp>
          <p:nvSpPr>
            <p:cNvPr id="257056" name="Line 3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57" name="Line 3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58" name="Group 34"/>
          <p:cNvGrpSpPr>
            <a:grpSpLocks/>
          </p:cNvGrpSpPr>
          <p:nvPr/>
        </p:nvGrpSpPr>
        <p:grpSpPr bwMode="auto">
          <a:xfrm>
            <a:off x="6943725" y="5084763"/>
            <a:ext cx="209550" cy="211137"/>
            <a:chOff x="884" y="2205"/>
            <a:chExt cx="182" cy="182"/>
          </a:xfrm>
        </p:grpSpPr>
        <p:sp>
          <p:nvSpPr>
            <p:cNvPr id="257059" name="Line 3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60" name="Line 3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61" name="Group 37"/>
          <p:cNvGrpSpPr>
            <a:grpSpLocks/>
          </p:cNvGrpSpPr>
          <p:nvPr/>
        </p:nvGrpSpPr>
        <p:grpSpPr bwMode="auto">
          <a:xfrm>
            <a:off x="5294313" y="4422775"/>
            <a:ext cx="209550" cy="209550"/>
            <a:chOff x="884" y="2205"/>
            <a:chExt cx="182" cy="182"/>
          </a:xfrm>
        </p:grpSpPr>
        <p:sp>
          <p:nvSpPr>
            <p:cNvPr id="257062" name="Line 3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63" name="Line 3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64" name="Group 40"/>
          <p:cNvGrpSpPr>
            <a:grpSpLocks/>
          </p:cNvGrpSpPr>
          <p:nvPr/>
        </p:nvGrpSpPr>
        <p:grpSpPr bwMode="auto">
          <a:xfrm>
            <a:off x="6943725" y="4370388"/>
            <a:ext cx="211138" cy="211137"/>
            <a:chOff x="884" y="2205"/>
            <a:chExt cx="182" cy="182"/>
          </a:xfrm>
        </p:grpSpPr>
        <p:sp>
          <p:nvSpPr>
            <p:cNvPr id="257065" name="Line 4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66" name="Line 4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67" name="Group 43"/>
          <p:cNvGrpSpPr>
            <a:grpSpLocks/>
          </p:cNvGrpSpPr>
          <p:nvPr/>
        </p:nvGrpSpPr>
        <p:grpSpPr bwMode="auto">
          <a:xfrm>
            <a:off x="6132513" y="5089525"/>
            <a:ext cx="211137" cy="211138"/>
            <a:chOff x="884" y="2205"/>
            <a:chExt cx="182" cy="182"/>
          </a:xfrm>
        </p:grpSpPr>
        <p:sp>
          <p:nvSpPr>
            <p:cNvPr id="257068" name="Line 4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69" name="Line 4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70" name="Group 46"/>
          <p:cNvGrpSpPr>
            <a:grpSpLocks/>
          </p:cNvGrpSpPr>
          <p:nvPr/>
        </p:nvGrpSpPr>
        <p:grpSpPr bwMode="auto">
          <a:xfrm>
            <a:off x="6159500" y="3741738"/>
            <a:ext cx="209550" cy="209550"/>
            <a:chOff x="884" y="2205"/>
            <a:chExt cx="182" cy="182"/>
          </a:xfrm>
        </p:grpSpPr>
        <p:sp>
          <p:nvSpPr>
            <p:cNvPr id="257071" name="Line 4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72" name="Line 4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73" name="Group 49"/>
          <p:cNvGrpSpPr>
            <a:grpSpLocks/>
          </p:cNvGrpSpPr>
          <p:nvPr/>
        </p:nvGrpSpPr>
        <p:grpSpPr bwMode="auto">
          <a:xfrm>
            <a:off x="5273675" y="5729288"/>
            <a:ext cx="211138" cy="211137"/>
            <a:chOff x="884" y="2205"/>
            <a:chExt cx="182" cy="182"/>
          </a:xfrm>
        </p:grpSpPr>
        <p:sp>
          <p:nvSpPr>
            <p:cNvPr id="257074" name="Line 5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75" name="Line 5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76" name="Group 52"/>
          <p:cNvGrpSpPr>
            <a:grpSpLocks/>
          </p:cNvGrpSpPr>
          <p:nvPr/>
        </p:nvGrpSpPr>
        <p:grpSpPr bwMode="auto">
          <a:xfrm>
            <a:off x="6943725" y="5724525"/>
            <a:ext cx="209550" cy="211138"/>
            <a:chOff x="884" y="2205"/>
            <a:chExt cx="182" cy="182"/>
          </a:xfrm>
        </p:grpSpPr>
        <p:sp>
          <p:nvSpPr>
            <p:cNvPr id="257077" name="Line 53"/>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78" name="Line 54"/>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79" name="Group 55"/>
          <p:cNvGrpSpPr>
            <a:grpSpLocks/>
          </p:cNvGrpSpPr>
          <p:nvPr/>
        </p:nvGrpSpPr>
        <p:grpSpPr bwMode="auto">
          <a:xfrm>
            <a:off x="6132513" y="5738813"/>
            <a:ext cx="211137" cy="211137"/>
            <a:chOff x="884" y="2205"/>
            <a:chExt cx="182" cy="182"/>
          </a:xfrm>
        </p:grpSpPr>
        <p:sp>
          <p:nvSpPr>
            <p:cNvPr id="257080" name="Line 56"/>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81" name="Line 57"/>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82" name="Group 58"/>
          <p:cNvGrpSpPr>
            <a:grpSpLocks/>
          </p:cNvGrpSpPr>
          <p:nvPr/>
        </p:nvGrpSpPr>
        <p:grpSpPr bwMode="auto">
          <a:xfrm>
            <a:off x="7735888" y="3716338"/>
            <a:ext cx="211137" cy="211137"/>
            <a:chOff x="884" y="2205"/>
            <a:chExt cx="182" cy="182"/>
          </a:xfrm>
        </p:grpSpPr>
        <p:sp>
          <p:nvSpPr>
            <p:cNvPr id="257083" name="Line 59"/>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84" name="Line 60"/>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85" name="Group 61"/>
          <p:cNvGrpSpPr>
            <a:grpSpLocks/>
          </p:cNvGrpSpPr>
          <p:nvPr/>
        </p:nvGrpSpPr>
        <p:grpSpPr bwMode="auto">
          <a:xfrm>
            <a:off x="7735888" y="5080000"/>
            <a:ext cx="209550" cy="211138"/>
            <a:chOff x="884" y="2205"/>
            <a:chExt cx="182" cy="182"/>
          </a:xfrm>
        </p:grpSpPr>
        <p:sp>
          <p:nvSpPr>
            <p:cNvPr id="257086" name="Line 62"/>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87" name="Line 63"/>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88" name="Group 64"/>
          <p:cNvGrpSpPr>
            <a:grpSpLocks/>
          </p:cNvGrpSpPr>
          <p:nvPr/>
        </p:nvGrpSpPr>
        <p:grpSpPr bwMode="auto">
          <a:xfrm>
            <a:off x="7735888" y="4365625"/>
            <a:ext cx="211137" cy="211138"/>
            <a:chOff x="884" y="2205"/>
            <a:chExt cx="182" cy="182"/>
          </a:xfrm>
        </p:grpSpPr>
        <p:sp>
          <p:nvSpPr>
            <p:cNvPr id="257089" name="Line 65"/>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90" name="Line 66"/>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91" name="Group 67"/>
          <p:cNvGrpSpPr>
            <a:grpSpLocks/>
          </p:cNvGrpSpPr>
          <p:nvPr/>
        </p:nvGrpSpPr>
        <p:grpSpPr bwMode="auto">
          <a:xfrm>
            <a:off x="7735888" y="5719763"/>
            <a:ext cx="209550" cy="211137"/>
            <a:chOff x="884" y="2205"/>
            <a:chExt cx="182" cy="182"/>
          </a:xfrm>
        </p:grpSpPr>
        <p:sp>
          <p:nvSpPr>
            <p:cNvPr id="257092" name="Line 68"/>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93" name="Line 69"/>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94" name="Group 70"/>
          <p:cNvGrpSpPr>
            <a:grpSpLocks/>
          </p:cNvGrpSpPr>
          <p:nvPr/>
        </p:nvGrpSpPr>
        <p:grpSpPr bwMode="auto">
          <a:xfrm>
            <a:off x="8532813" y="3716338"/>
            <a:ext cx="211137" cy="211137"/>
            <a:chOff x="884" y="2205"/>
            <a:chExt cx="182" cy="182"/>
          </a:xfrm>
        </p:grpSpPr>
        <p:sp>
          <p:nvSpPr>
            <p:cNvPr id="257095" name="Line 71"/>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96" name="Line 72"/>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097" name="Group 73"/>
          <p:cNvGrpSpPr>
            <a:grpSpLocks/>
          </p:cNvGrpSpPr>
          <p:nvPr/>
        </p:nvGrpSpPr>
        <p:grpSpPr bwMode="auto">
          <a:xfrm>
            <a:off x="8532813" y="5080000"/>
            <a:ext cx="209550" cy="211138"/>
            <a:chOff x="884" y="2205"/>
            <a:chExt cx="182" cy="182"/>
          </a:xfrm>
        </p:grpSpPr>
        <p:sp>
          <p:nvSpPr>
            <p:cNvPr id="257098" name="Line 74"/>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099" name="Line 75"/>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100" name="Group 76"/>
          <p:cNvGrpSpPr>
            <a:grpSpLocks/>
          </p:cNvGrpSpPr>
          <p:nvPr/>
        </p:nvGrpSpPr>
        <p:grpSpPr bwMode="auto">
          <a:xfrm>
            <a:off x="8532813" y="4365625"/>
            <a:ext cx="211137" cy="211138"/>
            <a:chOff x="884" y="2205"/>
            <a:chExt cx="182" cy="182"/>
          </a:xfrm>
        </p:grpSpPr>
        <p:sp>
          <p:nvSpPr>
            <p:cNvPr id="257101" name="Line 77"/>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102" name="Line 78"/>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grpSp>
        <p:nvGrpSpPr>
          <p:cNvPr id="257103" name="Group 79"/>
          <p:cNvGrpSpPr>
            <a:grpSpLocks/>
          </p:cNvGrpSpPr>
          <p:nvPr/>
        </p:nvGrpSpPr>
        <p:grpSpPr bwMode="auto">
          <a:xfrm>
            <a:off x="8532813" y="5719763"/>
            <a:ext cx="209550" cy="211137"/>
            <a:chOff x="884" y="2205"/>
            <a:chExt cx="182" cy="182"/>
          </a:xfrm>
        </p:grpSpPr>
        <p:sp>
          <p:nvSpPr>
            <p:cNvPr id="257104" name="Line 80"/>
            <p:cNvSpPr>
              <a:spLocks noChangeShapeType="1"/>
            </p:cNvSpPr>
            <p:nvPr/>
          </p:nvSpPr>
          <p:spPr bwMode="auto">
            <a:xfrm>
              <a:off x="884" y="2205"/>
              <a:ext cx="182" cy="182"/>
            </a:xfrm>
            <a:prstGeom prst="line">
              <a:avLst/>
            </a:prstGeom>
            <a:noFill/>
            <a:ln w="38100">
              <a:solidFill>
                <a:schemeClr val="tx1"/>
              </a:solidFill>
              <a:round/>
              <a:headEnd/>
              <a:tailEnd/>
            </a:ln>
            <a:effectLst/>
          </p:spPr>
          <p:txBody>
            <a:bodyPr/>
            <a:lstStyle/>
            <a:p>
              <a:endParaRPr lang="en-US"/>
            </a:p>
          </p:txBody>
        </p:sp>
        <p:sp>
          <p:nvSpPr>
            <p:cNvPr id="257105" name="Line 81"/>
            <p:cNvSpPr>
              <a:spLocks noChangeShapeType="1"/>
            </p:cNvSpPr>
            <p:nvPr/>
          </p:nvSpPr>
          <p:spPr bwMode="auto">
            <a:xfrm flipV="1">
              <a:off x="884" y="2205"/>
              <a:ext cx="182" cy="182"/>
            </a:xfrm>
            <a:prstGeom prst="line">
              <a:avLst/>
            </a:prstGeom>
            <a:noFill/>
            <a:ln w="38100">
              <a:solidFill>
                <a:schemeClr val="tx1"/>
              </a:solidFill>
              <a:round/>
              <a:headEnd/>
              <a:tailEnd/>
            </a:ln>
            <a:effectLst/>
          </p:spPr>
          <p:txBody>
            <a:bodyPr/>
            <a:lstStyle/>
            <a:p>
              <a:endParaRPr lang="en-US"/>
            </a:p>
          </p:txBody>
        </p:sp>
      </p:grpSp>
      <p:sp>
        <p:nvSpPr>
          <p:cNvPr id="257106" name="Rectangle 82"/>
          <p:cNvSpPr>
            <a:spLocks noChangeArrowheads="1"/>
          </p:cNvSpPr>
          <p:nvPr/>
        </p:nvSpPr>
        <p:spPr bwMode="auto">
          <a:xfrm>
            <a:off x="6877050" y="3644900"/>
            <a:ext cx="142875" cy="1150938"/>
          </a:xfrm>
          <a:prstGeom prst="rect">
            <a:avLst/>
          </a:prstGeom>
          <a:solidFill>
            <a:srgbClr val="0000FF"/>
          </a:solidFill>
          <a:ln w="9525">
            <a:solidFill>
              <a:schemeClr val="tx1"/>
            </a:solidFill>
            <a:miter lim="800000"/>
            <a:headEnd/>
            <a:tailEnd/>
          </a:ln>
          <a:effectLst/>
        </p:spPr>
        <p:txBody>
          <a:bodyPr wrap="none" anchor="ctr"/>
          <a:lstStyle/>
          <a:p>
            <a:endParaRPr lang="en-US"/>
          </a:p>
        </p:txBody>
      </p:sp>
      <p:sp>
        <p:nvSpPr>
          <p:cNvPr id="257107" name="Line 83"/>
          <p:cNvSpPr>
            <a:spLocks noChangeShapeType="1"/>
          </p:cNvSpPr>
          <p:nvPr/>
        </p:nvSpPr>
        <p:spPr bwMode="auto">
          <a:xfrm>
            <a:off x="6948488" y="3644900"/>
            <a:ext cx="0" cy="1152525"/>
          </a:xfrm>
          <a:prstGeom prst="line">
            <a:avLst/>
          </a:prstGeom>
          <a:noFill/>
          <a:ln w="9525">
            <a:solidFill>
              <a:schemeClr val="tx1"/>
            </a:solidFill>
            <a:round/>
            <a:headEnd/>
            <a:tailEnd/>
          </a:ln>
          <a:effectLst/>
        </p:spPr>
        <p:txBody>
          <a:bodyPr/>
          <a:lstStyle/>
          <a:p>
            <a:endParaRPr lang="en-US"/>
          </a:p>
        </p:txBody>
      </p:sp>
      <p:grpSp>
        <p:nvGrpSpPr>
          <p:cNvPr id="257171" name="Group 147"/>
          <p:cNvGrpSpPr>
            <a:grpSpLocks/>
          </p:cNvGrpSpPr>
          <p:nvPr/>
        </p:nvGrpSpPr>
        <p:grpSpPr bwMode="auto">
          <a:xfrm>
            <a:off x="633413" y="3573463"/>
            <a:ext cx="4441825" cy="2409825"/>
            <a:chOff x="453" y="2552"/>
            <a:chExt cx="2265" cy="1229"/>
          </a:xfrm>
        </p:grpSpPr>
        <p:sp>
          <p:nvSpPr>
            <p:cNvPr id="257156" name="Rectangle 132"/>
            <p:cNvSpPr>
              <a:spLocks noChangeArrowheads="1"/>
            </p:cNvSpPr>
            <p:nvPr/>
          </p:nvSpPr>
          <p:spPr bwMode="auto">
            <a:xfrm>
              <a:off x="1077" y="3220"/>
              <a:ext cx="45" cy="334"/>
            </a:xfrm>
            <a:prstGeom prst="rect">
              <a:avLst/>
            </a:prstGeom>
            <a:solidFill>
              <a:srgbClr val="0000FF"/>
            </a:solidFill>
            <a:ln w="9525">
              <a:solidFill>
                <a:schemeClr val="tx1"/>
              </a:solidFill>
              <a:miter lim="800000"/>
              <a:headEnd/>
              <a:tailEn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lstStyle/>
          <a:p>
            <a:r>
              <a:rPr lang="en-GB"/>
              <a:t>Example 12:</a:t>
            </a:r>
          </a:p>
        </p:txBody>
      </p:sp>
      <p:sp>
        <p:nvSpPr>
          <p:cNvPr id="259075" name="Rectangle 3"/>
          <p:cNvSpPr>
            <a:spLocks noGrp="1" noChangeArrowheads="1"/>
          </p:cNvSpPr>
          <p:nvPr>
            <p:ph type="body" idx="1"/>
          </p:nvPr>
        </p:nvSpPr>
        <p:spPr>
          <a:xfrm>
            <a:off x="609600" y="1600200"/>
            <a:ext cx="7924800" cy="1397000"/>
          </a:xfrm>
        </p:spPr>
        <p:txBody>
          <a:bodyPr/>
          <a:lstStyle/>
          <a:p>
            <a:pPr>
              <a:lnSpc>
                <a:spcPct val="80000"/>
              </a:lnSpc>
              <a:buFont typeface="Wingdings" pitchFamily="2" charset="2"/>
              <a:buNone/>
            </a:pPr>
            <a:r>
              <a:rPr lang="en-US" sz="2000"/>
              <a:t>A helicopter has blades of length 3.0 m rotating at 2.0 revolutions per second about a central hub. If the vertical component of Earth's magnetic field is 5.0 </a:t>
            </a:r>
            <a:r>
              <a:rPr lang="en-US" sz="2000">
                <a:sym typeface="Symbol" pitchFamily="18" charset="2"/>
              </a:rPr>
              <a:t></a:t>
            </a:r>
            <a:r>
              <a:rPr lang="en-US" sz="2000"/>
              <a:t> 10</a:t>
            </a:r>
            <a:r>
              <a:rPr lang="en-US" sz="2000" baseline="30000"/>
              <a:t>-5</a:t>
            </a:r>
            <a:r>
              <a:rPr lang="en-US" sz="2000"/>
              <a:t> T, what is the emf induced between the blade tip and the central hub?</a:t>
            </a:r>
            <a:endParaRPr lang="en-GB" sz="20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GB" sz="3800"/>
              <a:t>Case 3: Induced EMF in a rotating coil </a:t>
            </a:r>
          </a:p>
        </p:txBody>
      </p:sp>
      <p:sp>
        <p:nvSpPr>
          <p:cNvPr id="123907" name="Rectangle 3"/>
          <p:cNvSpPr>
            <a:spLocks noGrp="1" noChangeArrowheads="1"/>
          </p:cNvSpPr>
          <p:nvPr>
            <p:ph type="body" idx="1"/>
          </p:nvPr>
        </p:nvSpPr>
        <p:spPr/>
        <p:txBody>
          <a:bodyPr/>
          <a:lstStyle/>
          <a:p>
            <a:r>
              <a:rPr lang="en-GB"/>
              <a:t>Magnitude:</a:t>
            </a:r>
          </a:p>
          <a:p>
            <a:r>
              <a:rPr lang="en-GB"/>
              <a:t>Direction/Polarity</a:t>
            </a:r>
          </a:p>
        </p:txBody>
      </p:sp>
      <p:pic>
        <p:nvPicPr>
          <p:cNvPr id="123930" name="Picture 26" descr="coil"/>
          <p:cNvPicPr>
            <a:picLocks noChangeAspect="1" noChangeArrowheads="1"/>
          </p:cNvPicPr>
          <p:nvPr/>
        </p:nvPicPr>
        <p:blipFill>
          <a:blip r:embed="rId4" cstate="print">
            <a:lum contrast="6000"/>
          </a:blip>
          <a:srcRect t="6549" b="2257"/>
          <a:stretch>
            <a:fillRect/>
          </a:stretch>
        </p:blipFill>
        <p:spPr bwMode="auto">
          <a:xfrm>
            <a:off x="755650" y="3141663"/>
            <a:ext cx="7488238" cy="3189287"/>
          </a:xfrm>
          <a:prstGeom prst="rect">
            <a:avLst/>
          </a:prstGeom>
          <a:noFill/>
          <a:ln w="9525">
            <a:noFill/>
            <a:miter lim="800000"/>
            <a:headEnd/>
            <a:tailEnd/>
          </a:ln>
        </p:spPr>
      </p:pic>
      <p:sp>
        <p:nvSpPr>
          <p:cNvPr id="123932" name="Line 28"/>
          <p:cNvSpPr>
            <a:spLocks noChangeShapeType="1"/>
          </p:cNvSpPr>
          <p:nvPr/>
        </p:nvSpPr>
        <p:spPr bwMode="auto">
          <a:xfrm flipH="1" flipV="1">
            <a:off x="6084888" y="4076700"/>
            <a:ext cx="1800225" cy="792163"/>
          </a:xfrm>
          <a:prstGeom prst="line">
            <a:avLst/>
          </a:prstGeom>
          <a:noFill/>
          <a:ln w="9525">
            <a:solidFill>
              <a:schemeClr val="tx1"/>
            </a:solidFill>
            <a:prstDash val="dash"/>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830" name="Rectangle 78"/>
          <p:cNvSpPr>
            <a:spLocks noChangeArrowheads="1"/>
          </p:cNvSpPr>
          <p:nvPr/>
        </p:nvSpPr>
        <p:spPr bwMode="auto">
          <a:xfrm>
            <a:off x="1116013" y="1125538"/>
            <a:ext cx="7416800" cy="5732462"/>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202754" name="Rectangle 2"/>
          <p:cNvSpPr>
            <a:spLocks noGrp="1" noChangeArrowheads="1"/>
          </p:cNvSpPr>
          <p:nvPr>
            <p:ph type="title"/>
          </p:nvPr>
        </p:nvSpPr>
        <p:spPr/>
        <p:txBody>
          <a:bodyPr/>
          <a:lstStyle/>
          <a:p>
            <a:r>
              <a:rPr lang="en-GB"/>
              <a:t>AC Generator</a:t>
            </a:r>
          </a:p>
        </p:txBody>
      </p:sp>
      <p:grpSp>
        <p:nvGrpSpPr>
          <p:cNvPr id="202764" name="Group 12"/>
          <p:cNvGrpSpPr>
            <a:grpSpLocks/>
          </p:cNvGrpSpPr>
          <p:nvPr/>
        </p:nvGrpSpPr>
        <p:grpSpPr bwMode="auto">
          <a:xfrm>
            <a:off x="2268538" y="1174750"/>
            <a:ext cx="5059362" cy="5683250"/>
            <a:chOff x="1545" y="2478"/>
            <a:chExt cx="9240" cy="10380"/>
          </a:xfrm>
        </p:grpSpPr>
        <p:sp>
          <p:nvSpPr>
            <p:cNvPr id="202765" name="Line 13"/>
            <p:cNvSpPr>
              <a:spLocks noChangeShapeType="1"/>
            </p:cNvSpPr>
            <p:nvPr/>
          </p:nvSpPr>
          <p:spPr bwMode="auto">
            <a:xfrm>
              <a:off x="1665" y="4053"/>
              <a:ext cx="7845" cy="0"/>
            </a:xfrm>
            <a:prstGeom prst="line">
              <a:avLst/>
            </a:prstGeom>
            <a:noFill/>
            <a:ln w="9525">
              <a:solidFill>
                <a:srgbClr val="000000"/>
              </a:solidFill>
              <a:round/>
              <a:headEnd/>
              <a:tailEnd type="triangle" w="med" len="med"/>
            </a:ln>
          </p:spPr>
          <p:txBody>
            <a:bodyPr/>
            <a:lstStyle/>
            <a:p>
              <a:endParaRPr lang="en-US"/>
            </a:p>
          </p:txBody>
        </p:sp>
        <p:grpSp>
          <p:nvGrpSpPr>
            <p:cNvPr id="202766" name="Group 14"/>
            <p:cNvGrpSpPr>
              <a:grpSpLocks/>
            </p:cNvGrpSpPr>
            <p:nvPr/>
          </p:nvGrpSpPr>
          <p:grpSpPr bwMode="auto">
            <a:xfrm>
              <a:off x="2820" y="3408"/>
              <a:ext cx="131" cy="1290"/>
              <a:chOff x="2820" y="5700"/>
              <a:chExt cx="131" cy="1290"/>
            </a:xfrm>
          </p:grpSpPr>
          <p:sp>
            <p:nvSpPr>
              <p:cNvPr id="202767" name="Rectangle 15"/>
              <p:cNvSpPr>
                <a:spLocks noChangeArrowheads="1"/>
              </p:cNvSpPr>
              <p:nvPr/>
            </p:nvSpPr>
            <p:spPr bwMode="auto">
              <a:xfrm>
                <a:off x="2820" y="5700"/>
                <a:ext cx="71" cy="1290"/>
              </a:xfrm>
              <a:prstGeom prst="rect">
                <a:avLst/>
              </a:prstGeom>
              <a:solidFill>
                <a:srgbClr val="FFFFFF"/>
              </a:solidFill>
              <a:ln w="9525">
                <a:solidFill>
                  <a:srgbClr val="000000"/>
                </a:solidFill>
                <a:miter lim="800000"/>
                <a:headEnd/>
                <a:tailEnd/>
              </a:ln>
            </p:spPr>
            <p:txBody>
              <a:bodyPr/>
              <a:lstStyle/>
              <a:p>
                <a:endParaRPr lang="en-US"/>
              </a:p>
            </p:txBody>
          </p:sp>
          <p:sp>
            <p:nvSpPr>
              <p:cNvPr id="202768" name="Rectangle 16"/>
              <p:cNvSpPr>
                <a:spLocks noChangeArrowheads="1"/>
              </p:cNvSpPr>
              <p:nvPr/>
            </p:nvSpPr>
            <p:spPr bwMode="auto">
              <a:xfrm>
                <a:off x="2880" y="5700"/>
                <a:ext cx="71" cy="1290"/>
              </a:xfrm>
              <a:prstGeom prst="rect">
                <a:avLst/>
              </a:prstGeom>
              <a:solidFill>
                <a:srgbClr val="FFFFFF"/>
              </a:solidFill>
              <a:ln w="9525">
                <a:solidFill>
                  <a:srgbClr val="000000"/>
                </a:solidFill>
                <a:miter lim="800000"/>
                <a:headEnd/>
                <a:tailEnd/>
              </a:ln>
            </p:spPr>
            <p:txBody>
              <a:bodyPr/>
              <a:lstStyle/>
              <a:p>
                <a:endParaRPr lang="en-US"/>
              </a:p>
            </p:txBody>
          </p:sp>
        </p:grpSp>
        <p:grpSp>
          <p:nvGrpSpPr>
            <p:cNvPr id="202769" name="Group 17"/>
            <p:cNvGrpSpPr>
              <a:grpSpLocks/>
            </p:cNvGrpSpPr>
            <p:nvPr/>
          </p:nvGrpSpPr>
          <p:grpSpPr bwMode="auto">
            <a:xfrm>
              <a:off x="2880" y="2793"/>
              <a:ext cx="5760" cy="10065"/>
              <a:chOff x="2880" y="2793"/>
              <a:chExt cx="5760" cy="8955"/>
            </a:xfrm>
          </p:grpSpPr>
          <p:sp>
            <p:nvSpPr>
              <p:cNvPr id="202770" name="Line 18"/>
              <p:cNvSpPr>
                <a:spLocks noChangeShapeType="1"/>
              </p:cNvSpPr>
              <p:nvPr/>
            </p:nvSpPr>
            <p:spPr bwMode="auto">
              <a:xfrm>
                <a:off x="5760" y="2793"/>
                <a:ext cx="0" cy="8940"/>
              </a:xfrm>
              <a:prstGeom prst="line">
                <a:avLst/>
              </a:prstGeom>
              <a:noFill/>
              <a:ln w="9525">
                <a:solidFill>
                  <a:srgbClr val="000000"/>
                </a:solidFill>
                <a:prstDash val="dash"/>
                <a:round/>
                <a:headEnd/>
                <a:tailEnd/>
              </a:ln>
            </p:spPr>
            <p:txBody>
              <a:bodyPr/>
              <a:lstStyle/>
              <a:p>
                <a:endParaRPr lang="en-US"/>
              </a:p>
            </p:txBody>
          </p:sp>
          <p:sp>
            <p:nvSpPr>
              <p:cNvPr id="202771" name="Line 19"/>
              <p:cNvSpPr>
                <a:spLocks noChangeShapeType="1"/>
              </p:cNvSpPr>
              <p:nvPr/>
            </p:nvSpPr>
            <p:spPr bwMode="auto">
              <a:xfrm>
                <a:off x="7200" y="2808"/>
                <a:ext cx="0" cy="8940"/>
              </a:xfrm>
              <a:prstGeom prst="line">
                <a:avLst/>
              </a:prstGeom>
              <a:noFill/>
              <a:ln w="9525">
                <a:solidFill>
                  <a:srgbClr val="000000"/>
                </a:solidFill>
                <a:prstDash val="dash"/>
                <a:round/>
                <a:headEnd/>
                <a:tailEnd/>
              </a:ln>
            </p:spPr>
            <p:txBody>
              <a:bodyPr/>
              <a:lstStyle/>
              <a:p>
                <a:endParaRPr lang="en-US"/>
              </a:p>
            </p:txBody>
          </p:sp>
          <p:sp>
            <p:nvSpPr>
              <p:cNvPr id="202772" name="Line 20"/>
              <p:cNvSpPr>
                <a:spLocks noChangeShapeType="1"/>
              </p:cNvSpPr>
              <p:nvPr/>
            </p:nvSpPr>
            <p:spPr bwMode="auto">
              <a:xfrm>
                <a:off x="8640" y="2808"/>
                <a:ext cx="0" cy="8940"/>
              </a:xfrm>
              <a:prstGeom prst="line">
                <a:avLst/>
              </a:prstGeom>
              <a:noFill/>
              <a:ln w="9525">
                <a:solidFill>
                  <a:srgbClr val="000000"/>
                </a:solidFill>
                <a:prstDash val="dash"/>
                <a:round/>
                <a:headEnd/>
                <a:tailEnd/>
              </a:ln>
            </p:spPr>
            <p:txBody>
              <a:bodyPr/>
              <a:lstStyle/>
              <a:p>
                <a:endParaRPr lang="en-US"/>
              </a:p>
            </p:txBody>
          </p:sp>
          <p:sp>
            <p:nvSpPr>
              <p:cNvPr id="202773" name="Line 21"/>
              <p:cNvSpPr>
                <a:spLocks noChangeShapeType="1"/>
              </p:cNvSpPr>
              <p:nvPr/>
            </p:nvSpPr>
            <p:spPr bwMode="auto">
              <a:xfrm>
                <a:off x="4320" y="2808"/>
                <a:ext cx="0" cy="8940"/>
              </a:xfrm>
              <a:prstGeom prst="line">
                <a:avLst/>
              </a:prstGeom>
              <a:noFill/>
              <a:ln w="9525">
                <a:solidFill>
                  <a:srgbClr val="000000"/>
                </a:solidFill>
                <a:prstDash val="dash"/>
                <a:round/>
                <a:headEnd/>
                <a:tailEnd/>
              </a:ln>
            </p:spPr>
            <p:txBody>
              <a:bodyPr/>
              <a:lstStyle/>
              <a:p>
                <a:endParaRPr lang="en-US"/>
              </a:p>
            </p:txBody>
          </p:sp>
          <p:sp>
            <p:nvSpPr>
              <p:cNvPr id="202774" name="Line 22"/>
              <p:cNvSpPr>
                <a:spLocks noChangeShapeType="1"/>
              </p:cNvSpPr>
              <p:nvPr/>
            </p:nvSpPr>
            <p:spPr bwMode="auto">
              <a:xfrm>
                <a:off x="2880" y="2808"/>
                <a:ext cx="0" cy="8940"/>
              </a:xfrm>
              <a:prstGeom prst="line">
                <a:avLst/>
              </a:prstGeom>
              <a:noFill/>
              <a:ln w="9525">
                <a:solidFill>
                  <a:srgbClr val="000000"/>
                </a:solidFill>
                <a:prstDash val="dash"/>
                <a:round/>
                <a:headEnd/>
                <a:tailEnd/>
              </a:ln>
            </p:spPr>
            <p:txBody>
              <a:bodyPr/>
              <a:lstStyle/>
              <a:p>
                <a:endParaRPr lang="en-US"/>
              </a:p>
            </p:txBody>
          </p:sp>
        </p:grpSp>
        <p:grpSp>
          <p:nvGrpSpPr>
            <p:cNvPr id="202775" name="Group 23"/>
            <p:cNvGrpSpPr>
              <a:grpSpLocks/>
            </p:cNvGrpSpPr>
            <p:nvPr/>
          </p:nvGrpSpPr>
          <p:grpSpPr bwMode="auto">
            <a:xfrm rot="-5400000">
              <a:off x="4260" y="3408"/>
              <a:ext cx="131" cy="1290"/>
              <a:chOff x="2820" y="5700"/>
              <a:chExt cx="131" cy="1290"/>
            </a:xfrm>
          </p:grpSpPr>
          <p:sp>
            <p:nvSpPr>
              <p:cNvPr id="202776" name="Rectangle 24"/>
              <p:cNvSpPr>
                <a:spLocks noChangeArrowheads="1"/>
              </p:cNvSpPr>
              <p:nvPr/>
            </p:nvSpPr>
            <p:spPr bwMode="auto">
              <a:xfrm>
                <a:off x="2820" y="5700"/>
                <a:ext cx="71" cy="1290"/>
              </a:xfrm>
              <a:prstGeom prst="rect">
                <a:avLst/>
              </a:prstGeom>
              <a:solidFill>
                <a:srgbClr val="FFFFFF"/>
              </a:solidFill>
              <a:ln w="9525">
                <a:solidFill>
                  <a:srgbClr val="000000"/>
                </a:solidFill>
                <a:miter lim="800000"/>
                <a:headEnd/>
                <a:tailEnd/>
              </a:ln>
            </p:spPr>
            <p:txBody>
              <a:bodyPr/>
              <a:lstStyle/>
              <a:p>
                <a:endParaRPr lang="en-US"/>
              </a:p>
            </p:txBody>
          </p:sp>
          <p:sp>
            <p:nvSpPr>
              <p:cNvPr id="202777" name="Rectangle 25"/>
              <p:cNvSpPr>
                <a:spLocks noChangeArrowheads="1"/>
              </p:cNvSpPr>
              <p:nvPr/>
            </p:nvSpPr>
            <p:spPr bwMode="auto">
              <a:xfrm>
                <a:off x="2880" y="5700"/>
                <a:ext cx="71" cy="1290"/>
              </a:xfrm>
              <a:prstGeom prst="rect">
                <a:avLst/>
              </a:prstGeom>
              <a:solidFill>
                <a:srgbClr val="FFFFFF"/>
              </a:solidFill>
              <a:ln w="9525">
                <a:solidFill>
                  <a:srgbClr val="000000"/>
                </a:solidFill>
                <a:miter lim="800000"/>
                <a:headEnd/>
                <a:tailEnd/>
              </a:ln>
            </p:spPr>
            <p:txBody>
              <a:bodyPr/>
              <a:lstStyle/>
              <a:p>
                <a:endParaRPr lang="en-US"/>
              </a:p>
            </p:txBody>
          </p:sp>
        </p:grpSp>
        <p:grpSp>
          <p:nvGrpSpPr>
            <p:cNvPr id="202778" name="Group 26"/>
            <p:cNvGrpSpPr>
              <a:grpSpLocks/>
            </p:cNvGrpSpPr>
            <p:nvPr/>
          </p:nvGrpSpPr>
          <p:grpSpPr bwMode="auto">
            <a:xfrm>
              <a:off x="5700" y="3408"/>
              <a:ext cx="131" cy="1290"/>
              <a:chOff x="2820" y="5700"/>
              <a:chExt cx="131" cy="1290"/>
            </a:xfrm>
          </p:grpSpPr>
          <p:sp>
            <p:nvSpPr>
              <p:cNvPr id="202779" name="Rectangle 27"/>
              <p:cNvSpPr>
                <a:spLocks noChangeArrowheads="1"/>
              </p:cNvSpPr>
              <p:nvPr/>
            </p:nvSpPr>
            <p:spPr bwMode="auto">
              <a:xfrm>
                <a:off x="2820" y="5700"/>
                <a:ext cx="71" cy="1290"/>
              </a:xfrm>
              <a:prstGeom prst="rect">
                <a:avLst/>
              </a:prstGeom>
              <a:solidFill>
                <a:srgbClr val="FFFFFF"/>
              </a:solidFill>
              <a:ln w="9525">
                <a:solidFill>
                  <a:srgbClr val="000000"/>
                </a:solidFill>
                <a:miter lim="800000"/>
                <a:headEnd/>
                <a:tailEnd/>
              </a:ln>
            </p:spPr>
            <p:txBody>
              <a:bodyPr/>
              <a:lstStyle/>
              <a:p>
                <a:endParaRPr lang="en-US"/>
              </a:p>
            </p:txBody>
          </p:sp>
          <p:sp>
            <p:nvSpPr>
              <p:cNvPr id="202780" name="Rectangle 28"/>
              <p:cNvSpPr>
                <a:spLocks noChangeArrowheads="1"/>
              </p:cNvSpPr>
              <p:nvPr/>
            </p:nvSpPr>
            <p:spPr bwMode="auto">
              <a:xfrm>
                <a:off x="2880" y="5700"/>
                <a:ext cx="71" cy="1290"/>
              </a:xfrm>
              <a:prstGeom prst="rect">
                <a:avLst/>
              </a:prstGeom>
              <a:solidFill>
                <a:srgbClr val="FFFFFF"/>
              </a:solidFill>
              <a:ln w="9525">
                <a:solidFill>
                  <a:srgbClr val="000000"/>
                </a:solidFill>
                <a:miter lim="800000"/>
                <a:headEnd/>
                <a:tailEnd/>
              </a:ln>
            </p:spPr>
            <p:txBody>
              <a:bodyPr/>
              <a:lstStyle/>
              <a:p>
                <a:endParaRPr lang="en-US"/>
              </a:p>
            </p:txBody>
          </p:sp>
        </p:grpSp>
        <p:grpSp>
          <p:nvGrpSpPr>
            <p:cNvPr id="202781" name="Group 29"/>
            <p:cNvGrpSpPr>
              <a:grpSpLocks/>
            </p:cNvGrpSpPr>
            <p:nvPr/>
          </p:nvGrpSpPr>
          <p:grpSpPr bwMode="auto">
            <a:xfrm>
              <a:off x="8580" y="3408"/>
              <a:ext cx="131" cy="1290"/>
              <a:chOff x="2820" y="5700"/>
              <a:chExt cx="131" cy="1290"/>
            </a:xfrm>
          </p:grpSpPr>
          <p:sp>
            <p:nvSpPr>
              <p:cNvPr id="202782" name="Rectangle 30"/>
              <p:cNvSpPr>
                <a:spLocks noChangeArrowheads="1"/>
              </p:cNvSpPr>
              <p:nvPr/>
            </p:nvSpPr>
            <p:spPr bwMode="auto">
              <a:xfrm>
                <a:off x="2820" y="5700"/>
                <a:ext cx="71" cy="1290"/>
              </a:xfrm>
              <a:prstGeom prst="rect">
                <a:avLst/>
              </a:prstGeom>
              <a:solidFill>
                <a:srgbClr val="FFFFFF"/>
              </a:solidFill>
              <a:ln w="9525">
                <a:solidFill>
                  <a:srgbClr val="000000"/>
                </a:solidFill>
                <a:miter lim="800000"/>
                <a:headEnd/>
                <a:tailEnd/>
              </a:ln>
            </p:spPr>
            <p:txBody>
              <a:bodyPr/>
              <a:lstStyle/>
              <a:p>
                <a:endParaRPr lang="en-US"/>
              </a:p>
            </p:txBody>
          </p:sp>
          <p:sp>
            <p:nvSpPr>
              <p:cNvPr id="202783" name="Rectangle 31"/>
              <p:cNvSpPr>
                <a:spLocks noChangeArrowheads="1"/>
              </p:cNvSpPr>
              <p:nvPr/>
            </p:nvSpPr>
            <p:spPr bwMode="auto">
              <a:xfrm>
                <a:off x="2880" y="5700"/>
                <a:ext cx="71" cy="1290"/>
              </a:xfrm>
              <a:prstGeom prst="rect">
                <a:avLst/>
              </a:prstGeom>
              <a:solidFill>
                <a:srgbClr val="FFFFFF"/>
              </a:solidFill>
              <a:ln w="9525">
                <a:solidFill>
                  <a:srgbClr val="000000"/>
                </a:solidFill>
                <a:miter lim="800000"/>
                <a:headEnd/>
                <a:tailEnd/>
              </a:ln>
            </p:spPr>
            <p:txBody>
              <a:bodyPr/>
              <a:lstStyle/>
              <a:p>
                <a:endParaRPr lang="en-US"/>
              </a:p>
            </p:txBody>
          </p:sp>
        </p:grpSp>
        <p:grpSp>
          <p:nvGrpSpPr>
            <p:cNvPr id="202784" name="Group 32"/>
            <p:cNvGrpSpPr>
              <a:grpSpLocks/>
            </p:cNvGrpSpPr>
            <p:nvPr/>
          </p:nvGrpSpPr>
          <p:grpSpPr bwMode="auto">
            <a:xfrm rot="-5400000">
              <a:off x="7140" y="3408"/>
              <a:ext cx="131" cy="1290"/>
              <a:chOff x="2820" y="5700"/>
              <a:chExt cx="131" cy="1290"/>
            </a:xfrm>
          </p:grpSpPr>
          <p:sp>
            <p:nvSpPr>
              <p:cNvPr id="202785" name="Rectangle 33"/>
              <p:cNvSpPr>
                <a:spLocks noChangeArrowheads="1"/>
              </p:cNvSpPr>
              <p:nvPr/>
            </p:nvSpPr>
            <p:spPr bwMode="auto">
              <a:xfrm>
                <a:off x="2820" y="5700"/>
                <a:ext cx="71" cy="1290"/>
              </a:xfrm>
              <a:prstGeom prst="rect">
                <a:avLst/>
              </a:prstGeom>
              <a:solidFill>
                <a:srgbClr val="FFFFFF"/>
              </a:solidFill>
              <a:ln w="9525">
                <a:solidFill>
                  <a:srgbClr val="000000"/>
                </a:solidFill>
                <a:miter lim="800000"/>
                <a:headEnd/>
                <a:tailEnd/>
              </a:ln>
            </p:spPr>
            <p:txBody>
              <a:bodyPr/>
              <a:lstStyle/>
              <a:p>
                <a:endParaRPr lang="en-US"/>
              </a:p>
            </p:txBody>
          </p:sp>
          <p:sp>
            <p:nvSpPr>
              <p:cNvPr id="202786" name="Rectangle 34"/>
              <p:cNvSpPr>
                <a:spLocks noChangeArrowheads="1"/>
              </p:cNvSpPr>
              <p:nvPr/>
            </p:nvSpPr>
            <p:spPr bwMode="auto">
              <a:xfrm>
                <a:off x="2880" y="5700"/>
                <a:ext cx="71" cy="1290"/>
              </a:xfrm>
              <a:prstGeom prst="rect">
                <a:avLst/>
              </a:prstGeom>
              <a:solidFill>
                <a:srgbClr val="FFFFFF"/>
              </a:solidFill>
              <a:ln w="9525">
                <a:solidFill>
                  <a:srgbClr val="000000"/>
                </a:solidFill>
                <a:miter lim="800000"/>
                <a:headEnd/>
                <a:tailEnd/>
              </a:ln>
            </p:spPr>
            <p:txBody>
              <a:bodyPr/>
              <a:lstStyle/>
              <a:p>
                <a:endParaRPr lang="en-US"/>
              </a:p>
            </p:txBody>
          </p:sp>
        </p:grpSp>
        <p:grpSp>
          <p:nvGrpSpPr>
            <p:cNvPr id="202787" name="Group 35"/>
            <p:cNvGrpSpPr>
              <a:grpSpLocks/>
            </p:cNvGrpSpPr>
            <p:nvPr/>
          </p:nvGrpSpPr>
          <p:grpSpPr bwMode="auto">
            <a:xfrm>
              <a:off x="2643" y="3141"/>
              <a:ext cx="506" cy="1879"/>
              <a:chOff x="2328" y="5418"/>
              <a:chExt cx="506" cy="1879"/>
            </a:xfrm>
          </p:grpSpPr>
          <p:sp>
            <p:nvSpPr>
              <p:cNvPr id="202788" name="Arc 36"/>
              <p:cNvSpPr>
                <a:spLocks noChangeAspect="1"/>
              </p:cNvSpPr>
              <p:nvPr/>
            </p:nvSpPr>
            <p:spPr bwMode="auto">
              <a:xfrm>
                <a:off x="2343" y="541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sp>
            <p:nvSpPr>
              <p:cNvPr id="202789" name="Arc 37"/>
              <p:cNvSpPr>
                <a:spLocks noChangeAspect="1"/>
              </p:cNvSpPr>
              <p:nvPr/>
            </p:nvSpPr>
            <p:spPr bwMode="auto">
              <a:xfrm flipH="1" flipV="1">
                <a:off x="2328" y="703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grpSp>
        <p:sp>
          <p:nvSpPr>
            <p:cNvPr id="202790" name="Arc 38"/>
            <p:cNvSpPr>
              <a:spLocks noChangeAspect="1"/>
            </p:cNvSpPr>
            <p:nvPr/>
          </p:nvSpPr>
          <p:spPr bwMode="auto">
            <a:xfrm rot="5400000">
              <a:off x="4810" y="3929"/>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sp>
          <p:nvSpPr>
            <p:cNvPr id="202791" name="Arc 39"/>
            <p:cNvSpPr>
              <a:spLocks noChangeAspect="1"/>
            </p:cNvSpPr>
            <p:nvPr/>
          </p:nvSpPr>
          <p:spPr bwMode="auto">
            <a:xfrm rot="5400000" flipH="1" flipV="1">
              <a:off x="3340" y="3914"/>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sp>
          <p:nvSpPr>
            <p:cNvPr id="202792" name="Arc 40"/>
            <p:cNvSpPr>
              <a:spLocks noChangeAspect="1"/>
            </p:cNvSpPr>
            <p:nvPr/>
          </p:nvSpPr>
          <p:spPr bwMode="auto">
            <a:xfrm rot="-5400000">
              <a:off x="6235" y="389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sp>
          <p:nvSpPr>
            <p:cNvPr id="202793" name="Arc 41"/>
            <p:cNvSpPr>
              <a:spLocks noChangeAspect="1"/>
            </p:cNvSpPr>
            <p:nvPr/>
          </p:nvSpPr>
          <p:spPr bwMode="auto">
            <a:xfrm rot="-5400000" flipH="1" flipV="1">
              <a:off x="7705" y="3913"/>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grpSp>
          <p:nvGrpSpPr>
            <p:cNvPr id="202794" name="Group 42"/>
            <p:cNvGrpSpPr>
              <a:grpSpLocks/>
            </p:cNvGrpSpPr>
            <p:nvPr/>
          </p:nvGrpSpPr>
          <p:grpSpPr bwMode="auto">
            <a:xfrm>
              <a:off x="5493" y="3141"/>
              <a:ext cx="506" cy="1879"/>
              <a:chOff x="2328" y="5418"/>
              <a:chExt cx="506" cy="1879"/>
            </a:xfrm>
          </p:grpSpPr>
          <p:sp>
            <p:nvSpPr>
              <p:cNvPr id="202795" name="Arc 43"/>
              <p:cNvSpPr>
                <a:spLocks noChangeAspect="1"/>
              </p:cNvSpPr>
              <p:nvPr/>
            </p:nvSpPr>
            <p:spPr bwMode="auto">
              <a:xfrm>
                <a:off x="2343" y="541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sp>
            <p:nvSpPr>
              <p:cNvPr id="202796" name="Arc 44"/>
              <p:cNvSpPr>
                <a:spLocks noChangeAspect="1"/>
              </p:cNvSpPr>
              <p:nvPr/>
            </p:nvSpPr>
            <p:spPr bwMode="auto">
              <a:xfrm flipH="1" flipV="1">
                <a:off x="2328" y="703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grpSp>
        <p:grpSp>
          <p:nvGrpSpPr>
            <p:cNvPr id="202797" name="Group 45"/>
            <p:cNvGrpSpPr>
              <a:grpSpLocks/>
            </p:cNvGrpSpPr>
            <p:nvPr/>
          </p:nvGrpSpPr>
          <p:grpSpPr bwMode="auto">
            <a:xfrm>
              <a:off x="8403" y="3156"/>
              <a:ext cx="506" cy="1879"/>
              <a:chOff x="2328" y="5418"/>
              <a:chExt cx="506" cy="1879"/>
            </a:xfrm>
          </p:grpSpPr>
          <p:sp>
            <p:nvSpPr>
              <p:cNvPr id="202798" name="Arc 46"/>
              <p:cNvSpPr>
                <a:spLocks noChangeAspect="1"/>
              </p:cNvSpPr>
              <p:nvPr/>
            </p:nvSpPr>
            <p:spPr bwMode="auto">
              <a:xfrm>
                <a:off x="2343" y="541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sp>
            <p:nvSpPr>
              <p:cNvPr id="202799" name="Arc 47"/>
              <p:cNvSpPr>
                <a:spLocks noChangeAspect="1"/>
              </p:cNvSpPr>
              <p:nvPr/>
            </p:nvSpPr>
            <p:spPr bwMode="auto">
              <a:xfrm flipH="1" flipV="1">
                <a:off x="2328" y="7038"/>
                <a:ext cx="491" cy="259"/>
              </a:xfrm>
              <a:custGeom>
                <a:avLst/>
                <a:gdLst>
                  <a:gd name="G0" fmla="+- 20102 0 0"/>
                  <a:gd name="G1" fmla="+- 21600 0 0"/>
                  <a:gd name="G2" fmla="+- 21600 0 0"/>
                  <a:gd name="T0" fmla="*/ 0 w 40936"/>
                  <a:gd name="T1" fmla="*/ 13696 h 21600"/>
                  <a:gd name="T2" fmla="*/ 40936 w 40936"/>
                  <a:gd name="T3" fmla="*/ 15897 h 21600"/>
                  <a:gd name="T4" fmla="*/ 20102 w 40936"/>
                  <a:gd name="T5" fmla="*/ 21600 h 21600"/>
                </a:gdLst>
                <a:ahLst/>
                <a:cxnLst>
                  <a:cxn ang="0">
                    <a:pos x="T0" y="T1"/>
                  </a:cxn>
                  <a:cxn ang="0">
                    <a:pos x="T2" y="T3"/>
                  </a:cxn>
                  <a:cxn ang="0">
                    <a:pos x="T4" y="T5"/>
                  </a:cxn>
                </a:cxnLst>
                <a:rect l="0" t="0" r="r" b="b"/>
                <a:pathLst>
                  <a:path w="40936" h="21600" fill="none" extrusionOk="0">
                    <a:moveTo>
                      <a:pt x="0" y="13696"/>
                    </a:moveTo>
                    <a:cubicBezTo>
                      <a:pt x="3249" y="5433"/>
                      <a:pt x="11223" y="-1"/>
                      <a:pt x="20102" y="0"/>
                    </a:cubicBezTo>
                    <a:cubicBezTo>
                      <a:pt x="29835" y="0"/>
                      <a:pt x="38365" y="6509"/>
                      <a:pt x="40935" y="15897"/>
                    </a:cubicBezTo>
                  </a:path>
                  <a:path w="40936" h="21600" stroke="0" extrusionOk="0">
                    <a:moveTo>
                      <a:pt x="0" y="13696"/>
                    </a:moveTo>
                    <a:cubicBezTo>
                      <a:pt x="3249" y="5433"/>
                      <a:pt x="11223" y="-1"/>
                      <a:pt x="20102" y="0"/>
                    </a:cubicBezTo>
                    <a:cubicBezTo>
                      <a:pt x="29835" y="0"/>
                      <a:pt x="38365" y="6509"/>
                      <a:pt x="40935" y="15897"/>
                    </a:cubicBezTo>
                    <a:lnTo>
                      <a:pt x="20102" y="21600"/>
                    </a:lnTo>
                    <a:close/>
                  </a:path>
                </a:pathLst>
              </a:custGeom>
              <a:noFill/>
              <a:ln w="9525">
                <a:solidFill>
                  <a:srgbClr val="000000"/>
                </a:solidFill>
                <a:round/>
                <a:headEnd/>
                <a:tailEnd type="triangle" w="med" len="med"/>
              </a:ln>
            </p:spPr>
            <p:txBody>
              <a:bodyPr/>
              <a:lstStyle/>
              <a:p>
                <a:endParaRPr lang="en-US"/>
              </a:p>
            </p:txBody>
          </p:sp>
        </p:grpSp>
        <p:grpSp>
          <p:nvGrpSpPr>
            <p:cNvPr id="202800" name="Group 48"/>
            <p:cNvGrpSpPr>
              <a:grpSpLocks/>
            </p:cNvGrpSpPr>
            <p:nvPr/>
          </p:nvGrpSpPr>
          <p:grpSpPr bwMode="auto">
            <a:xfrm>
              <a:off x="2400" y="3318"/>
              <a:ext cx="585" cy="1485"/>
              <a:chOff x="2085" y="5595"/>
              <a:chExt cx="585" cy="1485"/>
            </a:xfrm>
          </p:grpSpPr>
          <p:sp>
            <p:nvSpPr>
              <p:cNvPr id="202801" name="Text Box 49"/>
              <p:cNvSpPr txBox="1">
                <a:spLocks noChangeArrowheads="1"/>
              </p:cNvSpPr>
              <p:nvPr/>
            </p:nvSpPr>
            <p:spPr bwMode="auto">
              <a:xfrm>
                <a:off x="2130" y="5595"/>
                <a:ext cx="540" cy="405"/>
              </a:xfrm>
              <a:prstGeom prst="rect">
                <a:avLst/>
              </a:prstGeom>
              <a:noFill/>
              <a:ln w="9525">
                <a:noFill/>
                <a:miter lim="800000"/>
                <a:headEnd/>
                <a:tailEnd/>
              </a:ln>
            </p:spPr>
            <p:txBody>
              <a:bodyPr/>
              <a:lstStyle/>
              <a:p>
                <a:r>
                  <a:rPr lang="en-GB" altLang="zh-CN" sz="1100" b="1">
                    <a:ea typeface="SimSun" pitchFamily="2" charset="-122"/>
                  </a:rPr>
                  <a:t>P</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02" name="Text Box 50"/>
              <p:cNvSpPr txBox="1">
                <a:spLocks noChangeArrowheads="1"/>
              </p:cNvSpPr>
              <p:nvPr/>
            </p:nvSpPr>
            <p:spPr bwMode="auto">
              <a:xfrm>
                <a:off x="2085" y="6675"/>
                <a:ext cx="540" cy="405"/>
              </a:xfrm>
              <a:prstGeom prst="rect">
                <a:avLst/>
              </a:prstGeom>
              <a:noFill/>
              <a:ln w="9525">
                <a:noFill/>
                <a:miter lim="800000"/>
                <a:headEnd/>
                <a:tailEnd/>
              </a:ln>
            </p:spPr>
            <p:txBody>
              <a:bodyPr/>
              <a:lstStyle/>
              <a:p>
                <a:r>
                  <a:rPr lang="en-GB" altLang="zh-CN" sz="1100" b="1">
                    <a:ea typeface="SimSun" pitchFamily="2" charset="-122"/>
                  </a:rPr>
                  <a:t>Q</a:t>
                </a:r>
              </a:p>
              <a:p>
                <a:endParaRPr lang="en-GB" altLang="zh-CN" sz="1100" b="1">
                  <a:ea typeface="SimSun" pitchFamily="2" charset="-122"/>
                </a:endParaRPr>
              </a:p>
              <a:p>
                <a:endParaRPr lang="en-GB" altLang="zh-CN" sz="1100" b="1">
                  <a:ea typeface="SimSun" pitchFamily="2" charset="-122"/>
                </a:endParaRPr>
              </a:p>
              <a:p>
                <a:endParaRPr lang="en-GB"/>
              </a:p>
            </p:txBody>
          </p:sp>
        </p:grpSp>
        <p:grpSp>
          <p:nvGrpSpPr>
            <p:cNvPr id="202803" name="Group 51"/>
            <p:cNvGrpSpPr>
              <a:grpSpLocks/>
            </p:cNvGrpSpPr>
            <p:nvPr/>
          </p:nvGrpSpPr>
          <p:grpSpPr bwMode="auto">
            <a:xfrm>
              <a:off x="8145" y="3303"/>
              <a:ext cx="585" cy="1485"/>
              <a:chOff x="2085" y="5595"/>
              <a:chExt cx="585" cy="1485"/>
            </a:xfrm>
          </p:grpSpPr>
          <p:sp>
            <p:nvSpPr>
              <p:cNvPr id="202804" name="Text Box 52"/>
              <p:cNvSpPr txBox="1">
                <a:spLocks noChangeArrowheads="1"/>
              </p:cNvSpPr>
              <p:nvPr/>
            </p:nvSpPr>
            <p:spPr bwMode="auto">
              <a:xfrm>
                <a:off x="2130" y="5595"/>
                <a:ext cx="540" cy="405"/>
              </a:xfrm>
              <a:prstGeom prst="rect">
                <a:avLst/>
              </a:prstGeom>
              <a:noFill/>
              <a:ln w="9525">
                <a:noFill/>
                <a:miter lim="800000"/>
                <a:headEnd/>
                <a:tailEnd/>
              </a:ln>
            </p:spPr>
            <p:txBody>
              <a:bodyPr/>
              <a:lstStyle/>
              <a:p>
                <a:r>
                  <a:rPr lang="en-GB" altLang="zh-CN" sz="1100" b="1">
                    <a:ea typeface="SimSun" pitchFamily="2" charset="-122"/>
                  </a:rPr>
                  <a:t>P</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05" name="Text Box 53"/>
              <p:cNvSpPr txBox="1">
                <a:spLocks noChangeArrowheads="1"/>
              </p:cNvSpPr>
              <p:nvPr/>
            </p:nvSpPr>
            <p:spPr bwMode="auto">
              <a:xfrm>
                <a:off x="2085" y="6675"/>
                <a:ext cx="540" cy="405"/>
              </a:xfrm>
              <a:prstGeom prst="rect">
                <a:avLst/>
              </a:prstGeom>
              <a:noFill/>
              <a:ln w="9525">
                <a:noFill/>
                <a:miter lim="800000"/>
                <a:headEnd/>
                <a:tailEnd/>
              </a:ln>
            </p:spPr>
            <p:txBody>
              <a:bodyPr/>
              <a:lstStyle/>
              <a:p>
                <a:r>
                  <a:rPr lang="en-GB" altLang="zh-CN" sz="1100" b="1">
                    <a:ea typeface="SimSun" pitchFamily="2" charset="-122"/>
                  </a:rPr>
                  <a:t>Q</a:t>
                </a:r>
              </a:p>
              <a:p>
                <a:endParaRPr lang="en-GB" altLang="zh-CN" sz="1100" b="1">
                  <a:ea typeface="SimSun" pitchFamily="2" charset="-122"/>
                </a:endParaRPr>
              </a:p>
              <a:p>
                <a:endParaRPr lang="en-GB" altLang="zh-CN" sz="1100" b="1">
                  <a:ea typeface="SimSun" pitchFamily="2" charset="-122"/>
                </a:endParaRPr>
              </a:p>
              <a:p>
                <a:endParaRPr lang="en-GB"/>
              </a:p>
            </p:txBody>
          </p:sp>
        </p:grpSp>
        <p:grpSp>
          <p:nvGrpSpPr>
            <p:cNvPr id="202806" name="Group 54"/>
            <p:cNvGrpSpPr>
              <a:grpSpLocks/>
            </p:cNvGrpSpPr>
            <p:nvPr/>
          </p:nvGrpSpPr>
          <p:grpSpPr bwMode="auto">
            <a:xfrm>
              <a:off x="5760" y="3318"/>
              <a:ext cx="585" cy="1485"/>
              <a:chOff x="2085" y="5595"/>
              <a:chExt cx="585" cy="1485"/>
            </a:xfrm>
          </p:grpSpPr>
          <p:sp>
            <p:nvSpPr>
              <p:cNvPr id="202807" name="Text Box 55"/>
              <p:cNvSpPr txBox="1">
                <a:spLocks noChangeArrowheads="1"/>
              </p:cNvSpPr>
              <p:nvPr/>
            </p:nvSpPr>
            <p:spPr bwMode="auto">
              <a:xfrm>
                <a:off x="2130" y="5595"/>
                <a:ext cx="540" cy="405"/>
              </a:xfrm>
              <a:prstGeom prst="rect">
                <a:avLst/>
              </a:prstGeom>
              <a:noFill/>
              <a:ln w="9525">
                <a:noFill/>
                <a:miter lim="800000"/>
                <a:headEnd/>
                <a:tailEnd/>
              </a:ln>
            </p:spPr>
            <p:txBody>
              <a:bodyPr/>
              <a:lstStyle/>
              <a:p>
                <a:r>
                  <a:rPr lang="en-GB" altLang="zh-CN" sz="1100" b="1">
                    <a:ea typeface="SimSun" pitchFamily="2" charset="-122"/>
                  </a:rPr>
                  <a:t>Q</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08" name="Text Box 56"/>
              <p:cNvSpPr txBox="1">
                <a:spLocks noChangeArrowheads="1"/>
              </p:cNvSpPr>
              <p:nvPr/>
            </p:nvSpPr>
            <p:spPr bwMode="auto">
              <a:xfrm>
                <a:off x="2085" y="6675"/>
                <a:ext cx="540" cy="405"/>
              </a:xfrm>
              <a:prstGeom prst="rect">
                <a:avLst/>
              </a:prstGeom>
              <a:noFill/>
              <a:ln w="9525">
                <a:noFill/>
                <a:miter lim="800000"/>
                <a:headEnd/>
                <a:tailEnd/>
              </a:ln>
            </p:spPr>
            <p:txBody>
              <a:bodyPr/>
              <a:lstStyle/>
              <a:p>
                <a:r>
                  <a:rPr lang="en-GB" altLang="zh-CN" sz="1100" b="1">
                    <a:ea typeface="SimSun" pitchFamily="2" charset="-122"/>
                  </a:rPr>
                  <a:t>P</a:t>
                </a:r>
              </a:p>
              <a:p>
                <a:endParaRPr lang="en-GB" altLang="zh-CN" sz="1100" b="1">
                  <a:ea typeface="SimSun" pitchFamily="2" charset="-122"/>
                </a:endParaRPr>
              </a:p>
              <a:p>
                <a:endParaRPr lang="en-GB" altLang="zh-CN" sz="1100" b="1">
                  <a:ea typeface="SimSun" pitchFamily="2" charset="-122"/>
                </a:endParaRPr>
              </a:p>
              <a:p>
                <a:endParaRPr lang="en-GB"/>
              </a:p>
            </p:txBody>
          </p:sp>
        </p:grpSp>
        <p:sp>
          <p:nvSpPr>
            <p:cNvPr id="202809" name="Text Box 57"/>
            <p:cNvSpPr txBox="1">
              <a:spLocks noChangeArrowheads="1"/>
            </p:cNvSpPr>
            <p:nvPr/>
          </p:nvSpPr>
          <p:spPr bwMode="auto">
            <a:xfrm>
              <a:off x="4635" y="4113"/>
              <a:ext cx="540" cy="405"/>
            </a:xfrm>
            <a:prstGeom prst="rect">
              <a:avLst/>
            </a:prstGeom>
            <a:noFill/>
            <a:ln w="9525">
              <a:noFill/>
              <a:miter lim="800000"/>
              <a:headEnd/>
              <a:tailEnd/>
            </a:ln>
          </p:spPr>
          <p:txBody>
            <a:bodyPr/>
            <a:lstStyle/>
            <a:p>
              <a:r>
                <a:rPr lang="en-GB" altLang="zh-CN" sz="1100" b="1">
                  <a:ea typeface="SimSun" pitchFamily="2" charset="-122"/>
                </a:rPr>
                <a:t>P</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10" name="Text Box 58"/>
            <p:cNvSpPr txBox="1">
              <a:spLocks noChangeArrowheads="1"/>
            </p:cNvSpPr>
            <p:nvPr/>
          </p:nvSpPr>
          <p:spPr bwMode="auto">
            <a:xfrm>
              <a:off x="3525" y="4113"/>
              <a:ext cx="540" cy="405"/>
            </a:xfrm>
            <a:prstGeom prst="rect">
              <a:avLst/>
            </a:prstGeom>
            <a:noFill/>
            <a:ln w="9525">
              <a:noFill/>
              <a:miter lim="800000"/>
              <a:headEnd/>
              <a:tailEnd/>
            </a:ln>
          </p:spPr>
          <p:txBody>
            <a:bodyPr/>
            <a:lstStyle/>
            <a:p>
              <a:r>
                <a:rPr lang="en-GB" altLang="zh-CN" sz="1100" b="1">
                  <a:ea typeface="SimSun" pitchFamily="2" charset="-122"/>
                </a:rPr>
                <a:t>Q</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11" name="Text Box 59"/>
            <p:cNvSpPr txBox="1">
              <a:spLocks noChangeArrowheads="1"/>
            </p:cNvSpPr>
            <p:nvPr/>
          </p:nvSpPr>
          <p:spPr bwMode="auto">
            <a:xfrm>
              <a:off x="7515" y="4098"/>
              <a:ext cx="540" cy="405"/>
            </a:xfrm>
            <a:prstGeom prst="rect">
              <a:avLst/>
            </a:prstGeom>
            <a:noFill/>
            <a:ln w="9525">
              <a:noFill/>
              <a:miter lim="800000"/>
              <a:headEnd/>
              <a:tailEnd/>
            </a:ln>
          </p:spPr>
          <p:txBody>
            <a:bodyPr/>
            <a:lstStyle/>
            <a:p>
              <a:r>
                <a:rPr lang="en-GB" altLang="zh-CN" sz="1100" b="1">
                  <a:ea typeface="SimSun" pitchFamily="2" charset="-122"/>
                </a:rPr>
                <a:t>Q</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12" name="Text Box 60"/>
            <p:cNvSpPr txBox="1">
              <a:spLocks noChangeArrowheads="1"/>
            </p:cNvSpPr>
            <p:nvPr/>
          </p:nvSpPr>
          <p:spPr bwMode="auto">
            <a:xfrm>
              <a:off x="6405" y="4098"/>
              <a:ext cx="540" cy="405"/>
            </a:xfrm>
            <a:prstGeom prst="rect">
              <a:avLst/>
            </a:prstGeom>
            <a:noFill/>
            <a:ln w="9525">
              <a:noFill/>
              <a:miter lim="800000"/>
              <a:headEnd/>
              <a:tailEnd/>
            </a:ln>
          </p:spPr>
          <p:txBody>
            <a:bodyPr/>
            <a:lstStyle/>
            <a:p>
              <a:r>
                <a:rPr lang="en-GB" altLang="zh-CN" sz="1100" b="1">
                  <a:ea typeface="SimSun" pitchFamily="2" charset="-122"/>
                </a:rPr>
                <a:t>P</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13" name="Text Box 61"/>
            <p:cNvSpPr txBox="1">
              <a:spLocks noChangeArrowheads="1"/>
            </p:cNvSpPr>
            <p:nvPr/>
          </p:nvSpPr>
          <p:spPr bwMode="auto">
            <a:xfrm>
              <a:off x="9450" y="3843"/>
              <a:ext cx="1335" cy="405"/>
            </a:xfrm>
            <a:prstGeom prst="rect">
              <a:avLst/>
            </a:prstGeom>
            <a:noFill/>
            <a:ln w="9525">
              <a:noFill/>
              <a:miter lim="800000"/>
              <a:headEnd/>
              <a:tailEnd/>
            </a:ln>
          </p:spPr>
          <p:txBody>
            <a:bodyPr/>
            <a:lstStyle/>
            <a:p>
              <a:r>
                <a:rPr lang="en-GB" altLang="zh-CN" sz="1200" b="1" i="1">
                  <a:latin typeface="Times New Roman" pitchFamily="18" charset="0"/>
                  <a:ea typeface="SimSun" pitchFamily="2" charset="-122"/>
                </a:rPr>
                <a:t>B</a:t>
              </a:r>
              <a:r>
                <a:rPr lang="en-GB" altLang="zh-CN" sz="1100" b="1">
                  <a:ea typeface="SimSun" pitchFamily="2" charset="-122"/>
                </a:rPr>
                <a:t>-field</a:t>
              </a:r>
            </a:p>
            <a:p>
              <a:endParaRPr lang="en-GB" altLang="zh-CN" sz="1100" b="1">
                <a:ea typeface="SimSun" pitchFamily="2" charset="-122"/>
              </a:endParaRPr>
            </a:p>
            <a:p>
              <a:endParaRPr lang="en-GB" altLang="zh-CN" sz="1100" b="1">
                <a:ea typeface="SimSun" pitchFamily="2" charset="-122"/>
              </a:endParaRPr>
            </a:p>
            <a:p>
              <a:endParaRPr lang="en-GB"/>
            </a:p>
          </p:txBody>
        </p:sp>
        <p:sp>
          <p:nvSpPr>
            <p:cNvPr id="202814" name="Text Box 62"/>
            <p:cNvSpPr txBox="1">
              <a:spLocks noChangeArrowheads="1"/>
            </p:cNvSpPr>
            <p:nvPr/>
          </p:nvSpPr>
          <p:spPr bwMode="auto">
            <a:xfrm>
              <a:off x="1545" y="3723"/>
              <a:ext cx="1125" cy="855"/>
            </a:xfrm>
            <a:prstGeom prst="rect">
              <a:avLst/>
            </a:prstGeom>
            <a:noFill/>
            <a:ln w="9525">
              <a:noFill/>
              <a:miter lim="800000"/>
              <a:headEnd/>
              <a:tailEnd/>
            </a:ln>
          </p:spPr>
          <p:txBody>
            <a:bodyPr/>
            <a:lstStyle/>
            <a:p>
              <a:pPr algn="ctr"/>
              <a:r>
                <a:rPr lang="en-GB" altLang="zh-CN" sz="1100">
                  <a:ea typeface="SimSun" pitchFamily="2" charset="-122"/>
                </a:rPr>
                <a:t>plane of coil</a:t>
              </a:r>
              <a:endParaRPr lang="en-GB"/>
            </a:p>
          </p:txBody>
        </p:sp>
        <p:sp>
          <p:nvSpPr>
            <p:cNvPr id="202815" name="Text Box 63"/>
            <p:cNvSpPr txBox="1">
              <a:spLocks noChangeArrowheads="1"/>
            </p:cNvSpPr>
            <p:nvPr/>
          </p:nvSpPr>
          <p:spPr bwMode="auto">
            <a:xfrm>
              <a:off x="2355" y="2478"/>
              <a:ext cx="1320" cy="465"/>
            </a:xfrm>
            <a:prstGeom prst="rect">
              <a:avLst/>
            </a:prstGeom>
            <a:noFill/>
            <a:ln w="9525">
              <a:noFill/>
              <a:miter lim="800000"/>
              <a:headEnd/>
              <a:tailEnd/>
            </a:ln>
          </p:spPr>
          <p:txBody>
            <a:bodyPr/>
            <a:lstStyle/>
            <a:p>
              <a:r>
                <a:rPr lang="en-GB" altLang="zh-CN" sz="1100" i="1">
                  <a:latin typeface="Times New Roman" pitchFamily="18" charset="0"/>
                  <a:ea typeface="SimSun" pitchFamily="2" charset="-122"/>
                  <a:sym typeface="Symbol" pitchFamily="18" charset="2"/>
                </a:rPr>
                <a:t></a:t>
              </a:r>
              <a:r>
                <a:rPr lang="en-GB" altLang="zh-CN" sz="1100" i="1">
                  <a:latin typeface="Times New Roman" pitchFamily="18" charset="0"/>
                  <a:ea typeface="SimSun" pitchFamily="2" charset="-122"/>
                </a:rPr>
                <a:t>t</a:t>
              </a:r>
              <a:r>
                <a:rPr lang="en-GB" altLang="zh-CN" sz="1100">
                  <a:latin typeface="Times New Roman" pitchFamily="18" charset="0"/>
                  <a:ea typeface="SimSun" pitchFamily="2" charset="-122"/>
                </a:rPr>
                <a:t> </a:t>
              </a:r>
              <a:r>
                <a:rPr lang="en-GB" altLang="zh-CN" sz="1100">
                  <a:ea typeface="SimSun" pitchFamily="2" charset="-122"/>
                </a:rPr>
                <a:t>= 0 rad</a:t>
              </a:r>
              <a:endParaRPr lang="en-GB"/>
            </a:p>
          </p:txBody>
        </p:sp>
        <p:sp>
          <p:nvSpPr>
            <p:cNvPr id="202816" name="Text Box 64"/>
            <p:cNvSpPr txBox="1">
              <a:spLocks noChangeArrowheads="1"/>
            </p:cNvSpPr>
            <p:nvPr/>
          </p:nvSpPr>
          <p:spPr bwMode="auto">
            <a:xfrm>
              <a:off x="3690" y="2478"/>
              <a:ext cx="1845" cy="465"/>
            </a:xfrm>
            <a:prstGeom prst="rect">
              <a:avLst/>
            </a:prstGeom>
            <a:noFill/>
            <a:ln w="9525">
              <a:noFill/>
              <a:miter lim="800000"/>
              <a:headEnd/>
              <a:tailEnd/>
            </a:ln>
          </p:spPr>
          <p:txBody>
            <a:bodyPr/>
            <a:lstStyle/>
            <a:p>
              <a:r>
                <a:rPr lang="en-GB" altLang="zh-CN" sz="1100" i="1">
                  <a:latin typeface="Times New Roman" pitchFamily="18" charset="0"/>
                  <a:ea typeface="SimSun" pitchFamily="2" charset="-122"/>
                  <a:sym typeface="Symbol" pitchFamily="18" charset="2"/>
                </a:rPr>
                <a:t></a:t>
              </a:r>
              <a:r>
                <a:rPr lang="en-GB" altLang="zh-CN" sz="1100" i="1">
                  <a:latin typeface="Times New Roman" pitchFamily="18" charset="0"/>
                  <a:ea typeface="SimSun" pitchFamily="2" charset="-122"/>
                </a:rPr>
                <a:t>t</a:t>
              </a:r>
              <a:r>
                <a:rPr lang="en-GB" altLang="zh-CN" sz="1100">
                  <a:latin typeface="Times New Roman" pitchFamily="18" charset="0"/>
                  <a:ea typeface="SimSun" pitchFamily="2" charset="-122"/>
                </a:rPr>
                <a:t> </a:t>
              </a:r>
              <a:r>
                <a:rPr lang="en-GB" altLang="zh-CN" sz="1100">
                  <a:ea typeface="SimSun" pitchFamily="2" charset="-122"/>
                </a:rPr>
                <a:t>= (</a:t>
              </a:r>
              <a:r>
                <a:rPr lang="en-GB" altLang="zh-CN" sz="1100">
                  <a:ea typeface="SimSun" pitchFamily="2" charset="-122"/>
                  <a:sym typeface="Symbol" pitchFamily="18" charset="2"/>
                </a:rPr>
                <a:t></a:t>
              </a:r>
              <a:r>
                <a:rPr lang="en-GB" altLang="zh-CN" sz="1100">
                  <a:ea typeface="SimSun" pitchFamily="2" charset="-122"/>
                </a:rPr>
                <a:t>/2) rad</a:t>
              </a:r>
              <a:endParaRPr lang="en-GB"/>
            </a:p>
          </p:txBody>
        </p:sp>
        <p:sp>
          <p:nvSpPr>
            <p:cNvPr id="202817" name="Text Box 65"/>
            <p:cNvSpPr txBox="1">
              <a:spLocks noChangeArrowheads="1"/>
            </p:cNvSpPr>
            <p:nvPr/>
          </p:nvSpPr>
          <p:spPr bwMode="auto">
            <a:xfrm>
              <a:off x="5205" y="2478"/>
              <a:ext cx="1845" cy="465"/>
            </a:xfrm>
            <a:prstGeom prst="rect">
              <a:avLst/>
            </a:prstGeom>
            <a:noFill/>
            <a:ln w="9525">
              <a:noFill/>
              <a:miter lim="800000"/>
              <a:headEnd/>
              <a:tailEnd/>
            </a:ln>
          </p:spPr>
          <p:txBody>
            <a:bodyPr/>
            <a:lstStyle/>
            <a:p>
              <a:r>
                <a:rPr lang="en-GB" altLang="zh-CN" sz="1100" i="1">
                  <a:latin typeface="Times New Roman" pitchFamily="18" charset="0"/>
                  <a:ea typeface="SimSun" pitchFamily="2" charset="-122"/>
                  <a:sym typeface="Symbol" pitchFamily="18" charset="2"/>
                </a:rPr>
                <a:t></a:t>
              </a:r>
              <a:r>
                <a:rPr lang="en-GB" altLang="zh-CN" sz="1100" i="1">
                  <a:latin typeface="Times New Roman" pitchFamily="18" charset="0"/>
                  <a:ea typeface="SimSun" pitchFamily="2" charset="-122"/>
                </a:rPr>
                <a:t>t</a:t>
              </a:r>
              <a:r>
                <a:rPr lang="en-GB" altLang="zh-CN" sz="1100">
                  <a:latin typeface="Times New Roman" pitchFamily="18" charset="0"/>
                  <a:ea typeface="SimSun" pitchFamily="2" charset="-122"/>
                </a:rPr>
                <a:t> </a:t>
              </a:r>
              <a:r>
                <a:rPr lang="en-GB" altLang="zh-CN" sz="1100">
                  <a:ea typeface="SimSun" pitchFamily="2" charset="-122"/>
                </a:rPr>
                <a:t>= </a:t>
              </a:r>
              <a:r>
                <a:rPr lang="en-GB" altLang="zh-CN" sz="1100">
                  <a:ea typeface="SimSun" pitchFamily="2" charset="-122"/>
                  <a:sym typeface="Symbol" pitchFamily="18" charset="2"/>
                </a:rPr>
                <a:t></a:t>
              </a:r>
              <a:r>
                <a:rPr lang="en-GB" altLang="zh-CN" sz="1100">
                  <a:ea typeface="SimSun" pitchFamily="2" charset="-122"/>
                </a:rPr>
                <a:t> rad</a:t>
              </a:r>
              <a:endParaRPr lang="en-GB"/>
            </a:p>
          </p:txBody>
        </p:sp>
        <p:sp>
          <p:nvSpPr>
            <p:cNvPr id="202818" name="Text Box 66"/>
            <p:cNvSpPr txBox="1">
              <a:spLocks noChangeArrowheads="1"/>
            </p:cNvSpPr>
            <p:nvPr/>
          </p:nvSpPr>
          <p:spPr bwMode="auto">
            <a:xfrm>
              <a:off x="6465" y="2478"/>
              <a:ext cx="1845" cy="465"/>
            </a:xfrm>
            <a:prstGeom prst="rect">
              <a:avLst/>
            </a:prstGeom>
            <a:noFill/>
            <a:ln w="9525">
              <a:noFill/>
              <a:miter lim="800000"/>
              <a:headEnd/>
              <a:tailEnd/>
            </a:ln>
          </p:spPr>
          <p:txBody>
            <a:bodyPr/>
            <a:lstStyle/>
            <a:p>
              <a:r>
                <a:rPr lang="en-GB" altLang="zh-CN" sz="1100" i="1">
                  <a:latin typeface="Times New Roman" pitchFamily="18" charset="0"/>
                  <a:ea typeface="SimSun" pitchFamily="2" charset="-122"/>
                  <a:sym typeface="Symbol" pitchFamily="18" charset="2"/>
                </a:rPr>
                <a:t></a:t>
              </a:r>
              <a:r>
                <a:rPr lang="en-GB" altLang="zh-CN" sz="1100" i="1">
                  <a:latin typeface="Times New Roman" pitchFamily="18" charset="0"/>
                  <a:ea typeface="SimSun" pitchFamily="2" charset="-122"/>
                </a:rPr>
                <a:t>t</a:t>
              </a:r>
              <a:r>
                <a:rPr lang="en-GB" altLang="zh-CN" sz="1100">
                  <a:latin typeface="Times New Roman" pitchFamily="18" charset="0"/>
                  <a:ea typeface="SimSun" pitchFamily="2" charset="-122"/>
                </a:rPr>
                <a:t> </a:t>
              </a:r>
              <a:r>
                <a:rPr lang="en-GB" altLang="zh-CN" sz="1100">
                  <a:ea typeface="SimSun" pitchFamily="2" charset="-122"/>
                </a:rPr>
                <a:t>= (3</a:t>
              </a:r>
              <a:r>
                <a:rPr lang="en-GB" altLang="zh-CN" sz="1100">
                  <a:ea typeface="SimSun" pitchFamily="2" charset="-122"/>
                  <a:sym typeface="Symbol" pitchFamily="18" charset="2"/>
                </a:rPr>
                <a:t></a:t>
              </a:r>
              <a:r>
                <a:rPr lang="en-GB" altLang="zh-CN" sz="1100">
                  <a:ea typeface="SimSun" pitchFamily="2" charset="-122"/>
                </a:rPr>
                <a:t>/2) rad</a:t>
              </a:r>
              <a:endParaRPr lang="en-GB"/>
            </a:p>
          </p:txBody>
        </p:sp>
        <p:sp>
          <p:nvSpPr>
            <p:cNvPr id="202819" name="Text Box 67"/>
            <p:cNvSpPr txBox="1">
              <a:spLocks noChangeArrowheads="1"/>
            </p:cNvSpPr>
            <p:nvPr/>
          </p:nvSpPr>
          <p:spPr bwMode="auto">
            <a:xfrm>
              <a:off x="8115" y="2478"/>
              <a:ext cx="1845" cy="465"/>
            </a:xfrm>
            <a:prstGeom prst="rect">
              <a:avLst/>
            </a:prstGeom>
            <a:noFill/>
            <a:ln w="9525">
              <a:noFill/>
              <a:miter lim="800000"/>
              <a:headEnd/>
              <a:tailEnd/>
            </a:ln>
          </p:spPr>
          <p:txBody>
            <a:bodyPr/>
            <a:lstStyle/>
            <a:p>
              <a:r>
                <a:rPr lang="en-GB" altLang="zh-CN" sz="1100" i="1">
                  <a:latin typeface="Times New Roman" pitchFamily="18" charset="0"/>
                  <a:ea typeface="SimSun" pitchFamily="2" charset="-122"/>
                  <a:sym typeface="Symbol" pitchFamily="18" charset="2"/>
                </a:rPr>
                <a:t></a:t>
              </a:r>
              <a:r>
                <a:rPr lang="en-GB" altLang="zh-CN" sz="1100" i="1">
                  <a:latin typeface="Times New Roman" pitchFamily="18" charset="0"/>
                  <a:ea typeface="SimSun" pitchFamily="2" charset="-122"/>
                </a:rPr>
                <a:t>t</a:t>
              </a:r>
              <a:r>
                <a:rPr lang="en-GB" altLang="zh-CN" sz="1100">
                  <a:latin typeface="Times New Roman" pitchFamily="18" charset="0"/>
                  <a:ea typeface="SimSun" pitchFamily="2" charset="-122"/>
                </a:rPr>
                <a:t> </a:t>
              </a:r>
              <a:r>
                <a:rPr lang="en-GB" altLang="zh-CN" sz="1100">
                  <a:ea typeface="SimSun" pitchFamily="2" charset="-122"/>
                </a:rPr>
                <a:t>= 2</a:t>
              </a:r>
              <a:r>
                <a:rPr lang="en-GB" altLang="zh-CN" sz="1100">
                  <a:ea typeface="SimSun" pitchFamily="2" charset="-122"/>
                  <a:sym typeface="Symbol" pitchFamily="18" charset="2"/>
                </a:rPr>
                <a:t></a:t>
              </a:r>
              <a:r>
                <a:rPr lang="en-GB" altLang="zh-CN" sz="1100">
                  <a:ea typeface="SimSun" pitchFamily="2" charset="-122"/>
                </a:rPr>
                <a:t> rad</a:t>
              </a:r>
              <a:endParaRPr lang="en-GB"/>
            </a:p>
          </p:txBody>
        </p:sp>
        <p:grpSp>
          <p:nvGrpSpPr>
            <p:cNvPr id="202820" name="Group 68"/>
            <p:cNvGrpSpPr>
              <a:grpSpLocks/>
            </p:cNvGrpSpPr>
            <p:nvPr/>
          </p:nvGrpSpPr>
          <p:grpSpPr bwMode="auto">
            <a:xfrm>
              <a:off x="2325" y="5970"/>
              <a:ext cx="7800" cy="3273"/>
              <a:chOff x="2325" y="5970"/>
              <a:chExt cx="7800" cy="3273"/>
            </a:xfrm>
          </p:grpSpPr>
          <p:sp>
            <p:nvSpPr>
              <p:cNvPr id="202821" name="Line 69"/>
              <p:cNvSpPr>
                <a:spLocks noChangeShapeType="1"/>
              </p:cNvSpPr>
              <p:nvPr/>
            </p:nvSpPr>
            <p:spPr bwMode="auto">
              <a:xfrm flipV="1">
                <a:off x="2880" y="6093"/>
                <a:ext cx="0" cy="3150"/>
              </a:xfrm>
              <a:prstGeom prst="line">
                <a:avLst/>
              </a:prstGeom>
              <a:noFill/>
              <a:ln w="9525">
                <a:solidFill>
                  <a:srgbClr val="000000"/>
                </a:solidFill>
                <a:round/>
                <a:headEnd/>
                <a:tailEnd type="triangle" w="med" len="med"/>
              </a:ln>
            </p:spPr>
            <p:txBody>
              <a:bodyPr/>
              <a:lstStyle/>
              <a:p>
                <a:endParaRPr lang="en-US"/>
              </a:p>
            </p:txBody>
          </p:sp>
          <p:sp>
            <p:nvSpPr>
              <p:cNvPr id="202822" name="Line 70"/>
              <p:cNvSpPr>
                <a:spLocks noChangeShapeType="1"/>
              </p:cNvSpPr>
              <p:nvPr/>
            </p:nvSpPr>
            <p:spPr bwMode="auto">
              <a:xfrm>
                <a:off x="2880" y="7710"/>
                <a:ext cx="6585" cy="0"/>
              </a:xfrm>
              <a:prstGeom prst="line">
                <a:avLst/>
              </a:prstGeom>
              <a:noFill/>
              <a:ln w="9525">
                <a:solidFill>
                  <a:srgbClr val="000000"/>
                </a:solidFill>
                <a:round/>
                <a:headEnd/>
                <a:tailEnd type="triangle" w="med" len="med"/>
              </a:ln>
            </p:spPr>
            <p:txBody>
              <a:bodyPr/>
              <a:lstStyle/>
              <a:p>
                <a:endParaRPr lang="en-US"/>
              </a:p>
            </p:txBody>
          </p:sp>
          <p:sp>
            <p:nvSpPr>
              <p:cNvPr id="202823" name="Text Box 71"/>
              <p:cNvSpPr txBox="1">
                <a:spLocks noChangeArrowheads="1"/>
              </p:cNvSpPr>
              <p:nvPr/>
            </p:nvSpPr>
            <p:spPr bwMode="auto">
              <a:xfrm>
                <a:off x="2325" y="5970"/>
                <a:ext cx="660" cy="435"/>
              </a:xfrm>
              <a:prstGeom prst="rect">
                <a:avLst/>
              </a:prstGeom>
              <a:noFill/>
              <a:ln w="9525">
                <a:noFill/>
                <a:miter lim="800000"/>
                <a:headEnd/>
                <a:tailEnd/>
              </a:ln>
            </p:spPr>
            <p:txBody>
              <a:bodyPr/>
              <a:lstStyle/>
              <a:p>
                <a:r>
                  <a:rPr lang="en-GB" altLang="zh-CN" sz="1200" b="1" i="1">
                    <a:latin typeface="Times New Roman" pitchFamily="18" charset="0"/>
                    <a:ea typeface="SimSun" pitchFamily="2" charset="-122"/>
                    <a:sym typeface="Symbol" pitchFamily="18" charset="2"/>
                  </a:rPr>
                  <a:t></a:t>
                </a:r>
                <a:endParaRPr lang="en-GB"/>
              </a:p>
            </p:txBody>
          </p:sp>
          <p:sp>
            <p:nvSpPr>
              <p:cNvPr id="202824" name="Text Box 72"/>
              <p:cNvSpPr txBox="1">
                <a:spLocks noChangeArrowheads="1"/>
              </p:cNvSpPr>
              <p:nvPr/>
            </p:nvSpPr>
            <p:spPr bwMode="auto">
              <a:xfrm>
                <a:off x="9465" y="7485"/>
                <a:ext cx="660" cy="435"/>
              </a:xfrm>
              <a:prstGeom prst="rect">
                <a:avLst/>
              </a:prstGeom>
              <a:noFill/>
              <a:ln w="9525">
                <a:noFill/>
                <a:miter lim="800000"/>
                <a:headEnd/>
                <a:tailEnd/>
              </a:ln>
            </p:spPr>
            <p:txBody>
              <a:bodyPr/>
              <a:lstStyle/>
              <a:p>
                <a:r>
                  <a:rPr lang="en-GB" altLang="zh-CN" sz="1200" b="1" i="1">
                    <a:latin typeface="Times New Roman" pitchFamily="18" charset="0"/>
                    <a:ea typeface="SimSun" pitchFamily="2" charset="-122"/>
                  </a:rPr>
                  <a:t>t</a:t>
                </a:r>
                <a:endParaRPr lang="en-GB"/>
              </a:p>
            </p:txBody>
          </p:sp>
        </p:grpSp>
        <p:grpSp>
          <p:nvGrpSpPr>
            <p:cNvPr id="202825" name="Group 73"/>
            <p:cNvGrpSpPr>
              <a:grpSpLocks/>
            </p:cNvGrpSpPr>
            <p:nvPr/>
          </p:nvGrpSpPr>
          <p:grpSpPr bwMode="auto">
            <a:xfrm>
              <a:off x="2325" y="9570"/>
              <a:ext cx="7800" cy="3273"/>
              <a:chOff x="2325" y="5970"/>
              <a:chExt cx="7800" cy="3273"/>
            </a:xfrm>
          </p:grpSpPr>
          <p:sp>
            <p:nvSpPr>
              <p:cNvPr id="202826" name="Line 74"/>
              <p:cNvSpPr>
                <a:spLocks noChangeShapeType="1"/>
              </p:cNvSpPr>
              <p:nvPr/>
            </p:nvSpPr>
            <p:spPr bwMode="auto">
              <a:xfrm flipV="1">
                <a:off x="2880" y="6093"/>
                <a:ext cx="0" cy="3150"/>
              </a:xfrm>
              <a:prstGeom prst="line">
                <a:avLst/>
              </a:prstGeom>
              <a:noFill/>
              <a:ln w="9525">
                <a:solidFill>
                  <a:srgbClr val="000000"/>
                </a:solidFill>
                <a:round/>
                <a:headEnd/>
                <a:tailEnd type="triangle" w="med" len="med"/>
              </a:ln>
            </p:spPr>
            <p:txBody>
              <a:bodyPr/>
              <a:lstStyle/>
              <a:p>
                <a:endParaRPr lang="en-US"/>
              </a:p>
            </p:txBody>
          </p:sp>
          <p:sp>
            <p:nvSpPr>
              <p:cNvPr id="202827" name="Line 75"/>
              <p:cNvSpPr>
                <a:spLocks noChangeShapeType="1"/>
              </p:cNvSpPr>
              <p:nvPr/>
            </p:nvSpPr>
            <p:spPr bwMode="auto">
              <a:xfrm>
                <a:off x="2880" y="7710"/>
                <a:ext cx="6585" cy="0"/>
              </a:xfrm>
              <a:prstGeom prst="line">
                <a:avLst/>
              </a:prstGeom>
              <a:noFill/>
              <a:ln w="9525">
                <a:solidFill>
                  <a:srgbClr val="000000"/>
                </a:solidFill>
                <a:round/>
                <a:headEnd/>
                <a:tailEnd type="triangle" w="med" len="med"/>
              </a:ln>
            </p:spPr>
            <p:txBody>
              <a:bodyPr/>
              <a:lstStyle/>
              <a:p>
                <a:endParaRPr lang="en-US"/>
              </a:p>
            </p:txBody>
          </p:sp>
          <p:sp>
            <p:nvSpPr>
              <p:cNvPr id="202828" name="Text Box 76"/>
              <p:cNvSpPr txBox="1">
                <a:spLocks noChangeArrowheads="1"/>
              </p:cNvSpPr>
              <p:nvPr/>
            </p:nvSpPr>
            <p:spPr bwMode="auto">
              <a:xfrm>
                <a:off x="2325" y="5970"/>
                <a:ext cx="660" cy="435"/>
              </a:xfrm>
              <a:prstGeom prst="rect">
                <a:avLst/>
              </a:prstGeom>
              <a:noFill/>
              <a:ln w="9525">
                <a:noFill/>
                <a:miter lim="800000"/>
                <a:headEnd/>
                <a:tailEnd/>
              </a:ln>
            </p:spPr>
            <p:txBody>
              <a:bodyPr/>
              <a:lstStyle/>
              <a:p>
                <a:r>
                  <a:rPr lang="en-GB" altLang="zh-CN" sz="1200" b="1" i="1">
                    <a:latin typeface="Times New Roman" pitchFamily="18" charset="0"/>
                    <a:ea typeface="SimSun" pitchFamily="2" charset="-122"/>
                    <a:sym typeface="Symbol" pitchFamily="18" charset="2"/>
                  </a:rPr>
                  <a:t></a:t>
                </a:r>
                <a:endParaRPr lang="en-GB"/>
              </a:p>
            </p:txBody>
          </p:sp>
          <p:sp>
            <p:nvSpPr>
              <p:cNvPr id="202829" name="Text Box 77"/>
              <p:cNvSpPr txBox="1">
                <a:spLocks noChangeArrowheads="1"/>
              </p:cNvSpPr>
              <p:nvPr/>
            </p:nvSpPr>
            <p:spPr bwMode="auto">
              <a:xfrm>
                <a:off x="9465" y="7485"/>
                <a:ext cx="660" cy="435"/>
              </a:xfrm>
              <a:prstGeom prst="rect">
                <a:avLst/>
              </a:prstGeom>
              <a:noFill/>
              <a:ln w="9525">
                <a:noFill/>
                <a:miter lim="800000"/>
                <a:headEnd/>
                <a:tailEnd/>
              </a:ln>
            </p:spPr>
            <p:txBody>
              <a:bodyPr/>
              <a:lstStyle/>
              <a:p>
                <a:r>
                  <a:rPr lang="en-GB" altLang="zh-CN" sz="1200" b="1" i="1">
                    <a:latin typeface="Times New Roman" pitchFamily="18" charset="0"/>
                    <a:ea typeface="SimSun" pitchFamily="2" charset="-122"/>
                  </a:rPr>
                  <a:t>t</a:t>
                </a:r>
                <a:endParaRPr lang="en-GB"/>
              </a:p>
            </p:txBody>
          </p:sp>
        </p:grpSp>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en-GB"/>
              <a:t>EMI Effects:</a:t>
            </a:r>
          </a:p>
        </p:txBody>
      </p:sp>
      <p:sp>
        <p:nvSpPr>
          <p:cNvPr id="261123" name="Rectangle 3"/>
          <p:cNvSpPr>
            <a:spLocks noGrp="1" noChangeArrowheads="1"/>
          </p:cNvSpPr>
          <p:nvPr>
            <p:ph type="body" idx="1"/>
          </p:nvPr>
        </p:nvSpPr>
        <p:spPr/>
        <p:txBody>
          <a:bodyPr/>
          <a:lstStyle/>
          <a:p>
            <a:r>
              <a:rPr lang="en-GB"/>
              <a:t>Generate electricity (</a:t>
            </a:r>
            <a:r>
              <a:rPr lang="en-GB">
                <a:hlinkClick r:id="rId3"/>
              </a:rPr>
              <a:t>Generator</a:t>
            </a:r>
            <a:r>
              <a:rPr lang="en-GB"/>
              <a:t>)</a:t>
            </a:r>
          </a:p>
          <a:p>
            <a:r>
              <a:rPr lang="en-GB"/>
              <a:t>Eddy currents</a:t>
            </a:r>
          </a:p>
          <a:p>
            <a:pPr lvl="1"/>
            <a:r>
              <a:rPr lang="en-GB"/>
              <a:t>Induction cooking:</a:t>
            </a:r>
          </a:p>
          <a:p>
            <a:pPr lvl="2"/>
            <a:r>
              <a:rPr lang="en-GB">
                <a:hlinkClick r:id="rId4"/>
              </a:rPr>
              <a:t>Induction hob</a:t>
            </a:r>
            <a:r>
              <a:rPr lang="en-GB"/>
              <a:t>, </a:t>
            </a:r>
          </a:p>
          <a:p>
            <a:pPr lvl="2"/>
            <a:r>
              <a:rPr lang="en-GB"/>
              <a:t>Induction cooking </a:t>
            </a:r>
            <a:r>
              <a:rPr lang="en-GB">
                <a:hlinkClick r:id="rId5"/>
              </a:rPr>
              <a:t>explained</a:t>
            </a:r>
            <a:endParaRPr lang="en-GB"/>
          </a:p>
          <a:p>
            <a:pPr lvl="1"/>
            <a:r>
              <a:rPr lang="en-GB">
                <a:hlinkClick r:id="rId6"/>
              </a:rPr>
              <a:t>Damping of motion </a:t>
            </a:r>
            <a:r>
              <a:rPr lang="en-GB"/>
              <a:t>(magnetic braking)</a:t>
            </a:r>
          </a:p>
          <a:p>
            <a:pPr>
              <a:buFont typeface="Wingdings" pitchFamily="2" charset="2"/>
              <a:buNone/>
            </a:pPr>
            <a:endParaRPr lang="en-GB"/>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en-GB" sz="3800"/>
              <a:t>Summary: Electromagnetic Induction</a:t>
            </a:r>
          </a:p>
        </p:txBody>
      </p:sp>
      <p:sp>
        <p:nvSpPr>
          <p:cNvPr id="226307" name="Rectangle 3"/>
          <p:cNvSpPr>
            <a:spLocks noGrp="1" noChangeArrowheads="1"/>
          </p:cNvSpPr>
          <p:nvPr>
            <p:ph type="body" idx="1"/>
          </p:nvPr>
        </p:nvSpPr>
        <p:spPr/>
        <p:txBody>
          <a:bodyPr/>
          <a:lstStyle/>
          <a:p>
            <a:pPr marL="609600" indent="-609600">
              <a:lnSpc>
                <a:spcPct val="90000"/>
              </a:lnSpc>
            </a:pPr>
            <a:r>
              <a:rPr lang="en-GB"/>
              <a:t>17.A 	Magnetic Flux &amp; Magnetic Flux </a:t>
            </a:r>
            <a:br>
              <a:rPr lang="en-GB"/>
            </a:br>
            <a:r>
              <a:rPr lang="en-GB"/>
              <a:t>            Linkage.</a:t>
            </a:r>
          </a:p>
          <a:p>
            <a:pPr marL="609600" indent="-609600">
              <a:lnSpc>
                <a:spcPct val="90000"/>
              </a:lnSpc>
            </a:pPr>
            <a:r>
              <a:rPr lang="en-GB"/>
              <a:t>17.B 	Laws of EMI: </a:t>
            </a:r>
          </a:p>
          <a:p>
            <a:pPr marL="990600" lvl="1" indent="-533400">
              <a:lnSpc>
                <a:spcPct val="90000"/>
              </a:lnSpc>
            </a:pPr>
            <a:r>
              <a:rPr lang="en-GB"/>
              <a:t>Faraday’s Law</a:t>
            </a:r>
          </a:p>
          <a:p>
            <a:pPr marL="990600" lvl="1" indent="-533400">
              <a:lnSpc>
                <a:spcPct val="90000"/>
              </a:lnSpc>
            </a:pPr>
            <a:r>
              <a:rPr lang="en-GB"/>
              <a:t>Lenz’ Law.</a:t>
            </a:r>
          </a:p>
          <a:p>
            <a:pPr marL="609600" indent="-609600">
              <a:lnSpc>
                <a:spcPct val="90000"/>
              </a:lnSpc>
            </a:pPr>
            <a:r>
              <a:rPr lang="en-GB"/>
              <a:t>17.C 	EMI Applications:</a:t>
            </a:r>
          </a:p>
          <a:p>
            <a:pPr marL="990600" lvl="1" indent="-533400">
              <a:lnSpc>
                <a:spcPct val="90000"/>
              </a:lnSpc>
            </a:pPr>
            <a:r>
              <a:rPr lang="en-GB"/>
              <a:t>Moving rod </a:t>
            </a:r>
          </a:p>
          <a:p>
            <a:pPr marL="990600" lvl="1" indent="-533400">
              <a:lnSpc>
                <a:spcPct val="90000"/>
              </a:lnSpc>
            </a:pPr>
            <a:r>
              <a:rPr lang="en-GB"/>
              <a:t>Spinning disc </a:t>
            </a:r>
          </a:p>
          <a:p>
            <a:pPr marL="990600" lvl="1" indent="-533400">
              <a:lnSpc>
                <a:spcPct val="90000"/>
              </a:lnSpc>
            </a:pPr>
            <a:r>
              <a:rPr lang="en-GB"/>
              <a:t>Rotating Coil</a:t>
            </a:r>
          </a:p>
          <a:p>
            <a:pPr marL="609600" indent="-609600">
              <a:lnSpc>
                <a:spcPct val="90000"/>
              </a:lnSpc>
              <a:buFont typeface="Wingdings" pitchFamily="2" charset="2"/>
              <a:buAutoNum type="arabicPeriod"/>
            </a:pPr>
            <a:endParaRPr lang="en-GB"/>
          </a:p>
          <a:p>
            <a:pPr marL="990600" lvl="1" indent="-533400">
              <a:lnSpc>
                <a:spcPct val="90000"/>
              </a:lnSpc>
            </a:pPr>
            <a:endParaRPr lang="en-GB"/>
          </a:p>
          <a:p>
            <a:pPr marL="609600" indent="-609600">
              <a:lnSpc>
                <a:spcPct val="90000"/>
              </a:lnSpc>
            </a:pPr>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a:t>Magnetic Flux</a:t>
            </a:r>
          </a:p>
        </p:txBody>
      </p:sp>
      <p:sp>
        <p:nvSpPr>
          <p:cNvPr id="19459" name="Rectangle 3"/>
          <p:cNvSpPr>
            <a:spLocks noGrp="1" noChangeArrowheads="1"/>
          </p:cNvSpPr>
          <p:nvPr>
            <p:ph type="body" idx="1"/>
          </p:nvPr>
        </p:nvSpPr>
        <p:spPr>
          <a:xfrm>
            <a:off x="609600" y="1600200"/>
            <a:ext cx="7924800" cy="5068888"/>
          </a:xfrm>
          <a:solidFill>
            <a:schemeClr val="bg1"/>
          </a:solidFill>
        </p:spPr>
        <p:txBody>
          <a:bodyPr/>
          <a:lstStyle/>
          <a:p>
            <a:pPr>
              <a:lnSpc>
                <a:spcPct val="90000"/>
              </a:lnSpc>
              <a:buFont typeface="Wingdings" pitchFamily="2" charset="2"/>
              <a:buNone/>
            </a:pPr>
            <a:r>
              <a:rPr lang="en-US" sz="2800" b="1"/>
              <a:t>Magnetic flux</a:t>
            </a:r>
            <a:r>
              <a:rPr lang="en-US" sz="2800"/>
              <a:t> through a plane surface is the product of the magnetic flux density normal to the surface and the area of the surface.   </a:t>
            </a:r>
            <a:br>
              <a:rPr lang="en-US" sz="2800"/>
            </a:br>
            <a:r>
              <a:rPr lang="en-US" sz="2800"/>
              <a:t/>
            </a:r>
            <a:br>
              <a:rPr lang="en-US" sz="2800"/>
            </a:br>
            <a:r>
              <a:rPr lang="en-US" sz="2800"/>
              <a:t/>
            </a:r>
            <a:br>
              <a:rPr lang="en-US" sz="2800"/>
            </a:br>
            <a:r>
              <a:rPr lang="en-US" sz="2800"/>
              <a:t/>
            </a:r>
            <a:br>
              <a:rPr lang="en-US" sz="2800"/>
            </a:br>
            <a:endParaRPr lang="en-US" sz="2800"/>
          </a:p>
          <a:p>
            <a:pPr>
              <a:lnSpc>
                <a:spcPct val="90000"/>
              </a:lnSpc>
            </a:pPr>
            <a:r>
              <a:rPr lang="en-US" sz="2800"/>
              <a:t>where  </a:t>
            </a:r>
            <a:r>
              <a:rPr lang="en-US" sz="2800" i="1">
                <a:sym typeface="Symbol" pitchFamily="18" charset="2"/>
              </a:rPr>
              <a:t></a:t>
            </a:r>
            <a:r>
              <a:rPr lang="en-US" sz="2800" i="1"/>
              <a:t> </a:t>
            </a:r>
            <a:r>
              <a:rPr lang="en-US" sz="2800"/>
              <a:t>   : magnetic flux through the plane surface</a:t>
            </a:r>
          </a:p>
          <a:p>
            <a:pPr>
              <a:lnSpc>
                <a:spcPct val="90000"/>
              </a:lnSpc>
            </a:pPr>
            <a:r>
              <a:rPr lang="en-US" sz="2800"/>
              <a:t>	: magnetic flux density perpendicular to the plane surface</a:t>
            </a:r>
          </a:p>
          <a:p>
            <a:pPr>
              <a:lnSpc>
                <a:spcPct val="90000"/>
              </a:lnSpc>
            </a:pPr>
            <a:r>
              <a:rPr lang="en-US" sz="2800" i="1"/>
              <a:t>A</a:t>
            </a:r>
            <a:r>
              <a:rPr lang="en-US" sz="2800"/>
              <a:t>  : area of surface</a:t>
            </a:r>
            <a:endParaRPr lang="en-GB" sz="2800"/>
          </a:p>
        </p:txBody>
      </p:sp>
      <p:sp>
        <p:nvSpPr>
          <p:cNvPr id="19460"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9461" name="Object 5"/>
          <p:cNvGraphicFramePr>
            <a:graphicFrameLocks noChangeAspect="1"/>
          </p:cNvGraphicFramePr>
          <p:nvPr/>
        </p:nvGraphicFramePr>
        <p:xfrm>
          <a:off x="3492500" y="3281363"/>
          <a:ext cx="1655763" cy="652462"/>
        </p:xfrm>
        <a:graphic>
          <a:graphicData uri="http://schemas.openxmlformats.org/presentationml/2006/ole">
            <p:oleObj spid="_x0000_s19461" name="Equation" r:id="rId4" imgW="482391" imgH="190417" progId="Equation.3">
              <p:embed/>
            </p:oleObj>
          </a:graphicData>
        </a:graphic>
      </p:graphicFrame>
      <p:sp>
        <p:nvSpPr>
          <p:cNvPr id="19462" name="Rectangle 6"/>
          <p:cNvSpPr>
            <a:spLocks noChangeArrowheads="1"/>
          </p:cNvSpPr>
          <p:nvPr/>
        </p:nvSpPr>
        <p:spPr bwMode="auto">
          <a:xfrm>
            <a:off x="0" y="367665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9463" name="Object 7"/>
          <p:cNvGraphicFramePr>
            <a:graphicFrameLocks noChangeAspect="1"/>
          </p:cNvGraphicFramePr>
          <p:nvPr/>
        </p:nvGraphicFramePr>
        <p:xfrm>
          <a:off x="1042988" y="5084763"/>
          <a:ext cx="647700" cy="647700"/>
        </p:xfrm>
        <a:graphic>
          <a:graphicData uri="http://schemas.openxmlformats.org/presentationml/2006/ole">
            <p:oleObj spid="_x0000_s19463" name="Equation" r:id="rId5" imgW="215619" imgH="215619" progId="Equation.3">
              <p:embed/>
            </p:oleObj>
          </a:graphicData>
        </a:graphic>
      </p:graphicFrame>
      <p:sp>
        <p:nvSpPr>
          <p:cNvPr id="19498" name="Oval 42"/>
          <p:cNvSpPr>
            <a:spLocks noChangeArrowheads="1"/>
          </p:cNvSpPr>
          <p:nvPr/>
        </p:nvSpPr>
        <p:spPr bwMode="auto">
          <a:xfrm>
            <a:off x="179388" y="3789363"/>
            <a:ext cx="1368425" cy="36036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9502" name="Rectangle 46"/>
          <p:cNvSpPr>
            <a:spLocks noChangeArrowheads="1"/>
          </p:cNvSpPr>
          <p:nvPr/>
        </p:nvSpPr>
        <p:spPr bwMode="auto">
          <a:xfrm>
            <a:off x="7235825" y="0"/>
            <a:ext cx="1908175" cy="333375"/>
          </a:xfrm>
          <a:prstGeom prst="rect">
            <a:avLst/>
          </a:prstGeom>
          <a:solidFill>
            <a:schemeClr val="accent1"/>
          </a:solidFill>
          <a:ln w="9525">
            <a:solidFill>
              <a:schemeClr val="tx1"/>
            </a:solidFill>
            <a:miter lim="800000"/>
            <a:headEnd/>
            <a:tailEnd/>
          </a:ln>
          <a:effectLst/>
        </p:spPr>
        <p:txBody>
          <a:bodyPr wrap="none" anchor="ctr"/>
          <a:lstStyle/>
          <a:p>
            <a:pPr algn="ctr"/>
            <a:r>
              <a:rPr lang="en-GB" sz="1400"/>
              <a:t>17.A Magnetic Flux</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Radial</Template>
  <TotalTime>1855</TotalTime>
  <Words>3527</Words>
  <Application>Microsoft Office PowerPoint</Application>
  <PresentationFormat>On-screen Show (4:3)</PresentationFormat>
  <Paragraphs>571</Paragraphs>
  <Slides>88</Slides>
  <Notes>88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88</vt:i4>
      </vt:variant>
    </vt:vector>
  </HeadingPairs>
  <TitlesOfParts>
    <vt:vector size="96" baseType="lpstr">
      <vt:lpstr>Arial</vt:lpstr>
      <vt:lpstr>Times New Roman</vt:lpstr>
      <vt:lpstr>Wingdings</vt:lpstr>
      <vt:lpstr>Arial Black</vt:lpstr>
      <vt:lpstr>Symbol</vt:lpstr>
      <vt:lpstr>SimSun</vt:lpstr>
      <vt:lpstr>Radial</vt:lpstr>
      <vt:lpstr>Microsoft Equation 3.0</vt:lpstr>
      <vt:lpstr>17. Electromagnetic Induction</vt:lpstr>
      <vt:lpstr>Comparison: O-level and A-level</vt:lpstr>
      <vt:lpstr>Lecture 1</vt:lpstr>
      <vt:lpstr>FLUX</vt:lpstr>
      <vt:lpstr>17.A     MAGNETIC FLUX</vt:lpstr>
      <vt:lpstr>Why magnetic flux</vt:lpstr>
      <vt:lpstr>Magnetic Flux</vt:lpstr>
      <vt:lpstr>Magnetic Flux</vt:lpstr>
      <vt:lpstr>Magnetic Flux</vt:lpstr>
      <vt:lpstr>What happens if the PLATE is not perpendicular to the BEE HOON</vt:lpstr>
      <vt:lpstr>What happens if the PLATE is not perpendicular to the BEE HOON</vt:lpstr>
      <vt:lpstr>What happens if the PLATE is not perpendicular to the BEE HOON</vt:lpstr>
      <vt:lpstr>What happens if the PLATE is not perpendicular to the BEE HOON</vt:lpstr>
      <vt:lpstr>What happens if the PLATE is not perpendicular to the BEE HOON</vt:lpstr>
      <vt:lpstr>Example 1: Determination of magnetic flux</vt:lpstr>
      <vt:lpstr>Example 1: Determination of magnetic flux</vt:lpstr>
      <vt:lpstr>Example 2: Effect of orientation of magnetic field on magnetic flux</vt:lpstr>
      <vt:lpstr>Example 2: Effect of orientation of magnetic field on magnetic flux</vt:lpstr>
      <vt:lpstr>Magnetic Flux Linkage</vt:lpstr>
      <vt:lpstr>Summary</vt:lpstr>
      <vt:lpstr>17.B    Laws of Electromagnetic                            Induction</vt:lpstr>
      <vt:lpstr>Faraday’s Law</vt:lpstr>
      <vt:lpstr>Example 3: Determination of magnitude of emf induced</vt:lpstr>
      <vt:lpstr>Example 3: Determination of magnitude of emf induced</vt:lpstr>
      <vt:lpstr>Example 4: Determination of AVERAGE induced emf</vt:lpstr>
      <vt:lpstr>Example 4: Determination of AVERAGE induced emf</vt:lpstr>
      <vt:lpstr>Example 5: Graphs of magnetic flux linkage and induced EMF with time</vt:lpstr>
      <vt:lpstr>Example 5: Graphs of magnetic flux linkage and induced EMF with time</vt:lpstr>
      <vt:lpstr>Lenz’s Law</vt:lpstr>
      <vt:lpstr>Example 3: Determination of magnitude of emf induced</vt:lpstr>
      <vt:lpstr>Example 3: Determination of magnitude of emf induced</vt:lpstr>
      <vt:lpstr>Example 4: Determination of AVERAGE induced emf</vt:lpstr>
      <vt:lpstr>Example 4: Determination of AVERAGE induced emf</vt:lpstr>
      <vt:lpstr>EMI Lecture 3: </vt:lpstr>
      <vt:lpstr>Lenz’s Law =  Law of Conservation of Energy</vt:lpstr>
      <vt:lpstr>Lenz’s Law =  Law of Conservation of Energy</vt:lpstr>
      <vt:lpstr>Lenz’s Law =  Law of Conservation of Energy</vt:lpstr>
      <vt:lpstr>Lenz’s Law =  Law of Conservation of Energy</vt:lpstr>
      <vt:lpstr>Worked Examples</vt:lpstr>
      <vt:lpstr>Example 6: Lenz’s Law</vt:lpstr>
      <vt:lpstr>Example 6: Lenz’s Law</vt:lpstr>
      <vt:lpstr>Example 6: Lenz’s Law</vt:lpstr>
      <vt:lpstr>Example 6: Lenz’s Law</vt:lpstr>
      <vt:lpstr>Example 6: Lenz’s Law</vt:lpstr>
      <vt:lpstr>Example 6: Lenz’s Law</vt:lpstr>
      <vt:lpstr>Example 6: Lenz’s Law</vt:lpstr>
      <vt:lpstr>Example 6: Lenz’s Law</vt:lpstr>
      <vt:lpstr>Example 6: Lenz’s Law</vt:lpstr>
      <vt:lpstr>Example 7</vt:lpstr>
      <vt:lpstr>Slide 50</vt:lpstr>
      <vt:lpstr>Slide 51</vt:lpstr>
      <vt:lpstr>Example 8</vt:lpstr>
      <vt:lpstr>Example 8</vt:lpstr>
      <vt:lpstr>Example 8</vt:lpstr>
      <vt:lpstr>Example 8</vt:lpstr>
      <vt:lpstr>Previous Lecture (19 Apr)</vt:lpstr>
      <vt:lpstr>Lecture 4: EMI Applications </vt:lpstr>
      <vt:lpstr>Case 1: Induced EMF in a moving conductor (motional EMF)</vt:lpstr>
      <vt:lpstr>Case 1: Induced EMF in a moving conductor (motional EMF)</vt:lpstr>
      <vt:lpstr>Case 1: Induced EMF in a moving conductor (motional EMF)</vt:lpstr>
      <vt:lpstr>Case 1: Induced EMF in a moving conductor (motional EMF)</vt:lpstr>
      <vt:lpstr>Case 1: Induced EMF in a moving conductor (motional EMF)</vt:lpstr>
      <vt:lpstr>Case 1: Induced EMF in a moving conductor (motional EMF)</vt:lpstr>
      <vt:lpstr>Case 1: Induced EMF in a moving conductor (motional EMF)</vt:lpstr>
      <vt:lpstr>Slide 65</vt:lpstr>
      <vt:lpstr>Example 9:</vt:lpstr>
      <vt:lpstr>Example 9:</vt:lpstr>
      <vt:lpstr>Example 10</vt:lpstr>
      <vt:lpstr>Example 10</vt:lpstr>
      <vt:lpstr>Example 10</vt:lpstr>
      <vt:lpstr>Example 11</vt:lpstr>
      <vt:lpstr>Example 11</vt:lpstr>
      <vt:lpstr>Example 11</vt:lpstr>
      <vt:lpstr>Example 11</vt:lpstr>
      <vt:lpstr>Case 2: Induced EMF in spinning disc conductor</vt:lpstr>
      <vt:lpstr>Case 2: Induced EMF in spinning disc conductor</vt:lpstr>
      <vt:lpstr>Case 2: Induced EMF in spinning disc conductor</vt:lpstr>
      <vt:lpstr>Case 2: Induced EMF in spinning disc conductor</vt:lpstr>
      <vt:lpstr>Case 2: Induced EMF in spinning disc conductor</vt:lpstr>
      <vt:lpstr>Case 2: Induced EMF in spinning disc conductor</vt:lpstr>
      <vt:lpstr>Case 2: Induced EMF in spinning disc conductor</vt:lpstr>
      <vt:lpstr>Case 2: Induced EMF in spinning disc conductor</vt:lpstr>
      <vt:lpstr>Case 2: Induced EMF in spinning disc conductor</vt:lpstr>
      <vt:lpstr>Example 12:</vt:lpstr>
      <vt:lpstr>Case 3: Induced EMF in a rotating coil </vt:lpstr>
      <vt:lpstr>AC Generator</vt:lpstr>
      <vt:lpstr>EMI Effects:</vt:lpstr>
      <vt:lpstr>Summary: Electromagnetic Induction</vt:lpstr>
    </vt:vector>
  </TitlesOfParts>
  <Company>HCI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17. Electromagnetic Induction</dc:title>
  <dc:creator>samuel</dc:creator>
  <cp:lastModifiedBy>Tan Jun Seng Samuel</cp:lastModifiedBy>
  <cp:revision>150</cp:revision>
  <dcterms:created xsi:type="dcterms:W3CDTF">2010-04-09T01:12:26Z</dcterms:created>
  <dcterms:modified xsi:type="dcterms:W3CDTF">2011-02-10T05:34:03Z</dcterms:modified>
</cp:coreProperties>
</file>